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147481148" r:id="rId2"/>
    <p:sldId id="2147481149" r:id="rId3"/>
    <p:sldId id="2147481150" r:id="rId4"/>
    <p:sldId id="2147481151" r:id="rId5"/>
    <p:sldId id="2147481152" r:id="rId6"/>
    <p:sldId id="2147481153" r:id="rId7"/>
    <p:sldId id="214748115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DD66F9-CFB6-444B-A772-5FA2CA573A28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972B8-0E64-48E3-9B61-BD0ABA614C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187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02780-82FC-EBCB-501F-F89BABDCE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9E6B50-FDC7-4D71-D2E6-DA5C45C81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8FE694-3083-6263-1E97-B1F274CDB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2402E-5EC3-E4A8-3978-9F935E1C2A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13F9CA-A10B-4B7F-AB19-B9082AB6E31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2376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4CDC2-ABBD-8B0B-CF4A-3D9048311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B665D3-050D-5A04-0267-7053677B0E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EC7861-FA9D-2890-E922-3383A61D4F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48CAB-9B03-5F34-AF3C-35625C009A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13F9CA-A10B-4B7F-AB19-B9082AB6E31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691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3168F7-466D-9007-B1B6-3AFF463D3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158D0D-851F-CB3D-458C-0BC93669C2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F0C833-EE61-328B-5226-8AE7EE0FF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F14310-8332-91A6-1A50-256663BB70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13F9CA-A10B-4B7F-AB19-B9082AB6E31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9686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E67C7-D0B9-1E97-7C3D-DBDA9428C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2AF542-9FA6-C0CC-D272-61B5F5A57F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BB7312-1F6D-D2F6-C147-C3380819FA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A670D-F5FA-7ECE-F510-1A97C6E93B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13F9CA-A10B-4B7F-AB19-B9082AB6E31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438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D9BB4-946A-DBEC-77D0-365F1AE43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089F2E-3EC9-759A-9D6E-21C66C22BE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DF23C0-0EF9-4DC9-9BCD-E60BAF68DD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4FA269-ED99-EDE0-D0EF-E361D7FDC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13F9CA-A10B-4B7F-AB19-B9082AB6E31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9035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40AA9-AB3F-A83E-BB37-8384FE0F2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12F441-3A59-EBEC-A570-30EE031747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24A75B-F40A-7480-4EBF-5EB658F1F2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DCAEA-1DA9-E7AB-DEF5-9D30961072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913F9CA-A10B-4B7F-AB19-B9082AB6E31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512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A5B78-A1D2-9B30-966B-EC207E8931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7064DA-6CF8-0E75-4A96-D08BFC3403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619E00-9EF5-5E73-3285-2B0A4A8EE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D3875-7EE9-CDAC-E8A2-0086D138A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8392A-77C5-412A-4CCB-273BA1061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156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70068-614E-8286-AAF6-C53247281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2EF8E5-8709-C82D-1BE6-E05F9A060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1DC42-B078-08B7-BC56-D7C9A81E2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11CF4-C58E-C0ED-4610-FB88BF38B2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2318E-C60C-C673-33A5-13241089A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459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306CC-BA34-0248-B2DE-7A2A00180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13DF0B-4FFB-89E0-018E-544E86404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0D5C15-704E-8559-4C44-4A26C6759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AC4819-48E1-B63A-04F0-5AB495B32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1ED57-F639-C92F-A417-AD4800D6C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223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FB1C-D388-DFB8-7ECD-F3CF3552A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45BA9-AD1D-78C5-187A-288F4D6A45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4A719A-6B80-99CB-1A69-D2993A435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613158-1899-3795-CCC7-2960291FA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A57E4-A50D-0132-DEAD-ED5B6A7B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42D710-A6F4-FE25-EC55-7FE214E5E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773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5047A-DFFC-CF25-860F-B86F04972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D39620-83AD-3EDF-9BB5-2E094EDA6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2AADE-8F8A-7D51-D229-64A99E0B64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3D1F63-FE4C-F828-5C22-23884CBC6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7BA2D6-7AF8-1C15-1EE7-A3743144B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0FF467-2A2C-9D42-09A6-C629E672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AE56C1-233B-679D-62B9-1D6A50B15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20344E-4D16-86C6-5F38-7B68AC0E9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797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7615D-365A-3153-E14D-C9D2F84BC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2B1403-E51D-86DA-94B3-8E4B658F2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7FDBD7-CE45-8E5E-B40B-DA0D1482A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17B9B9-3B95-9014-7D1C-CD8515705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981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88E956-1F21-1C68-9A11-EA3F6FAB2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529A4C-EBFF-4C3F-B2DA-FD20395FF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6C6AB-D968-7207-7625-6D3D350C5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43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79F8F-D904-DB53-C9AF-12DCE3ED1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00B39-D477-7BF1-D925-0F33A802D2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83843-28E3-FBA7-9D0D-830E39CF1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EF56A7-4D5D-48EB-8C93-77AD14B9B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82914-A6FE-4B07-8081-B92969F8F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88987F-2FDF-68FA-8E98-3113F6C87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829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87784-1A88-D510-990D-4FF1028C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37845B-531D-65ED-ACAE-F5B77199AB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DDC858-9B60-6D05-6433-5186A80A5B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558194-E1CE-C1E6-07D6-CEA558A9D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AF99F8-651A-2BC7-959A-3C19B51E1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CC51DD-ABFA-4A11-F305-5EBAF15B4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225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A58DB-01D1-5A18-3A72-FBF5120CC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9459D0-B4BB-2867-F926-54611CA2F2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67FA5-B520-2396-4A77-EA1B05F73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45C25-5D0C-16B3-CE6E-8CC37C106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8C0FC-B7E0-A376-D2DE-0EB768911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7863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8896CC5-3768-3580-B252-C5D1F1057C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BA7255-28ED-AEC1-75B5-6C972E46A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327B81-83A1-B124-0D82-0B139567F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87040-89B9-7476-9B5B-6983DC49C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1F2C4-9C75-A699-3824-850012B01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872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3E018A-90E0-BED6-23AA-7D8B3948A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7FF096-D80F-0CE1-0CA6-C2F2B0C03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6FC04-5550-FFAC-1D77-09DF7B094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2B3D85-CE29-45AE-A8CA-EA7F0201CBA0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7AC92-754B-C1AC-4434-5E633B460E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2C93DF-5A44-04E7-EAAF-62FFCBFFA3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12C712-F4E0-4B74-A34A-C29F78EA704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C2D857-5E9D-1624-6464-A10EEA9A62C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094288" y="63500"/>
            <a:ext cx="203200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 - FOR PUBLIC RELEASE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A97C14-AC96-4911-AEFC-30F8FF2D822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094288" y="6626860"/>
            <a:ext cx="203200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 - FOR PUBLIC RELEASE</a:t>
            </a:r>
          </a:p>
        </p:txBody>
      </p:sp>
    </p:spTree>
    <p:extLst>
      <p:ext uri="{BB962C8B-B14F-4D97-AF65-F5344CB8AC3E}">
        <p14:creationId xmlns:p14="http://schemas.microsoft.com/office/powerpoint/2010/main" val="4178142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uidance/early-years-qualifications-find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v.uk/guidance/early-years-qualifications-finder" TargetMode="Externa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9D474B-E746-D95B-97E7-978896BEA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693993-B0DF-044A-44DA-C05D8EF521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90467" y="1932711"/>
            <a:ext cx="11732199" cy="2130170"/>
          </a:xfrm>
          <a:prstGeom prst="rect">
            <a:avLst/>
          </a:prstGeom>
          <a:noFill/>
          <a:ln w="19050" cap="flat" cmpd="sng" algn="ctr">
            <a:noFill/>
            <a:prstDash val="sysDash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8" tIns="45718" rIns="91438" bIns="4571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3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Post-16 pathways progression maps - editable templates</a:t>
            </a:r>
          </a:p>
          <a:p>
            <a:pPr marL="285748" marR="0" lvl="0" indent="-285748" algn="l" defTabSz="9143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EF2C25A-D157-9598-A7BF-6A48BD7CD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55192" y="4985773"/>
            <a:ext cx="1872227" cy="18722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C17F6B-EC76-9765-6ECE-D4A34F6AA7EB}"/>
              </a:ext>
            </a:extLst>
          </p:cNvPr>
          <p:cNvSpPr txBox="1"/>
          <p:nvPr/>
        </p:nvSpPr>
        <p:spPr>
          <a:xfrm>
            <a:off x="388121" y="4324053"/>
            <a:ext cx="1003426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1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For qualifications being delivered from 2027</a:t>
            </a:r>
            <a:endParaRPr kumimoji="0" lang="en-GB" sz="32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chemeClr val="tx2">
                  <a:lumMod val="90000"/>
                  <a:lumOff val="10000"/>
                </a:schemeClr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>
                <a:solidFill>
                  <a:schemeClr val="tx2">
                    <a:lumMod val="90000"/>
                    <a:lumOff val="10000"/>
                  </a:schemeClr>
                </a:solidFill>
                <a:latin typeface="Poppins"/>
                <a:ea typeface="Poppins"/>
                <a:cs typeface="Poppins"/>
                <a:sym typeface="Poppins"/>
              </a:rPr>
              <a:t>September </a:t>
            </a: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chemeClr val="tx2">
                    <a:lumMod val="90000"/>
                    <a:lumOff val="10000"/>
                  </a:schemeClr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2026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271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ED79E-C890-29F9-43B2-92B3DA730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1D8DAAB-6B7F-8711-6B19-DC528EC7E8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63" y="-10030"/>
            <a:ext cx="12185474" cy="979542"/>
          </a:xfrm>
          <a:prstGeom prst="rect">
            <a:avLst/>
          </a:prstGeom>
          <a:solidFill>
            <a:srgbClr val="CDF1A9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defTabSz="914394">
              <a:lnSpc>
                <a:spcPct val="100000"/>
              </a:lnSpc>
              <a:spcBef>
                <a:spcPts val="0"/>
              </a:spcBef>
              <a:defRPr/>
            </a:pPr>
            <a:br>
              <a:rPr lang="en-GB" sz="2000" b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2000" b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2000" b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2000" b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2000" b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		Editable Education Progression Map</a:t>
            </a:r>
            <a:br>
              <a:rPr lang="en-GB" sz="2000" b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2000" b="1">
                <a:solidFill>
                  <a:schemeClr val="tx1">
                    <a:lumMod val="75000"/>
                    <a:lumOff val="2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lang="en-GB" sz="100">
                <a:solidFill>
                  <a:schemeClr val="tx1">
                    <a:lumMod val="75000"/>
                    <a:lumOff val="25000"/>
                  </a:schemeClr>
                </a:solidFill>
              </a:rPr>
              <a:t> (1 of 2)</a:t>
            </a: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24" name="Accessibility Description">
            <a:extLst>
              <a:ext uri="{FF2B5EF4-FFF2-40B4-BE49-F238E27FC236}">
                <a16:creationId xmlns:a16="http://schemas.microsoft.com/office/drawing/2014/main" id="{ADB9166C-AF02-BBA0-FC08-6891C5277922}"/>
              </a:ext>
            </a:extLst>
          </p:cNvPr>
          <p:cNvSpPr txBox="1"/>
          <p:nvPr/>
        </p:nvSpPr>
        <p:spPr>
          <a:xfrm>
            <a:off x="0" y="-114300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">
                <a:solidFill>
                  <a:srgbClr val="000000">
                    <a:alpha val="0"/>
                  </a:srgbClr>
                </a:solidFill>
              </a:rPr>
              <a:t>Accessibility description: Education V Level progression map. Education V Level is the Level 3 starting point. Illustrative routes progress through Levels 4, 5 and 6 using higher education qualifications and apprenticeships, leading to example education and early-years careers. Arrows show possible progression, not guaranteed entry.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4AB3A-C99B-2572-F5E6-3AAB679FA80D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5400000">
            <a:off x="-1106160" y="2067610"/>
            <a:ext cx="5350843" cy="3154649"/>
          </a:xfrm>
          <a:solidFill>
            <a:srgbClr val="F7EFFF"/>
          </a:solidFill>
        </p:spPr>
        <p:txBody>
          <a:bodyPr vert="vert270">
            <a:normAutofit/>
          </a:bodyPr>
          <a:lstStyle/>
          <a:p>
            <a:pPr marL="0" indent="0" algn="ctr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587216D-5CE7-348A-0D58-D3D93FA6729E}"/>
              </a:ext>
            </a:extLst>
          </p:cNvPr>
          <p:cNvSpPr/>
          <p:nvPr/>
        </p:nvSpPr>
        <p:spPr>
          <a:xfrm>
            <a:off x="62888" y="1419637"/>
            <a:ext cx="2825602" cy="1069988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Early Years Educator* </a:t>
            </a:r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(only if the L3 EYE apprenticeship or another full and relevant qualification is taken)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Teaching Assistant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D706A41-8B69-1C2C-FF6D-75BE04BB9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322" y="2565110"/>
            <a:ext cx="2627195" cy="2402952"/>
          </a:xfrm>
          <a:prstGeom prst="rect">
            <a:avLst/>
          </a:prstGeom>
          <a:solidFill>
            <a:srgbClr val="CDF1A9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endParaRPr lang="en-GB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645709-9856-A21D-A106-873DBCEAC7A7}"/>
              </a:ext>
            </a:extLst>
          </p:cNvPr>
          <p:cNvSpPr txBox="1"/>
          <p:nvPr/>
        </p:nvSpPr>
        <p:spPr>
          <a:xfrm>
            <a:off x="279726" y="2629864"/>
            <a:ext cx="2651791" cy="769441"/>
          </a:xfrm>
          <a:prstGeom prst="rect">
            <a:avLst/>
          </a:prstGeom>
          <a:solidFill>
            <a:srgbClr val="CDF1A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914394"/>
            <a:r>
              <a:rPr lang="en-GB" sz="2200" b="1">
                <a:latin typeface="Poppins" panose="00000500000000000000" pitchFamily="2" charset="0"/>
                <a:cs typeface="Poppins" panose="00000500000000000000" pitchFamily="2" charset="0"/>
              </a:rPr>
              <a:t>Education V Level</a:t>
            </a:r>
            <a:endParaRPr lang="en-GB" sz="22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190C648-EBF0-79A3-BFF2-AA95B7446979}"/>
              </a:ext>
            </a:extLst>
          </p:cNvPr>
          <p:cNvSpPr txBox="1"/>
          <p:nvPr/>
        </p:nvSpPr>
        <p:spPr>
          <a:xfrm>
            <a:off x="374243" y="3750371"/>
            <a:ext cx="252887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394"/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2 V Levels or</a:t>
            </a:r>
          </a:p>
          <a:p>
            <a:pPr algn="ctr" defTabSz="914394"/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2 A Levels</a:t>
            </a:r>
          </a:p>
          <a:p>
            <a:pPr algn="ctr" defTabSz="914394"/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or 1 V Level and 1 A Level</a:t>
            </a:r>
            <a:r>
              <a:rPr lang="en-GB" sz="1200" baseline="30000"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303D9E-6A8D-5DD0-BDCA-B983B294A0BF}"/>
              </a:ext>
            </a:extLst>
          </p:cNvPr>
          <p:cNvSpPr txBox="1"/>
          <p:nvPr/>
        </p:nvSpPr>
        <p:spPr>
          <a:xfrm>
            <a:off x="112175" y="3261101"/>
            <a:ext cx="908879" cy="5847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914394"/>
            <a:r>
              <a:rPr lang="en-GB" sz="1600" b="1">
                <a:latin typeface="Poppins" panose="00000500000000000000" pitchFamily="2" charset="0"/>
                <a:cs typeface="Poppins" panose="00000500000000000000" pitchFamily="2" charset="0"/>
              </a:rPr>
              <a:t>START HERE</a:t>
            </a:r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B167B6B5-6B37-9D07-DC07-CC6CF3F0E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06422" y="3423112"/>
            <a:ext cx="388734" cy="293089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D9015ED7-34F0-4B72-ED50-59A211A394F6}"/>
              </a:ext>
            </a:extLst>
          </p:cNvPr>
          <p:cNvSpPr/>
          <p:nvPr/>
        </p:nvSpPr>
        <p:spPr>
          <a:xfrm>
            <a:off x="62888" y="5015569"/>
            <a:ext cx="2545208" cy="1257280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Advanced apprenticeship</a:t>
            </a:r>
          </a:p>
          <a:p>
            <a:pPr defTabSz="914394"/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12-18 months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Teaching Assistant, Education Technician, Early Years Educator</a:t>
            </a:r>
            <a:endParaRPr lang="en-GB" sz="1200" b="1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48F3ADB-8D87-FF17-8D9D-801CE5EC2B1E}"/>
              </a:ext>
            </a:extLst>
          </p:cNvPr>
          <p:cNvSpPr/>
          <p:nvPr/>
        </p:nvSpPr>
        <p:spPr>
          <a:xfrm>
            <a:off x="3146586" y="5669424"/>
            <a:ext cx="1258439" cy="199437"/>
          </a:xfrm>
          <a:prstGeom prst="rect">
            <a:avLst/>
          </a:prstGeom>
          <a:solidFill>
            <a:srgbClr val="F2CAB4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Employment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ECDEEDB3-0FFA-7AF5-CC61-31BE33D28E53}"/>
              </a:ext>
            </a:extLst>
          </p:cNvPr>
          <p:cNvSpPr/>
          <p:nvPr/>
        </p:nvSpPr>
        <p:spPr>
          <a:xfrm>
            <a:off x="3146586" y="5902796"/>
            <a:ext cx="1267885" cy="182415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Education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3952889-F62F-311B-EBBB-07B835BF7D5F}"/>
              </a:ext>
            </a:extLst>
          </p:cNvPr>
          <p:cNvSpPr/>
          <p:nvPr/>
        </p:nvSpPr>
        <p:spPr>
          <a:xfrm>
            <a:off x="3146586" y="6128313"/>
            <a:ext cx="1267885" cy="190805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Apprenticeship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DA400A-0358-123F-59CD-7B82619FBE4F}"/>
              </a:ext>
            </a:extLst>
          </p:cNvPr>
          <p:cNvSpPr txBox="1">
            <a:spLocks/>
          </p:cNvSpPr>
          <p:nvPr/>
        </p:nvSpPr>
        <p:spPr>
          <a:xfrm rot="5400000">
            <a:off x="2026441" y="2081580"/>
            <a:ext cx="5358923" cy="311862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4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AE5D40C-CB2E-21CC-E3EF-212C3E940626}"/>
              </a:ext>
            </a:extLst>
          </p:cNvPr>
          <p:cNvSpPr/>
          <p:nvPr/>
        </p:nvSpPr>
        <p:spPr>
          <a:xfrm>
            <a:off x="3379789" y="1419637"/>
            <a:ext cx="2704502" cy="687317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Early Years Educator*</a:t>
            </a:r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(only if a full and relevant qualification is taken)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818E5DB-A4D6-5091-15B7-7F8F6933CAF1}"/>
              </a:ext>
            </a:extLst>
          </p:cNvPr>
          <p:cNvSpPr txBox="1">
            <a:spLocks/>
          </p:cNvSpPr>
          <p:nvPr/>
        </p:nvSpPr>
        <p:spPr>
          <a:xfrm rot="5400000">
            <a:off x="5167832" y="2066898"/>
            <a:ext cx="5358922" cy="3164155"/>
          </a:xfrm>
          <a:prstGeom prst="rect">
            <a:avLst/>
          </a:prstGeom>
          <a:solidFill>
            <a:srgbClr val="CBD0DF"/>
          </a:solidFill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5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3CCC399-4D5B-90CE-40A0-DBA92B86D786}"/>
              </a:ext>
            </a:extLst>
          </p:cNvPr>
          <p:cNvSpPr txBox="1">
            <a:spLocks/>
          </p:cNvSpPr>
          <p:nvPr/>
        </p:nvSpPr>
        <p:spPr>
          <a:xfrm rot="5400000">
            <a:off x="8074188" y="2210627"/>
            <a:ext cx="5388403" cy="2847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231B0D1-EACF-A558-460C-9144903676AB}"/>
              </a:ext>
            </a:extLst>
          </p:cNvPr>
          <p:cNvSpPr/>
          <p:nvPr/>
        </p:nvSpPr>
        <p:spPr>
          <a:xfrm>
            <a:off x="6495339" y="2606388"/>
            <a:ext cx="2749239" cy="1778677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Foundation degree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 err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FdA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Early Childhood Studies</a:t>
            </a:r>
          </a:p>
          <a:p>
            <a:pPr defTabSz="914394"/>
            <a:endParaRPr lang="en-GB" sz="12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National Diploma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HND Early Childhood Education and Care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B124074C-969D-A3A6-77D6-A257F16DB0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25253" y="2968466"/>
            <a:ext cx="589201" cy="278992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8BEAE56C-112E-794A-3122-13F5B7ABD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35848" y="3220958"/>
            <a:ext cx="589201" cy="291972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47" name="Arrow: Bent 46">
            <a:extLst>
              <a:ext uri="{FF2B5EF4-FFF2-40B4-BE49-F238E27FC236}">
                <a16:creationId xmlns:a16="http://schemas.microsoft.com/office/drawing/2014/main" id="{FA75C80F-A2EC-657E-BCA1-189C2A1094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5674903" y="3935059"/>
            <a:ext cx="739350" cy="1303116"/>
          </a:xfrm>
          <a:prstGeom prst="bentArrow">
            <a:avLst/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CD73381C-C5CF-7FF5-5F7D-2010449CF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08735" y="5390403"/>
            <a:ext cx="416314" cy="317213"/>
          </a:xfrm>
          <a:prstGeom prst="rightArrow">
            <a:avLst/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19487DB-653C-081F-1026-8D87F3418AA9}"/>
              </a:ext>
            </a:extLst>
          </p:cNvPr>
          <p:cNvSpPr/>
          <p:nvPr/>
        </p:nvSpPr>
        <p:spPr>
          <a:xfrm>
            <a:off x="6514452" y="1419636"/>
            <a:ext cx="2688465" cy="1089254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 Learning and Skills Teacher, SEND Specialist Teaching Assistant or Early Years Educator/ Lead Practitioner</a:t>
            </a:r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** (only if a full and relevant qualification is taken)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5D20E6F7-8561-EF3F-4F4A-847B68E87A81}"/>
              </a:ext>
            </a:extLst>
          </p:cNvPr>
          <p:cNvSpPr/>
          <p:nvPr/>
        </p:nvSpPr>
        <p:spPr>
          <a:xfrm>
            <a:off x="6510026" y="4968809"/>
            <a:ext cx="2747745" cy="1116402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apprenticeship (Level 5)</a:t>
            </a:r>
          </a:p>
          <a:p>
            <a:pPr defTabSz="914394"/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18- 24 months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Early Years Lead Practitioner, Specialist Teaching Assistant</a:t>
            </a:r>
            <a:endParaRPr lang="en-GB" sz="1200" b="1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567D521-1EB8-4C4D-91A3-FD946524AA00}"/>
              </a:ext>
            </a:extLst>
          </p:cNvPr>
          <p:cNvSpPr/>
          <p:nvPr/>
        </p:nvSpPr>
        <p:spPr>
          <a:xfrm>
            <a:off x="3524105" y="2587618"/>
            <a:ext cx="2402680" cy="1346967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National Certificate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 year full-time</a:t>
            </a: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HNC Education and Learning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95B2C2-D4EF-8DB1-9AA0-26ADEA700FAF}"/>
              </a:ext>
            </a:extLst>
          </p:cNvPr>
          <p:cNvSpPr/>
          <p:nvPr/>
        </p:nvSpPr>
        <p:spPr>
          <a:xfrm>
            <a:off x="9525049" y="1419636"/>
            <a:ext cx="2690071" cy="513468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Early years education professional or teacher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4D786C4-F380-9415-638F-685C2B94865D}"/>
              </a:ext>
            </a:extLst>
          </p:cNvPr>
          <p:cNvSpPr/>
          <p:nvPr/>
        </p:nvSpPr>
        <p:spPr>
          <a:xfrm>
            <a:off x="9525049" y="2166165"/>
            <a:ext cx="2503051" cy="1422454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endParaRPr lang="en-GB" sz="800" b="1" i="1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endParaRPr lang="en-GB" sz="800" b="1" i="1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 (Hons) Top-Up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 year full-time</a:t>
            </a: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BA (Hons) Education Studies Top-Up, BA (Hons) Early Childhood Studies Top-Up</a:t>
            </a:r>
          </a:p>
          <a:p>
            <a:pPr defTabSz="914394"/>
            <a:endParaRPr lang="en-GB" sz="8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endParaRPr lang="en-GB" sz="8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FF6C9FC-524C-6651-2C9E-4EDC2BF48CCF}"/>
              </a:ext>
            </a:extLst>
          </p:cNvPr>
          <p:cNvSpPr/>
          <p:nvPr/>
        </p:nvSpPr>
        <p:spPr>
          <a:xfrm>
            <a:off x="9525049" y="3745991"/>
            <a:ext cx="2503051" cy="1171164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 (Hons)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 years full-time</a:t>
            </a: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Bachelor of Education, BA (Hons) Early Childhood Studies, BA (Hons)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B6DFDD5-81B5-7139-D8FD-566B3F65DF8C}"/>
              </a:ext>
            </a:extLst>
          </p:cNvPr>
          <p:cNvSpPr/>
          <p:nvPr/>
        </p:nvSpPr>
        <p:spPr>
          <a:xfrm>
            <a:off x="9525050" y="5260272"/>
            <a:ext cx="2498604" cy="790461"/>
          </a:xfrm>
          <a:prstGeom prst="rect">
            <a:avLst/>
          </a:prstGeom>
          <a:solidFill>
            <a:srgbClr val="F0D588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Degree Level Apprenticeship</a:t>
            </a:r>
          </a:p>
          <a:p>
            <a:pPr defTabSz="914394"/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3-4 years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Teacher Degree Apprenticeship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2021CD8-680B-D94E-D2B9-751C905D9E5A}"/>
              </a:ext>
            </a:extLst>
          </p:cNvPr>
          <p:cNvSpPr/>
          <p:nvPr/>
        </p:nvSpPr>
        <p:spPr>
          <a:xfrm>
            <a:off x="4732040" y="6319395"/>
            <a:ext cx="7485389" cy="5327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9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*The </a:t>
            </a:r>
            <a:r>
              <a:rPr lang="en-GB" sz="900" u="sng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Early Years Qualifications List</a:t>
            </a:r>
            <a:r>
              <a:rPr lang="en-GB" sz="9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  spreadsheet lists all UK qualifications that are currently approved by DfE as full and relevant.</a:t>
            </a:r>
            <a:endParaRPr lang="en-GB" sz="9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67A37F7-2732-8035-FBA9-89C579DB11F7}"/>
              </a:ext>
            </a:extLst>
          </p:cNvPr>
          <p:cNvSpPr txBox="1"/>
          <p:nvPr/>
        </p:nvSpPr>
        <p:spPr>
          <a:xfrm>
            <a:off x="6378807" y="6677272"/>
            <a:ext cx="5649294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394"/>
            <a:r>
              <a:rPr lang="en-GB" sz="700" baseline="30000"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  <a:r>
              <a:rPr lang="en-GB" sz="700">
                <a:latin typeface="Poppins" panose="00000500000000000000" pitchFamily="2" charset="0"/>
                <a:cs typeface="Poppins" panose="00000500000000000000" pitchFamily="2" charset="0"/>
              </a:rPr>
              <a:t>There will be qualifications other than V Levels and A Levels available to take alongside the Education V Level until 2030</a:t>
            </a:r>
          </a:p>
        </p:txBody>
      </p:sp>
      <p:grpSp>
        <p:nvGrpSpPr>
          <p:cNvPr id="7" name="Group 7" descr="V Levels logo">
            <a:extLst>
              <a:ext uri="{FF2B5EF4-FFF2-40B4-BE49-F238E27FC236}">
                <a16:creationId xmlns:a16="http://schemas.microsoft.com/office/drawing/2014/main" id="{667D098B-56A0-512B-B475-57BDE586E042}"/>
              </a:ext>
            </a:extLst>
          </p:cNvPr>
          <p:cNvGrpSpPr/>
          <p:nvPr/>
        </p:nvGrpSpPr>
        <p:grpSpPr>
          <a:xfrm>
            <a:off x="62887" y="174845"/>
            <a:ext cx="1769645" cy="475878"/>
            <a:chOff x="-648784" y="3708806"/>
            <a:chExt cx="6635115" cy="1825244"/>
          </a:xfrm>
        </p:grpSpPr>
        <p:sp>
          <p:nvSpPr>
            <p:cNvPr id="14" name="Freeform 8" descr="V Levels logo">
              <a:extLst>
                <a:ext uri="{FF2B5EF4-FFF2-40B4-BE49-F238E27FC236}">
                  <a16:creationId xmlns:a16="http://schemas.microsoft.com/office/drawing/2014/main" id="{6AA8978C-80F6-A123-E6D6-60C2C88B9DC3}"/>
                </a:ext>
              </a:extLst>
            </p:cNvPr>
            <p:cNvSpPr/>
            <p:nvPr/>
          </p:nvSpPr>
          <p:spPr>
            <a:xfrm>
              <a:off x="-648784" y="3708806"/>
              <a:ext cx="6635115" cy="1825244"/>
            </a:xfrm>
            <a:custGeom>
              <a:avLst/>
              <a:gdLst/>
              <a:ahLst/>
              <a:cxnLst/>
              <a:rect l="l" t="t" r="r" b="b"/>
              <a:pathLst>
                <a:path w="6635115" h="1825244">
                  <a:moveTo>
                    <a:pt x="0" y="0"/>
                  </a:moveTo>
                  <a:lnTo>
                    <a:pt x="6635115" y="0"/>
                  </a:lnTo>
                  <a:lnTo>
                    <a:pt x="6635115" y="1825244"/>
                  </a:lnTo>
                  <a:lnTo>
                    <a:pt x="0" y="182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2"/>
              </a:stretch>
            </a:blipFill>
          </p:spPr>
          <p:txBody>
            <a:bodyPr/>
            <a:lstStyle/>
            <a:p>
              <a:endParaRPr lang="en-GB" sz="1200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9F8BCD18-2CA6-1E81-FE0B-A72880D0271C}"/>
              </a:ext>
            </a:extLst>
          </p:cNvPr>
          <p:cNvSpPr/>
          <p:nvPr/>
        </p:nvSpPr>
        <p:spPr>
          <a:xfrm>
            <a:off x="9630604" y="0"/>
            <a:ext cx="2561396" cy="969512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Possible career pathways (including longer-term opportunities)</a:t>
            </a:r>
          </a:p>
          <a:p>
            <a:pPr algn="ctr"/>
            <a:r>
              <a:rPr lang="en-GB" sz="8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There are employment opportunities at different levels, including </a:t>
            </a:r>
            <a:r>
              <a:rPr lang="en-GB" sz="8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Youth Worker , Healthy Play Specialist, Headteacher.</a:t>
            </a:r>
            <a:endParaRPr lang="en-GB" sz="800">
              <a:solidFill>
                <a:schemeClr val="tx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3EECF4AE-3933-728D-844C-FE4146ED3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0319" y="2984212"/>
            <a:ext cx="589201" cy="263246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2EDB6CD4-8D85-2CE5-FEFA-B2FBE77BB3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0319" y="3965954"/>
            <a:ext cx="3575019" cy="291972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Arrow: Bent 36">
            <a:extLst>
              <a:ext uri="{FF2B5EF4-FFF2-40B4-BE49-F238E27FC236}">
                <a16:creationId xmlns:a16="http://schemas.microsoft.com/office/drawing/2014/main" id="{E4A76854-8B17-FD86-0478-5041FC52B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2661844" y="4952465"/>
            <a:ext cx="3745113" cy="690096"/>
          </a:xfrm>
          <a:prstGeom prst="bentArrow">
            <a:avLst>
              <a:gd name="adj1" fmla="val 23797"/>
              <a:gd name="adj2" fmla="val 25000"/>
              <a:gd name="adj3" fmla="val 25000"/>
              <a:gd name="adj4" fmla="val 43750"/>
            </a:avLst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695F4917-1DE9-9FB0-B917-33ACF55A6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3386" y="4379935"/>
            <a:ext cx="6611663" cy="291972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DE8002F4-41FB-47C7-CC9B-AD9E99A83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927" y="3188151"/>
            <a:ext cx="187933" cy="18443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822DB4A2-CF6D-61D7-9475-687799C77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887" y="6314210"/>
            <a:ext cx="187933" cy="18443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23525C2-498E-2965-D918-F0DF21F9AD04}"/>
              </a:ext>
            </a:extLst>
          </p:cNvPr>
          <p:cNvSpPr txBox="1"/>
          <p:nvPr/>
        </p:nvSpPr>
        <p:spPr>
          <a:xfrm>
            <a:off x="304322" y="6314210"/>
            <a:ext cx="432604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latin typeface="Poppins" panose="00000500000000000000" pitchFamily="2" charset="0"/>
                <a:cs typeface="Poppins" panose="00000500000000000000" pitchFamily="2" charset="0"/>
              </a:rPr>
              <a:t>Please refer to the important information on slide 3 before viewing.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739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EFB1D-B76C-67B3-0519-9F7C2E728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9798A88-9FD1-9735-6E41-E5E510CE951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63" y="-10030"/>
            <a:ext cx="12185474" cy="979542"/>
          </a:xfrm>
          <a:prstGeom prst="rect">
            <a:avLst/>
          </a:prstGeom>
          <a:solidFill>
            <a:srgbClr val="CDF1A9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94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lang="en-GB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		Editable Digital Systems and Data V Level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Progression Map 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	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24" name="Accessibility Description">
            <a:extLst>
              <a:ext uri="{FF2B5EF4-FFF2-40B4-BE49-F238E27FC236}">
                <a16:creationId xmlns:a16="http://schemas.microsoft.com/office/drawing/2014/main" id="{B93539AF-9DFD-218C-4C29-8FE45D59B54C}"/>
              </a:ext>
            </a:extLst>
          </p:cNvPr>
          <p:cNvSpPr txBox="1"/>
          <p:nvPr/>
        </p:nvSpPr>
        <p:spPr>
          <a:xfrm>
            <a:off x="0" y="-114300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">
                <a:solidFill>
                  <a:srgbClr val="000000">
                    <a:alpha val="0"/>
                  </a:srgbClr>
                </a:solidFill>
              </a:rPr>
              <a:t>Accessibility description: Digital Systems and Data V Level progression map. Digital Systems and Data V Level is the Level 3 starting point. Illustrative routes progress through Levels 4, 5 and 6 using higher education qualifications and apprenticeships, leading to example digital careers. Arrows show possible progression, not guaranteed entry.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11776F-9A32-C251-F9AD-6155BB4AF9D5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5400000">
            <a:off x="-1106160" y="2067610"/>
            <a:ext cx="5350843" cy="3154649"/>
          </a:xfrm>
          <a:solidFill>
            <a:srgbClr val="F7EFFF"/>
          </a:solidFill>
        </p:spPr>
        <p:txBody>
          <a:bodyPr vert="vert270">
            <a:normAutofit/>
          </a:bodyPr>
          <a:lstStyle/>
          <a:p>
            <a:pPr marL="0" indent="0" algn="ctr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3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591B43D-BB41-413B-6655-2078483459C1}"/>
              </a:ext>
            </a:extLst>
          </p:cNvPr>
          <p:cNvSpPr/>
          <p:nvPr/>
        </p:nvSpPr>
        <p:spPr>
          <a:xfrm>
            <a:off x="194089" y="4987042"/>
            <a:ext cx="2273255" cy="1257280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Advanced apprenticeship</a:t>
            </a:r>
          </a:p>
          <a:p>
            <a:pPr defTabSz="914394"/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12-18 months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Solutions Technician, Software Development Technician</a:t>
            </a:r>
            <a:endParaRPr lang="en-GB" sz="1200" b="1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6AE08AC-5702-F473-45DA-97144CF0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322" y="2047178"/>
            <a:ext cx="2627195" cy="2869977"/>
          </a:xfrm>
          <a:prstGeom prst="rect">
            <a:avLst/>
          </a:prstGeom>
          <a:solidFill>
            <a:srgbClr val="CDF1A9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endParaRPr lang="en-GB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A284B2-4259-8398-54FE-B3C4015FD4D9}"/>
              </a:ext>
            </a:extLst>
          </p:cNvPr>
          <p:cNvSpPr txBox="1"/>
          <p:nvPr/>
        </p:nvSpPr>
        <p:spPr>
          <a:xfrm>
            <a:off x="295631" y="2225963"/>
            <a:ext cx="2651791" cy="707886"/>
          </a:xfrm>
          <a:prstGeom prst="rect">
            <a:avLst/>
          </a:prstGeom>
          <a:solidFill>
            <a:srgbClr val="CDF1A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Digital Systems and Data V Level</a:t>
            </a:r>
            <a:endParaRPr lang="en-GB" sz="20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93025E0-1C48-2CF2-B05C-CEF2483241B0}"/>
              </a:ext>
            </a:extLst>
          </p:cNvPr>
          <p:cNvSpPr txBox="1"/>
          <p:nvPr/>
        </p:nvSpPr>
        <p:spPr>
          <a:xfrm>
            <a:off x="368478" y="3756740"/>
            <a:ext cx="252887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394"/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2 V Levels or</a:t>
            </a:r>
          </a:p>
          <a:p>
            <a:pPr algn="ctr" defTabSz="914394"/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2 A Levels</a:t>
            </a:r>
          </a:p>
          <a:p>
            <a:pPr algn="ctr" defTabSz="914394"/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or 1 V Level and 1 A Level</a:t>
            </a:r>
            <a:r>
              <a:rPr lang="en-GB" sz="1200" baseline="30000"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023258D-084E-3EC2-7CD0-1A819174C6C1}"/>
              </a:ext>
            </a:extLst>
          </p:cNvPr>
          <p:cNvSpPr txBox="1"/>
          <p:nvPr/>
        </p:nvSpPr>
        <p:spPr>
          <a:xfrm>
            <a:off x="112175" y="2989169"/>
            <a:ext cx="908879" cy="5847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914394"/>
            <a:r>
              <a:rPr lang="en-GB" sz="1600" b="1">
                <a:latin typeface="Poppins" panose="00000500000000000000" pitchFamily="2" charset="0"/>
                <a:cs typeface="Poppins" panose="00000500000000000000" pitchFamily="2" charset="0"/>
              </a:rPr>
              <a:t>START HERE</a:t>
            </a:r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806BA0E5-9729-13D2-93AD-77AF72C45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02376" y="3329141"/>
            <a:ext cx="388734" cy="424213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0230AE0-74E8-7E4B-1B8A-7A986E1D5CCE}"/>
              </a:ext>
            </a:extLst>
          </p:cNvPr>
          <p:cNvSpPr/>
          <p:nvPr/>
        </p:nvSpPr>
        <p:spPr>
          <a:xfrm>
            <a:off x="3146586" y="5669424"/>
            <a:ext cx="1258439" cy="199437"/>
          </a:xfrm>
          <a:prstGeom prst="rect">
            <a:avLst/>
          </a:prstGeom>
          <a:solidFill>
            <a:srgbClr val="F2CAB4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Employment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6BE8D9F-87DC-5CEA-01D9-F2D95DD42F8D}"/>
              </a:ext>
            </a:extLst>
          </p:cNvPr>
          <p:cNvSpPr/>
          <p:nvPr/>
        </p:nvSpPr>
        <p:spPr>
          <a:xfrm>
            <a:off x="3146586" y="5902796"/>
            <a:ext cx="1267885" cy="182415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Education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0A041BC-BF98-7E88-B147-7B2F54A8C0BD}"/>
              </a:ext>
            </a:extLst>
          </p:cNvPr>
          <p:cNvSpPr/>
          <p:nvPr/>
        </p:nvSpPr>
        <p:spPr>
          <a:xfrm>
            <a:off x="3146586" y="6128313"/>
            <a:ext cx="1267885" cy="190805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Apprenticeship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88F0636-045C-9FF5-55BC-4490FCE46DAE}"/>
              </a:ext>
            </a:extLst>
          </p:cNvPr>
          <p:cNvSpPr txBox="1">
            <a:spLocks/>
          </p:cNvSpPr>
          <p:nvPr/>
        </p:nvSpPr>
        <p:spPr>
          <a:xfrm rot="5400000">
            <a:off x="2026441" y="2081580"/>
            <a:ext cx="5358923" cy="311862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4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5B1F34B8-5071-2CCD-3216-2F3311F7D0C0}"/>
              </a:ext>
            </a:extLst>
          </p:cNvPr>
          <p:cNvSpPr/>
          <p:nvPr/>
        </p:nvSpPr>
        <p:spPr>
          <a:xfrm>
            <a:off x="3379789" y="1419637"/>
            <a:ext cx="2704502" cy="922732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Cyber Risk Analyst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Cyber Security Engineer 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Data Analyst 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Business Analyst 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07C9B2D-122A-BEE9-E543-C1AE37DD7B99}"/>
              </a:ext>
            </a:extLst>
          </p:cNvPr>
          <p:cNvSpPr txBox="1">
            <a:spLocks/>
          </p:cNvSpPr>
          <p:nvPr/>
        </p:nvSpPr>
        <p:spPr>
          <a:xfrm rot="5400000">
            <a:off x="5167832" y="2066898"/>
            <a:ext cx="5358922" cy="3164155"/>
          </a:xfrm>
          <a:prstGeom prst="rect">
            <a:avLst/>
          </a:prstGeom>
          <a:solidFill>
            <a:srgbClr val="CBD0DF"/>
          </a:solidFill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5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571EDB6-CF9B-816D-E910-6EA2681A1AFA}"/>
              </a:ext>
            </a:extLst>
          </p:cNvPr>
          <p:cNvSpPr txBox="1">
            <a:spLocks/>
          </p:cNvSpPr>
          <p:nvPr/>
        </p:nvSpPr>
        <p:spPr>
          <a:xfrm rot="5400000">
            <a:off x="8074188" y="2210627"/>
            <a:ext cx="5388403" cy="2847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F554E9B-D4CD-9229-FC78-E32C6AC00D6D}"/>
              </a:ext>
            </a:extLst>
          </p:cNvPr>
          <p:cNvSpPr/>
          <p:nvPr/>
        </p:nvSpPr>
        <p:spPr>
          <a:xfrm>
            <a:off x="6495339" y="2670220"/>
            <a:ext cx="2749239" cy="1714845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Foundation degree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r>
              <a:rPr lang="en-GB" sz="12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FdSc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Cyber Security, </a:t>
            </a:r>
            <a:r>
              <a:rPr lang="en-GB" sz="120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FDSc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Computer Science</a:t>
            </a:r>
          </a:p>
          <a:p>
            <a:endParaRPr lang="en-GB" sz="12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National Diploma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HND Computing</a:t>
            </a:r>
            <a:endParaRPr lang="en-GB" sz="12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430701A0-2C72-9B7B-AF4B-69D5571E5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25253" y="2871893"/>
            <a:ext cx="589201" cy="323823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7A9C4F6D-AEA0-9129-47DF-9C6CA6A67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35848" y="3195716"/>
            <a:ext cx="589201" cy="317214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47" name="Arrow: Bent 46">
            <a:extLst>
              <a:ext uri="{FF2B5EF4-FFF2-40B4-BE49-F238E27FC236}">
                <a16:creationId xmlns:a16="http://schemas.microsoft.com/office/drawing/2014/main" id="{385DC630-8AED-59E1-747D-EECDA37FF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5778955" y="3704231"/>
            <a:ext cx="739350" cy="1303116"/>
          </a:xfrm>
          <a:prstGeom prst="bentArrow">
            <a:avLst/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8540F5A7-60DA-5F3D-DB3F-A94BBC3DB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21974" y="5280608"/>
            <a:ext cx="416314" cy="376896"/>
          </a:xfrm>
          <a:prstGeom prst="rightArrow">
            <a:avLst/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D353578-B46A-C24E-6383-61B4391D855B}"/>
              </a:ext>
            </a:extLst>
          </p:cNvPr>
          <p:cNvSpPr/>
          <p:nvPr/>
        </p:nvSpPr>
        <p:spPr>
          <a:xfrm>
            <a:off x="6514452" y="1419636"/>
            <a:ext cx="2688465" cy="937051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Digital Learning Designer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Data Engineer 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AABA624-99E4-D3C9-78B5-2DC838231F4A}"/>
              </a:ext>
            </a:extLst>
          </p:cNvPr>
          <p:cNvSpPr/>
          <p:nvPr/>
        </p:nvSpPr>
        <p:spPr>
          <a:xfrm>
            <a:off x="6514453" y="4752459"/>
            <a:ext cx="2747745" cy="1116402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apprenticeship (Level 5)</a:t>
            </a:r>
          </a:p>
          <a:p>
            <a:pPr defTabSz="914394"/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18- 24 months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Data Engineer, Digital Learning Designer</a:t>
            </a:r>
            <a:endParaRPr lang="en-GB" sz="1200" b="1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1411D95-A68B-B989-E66E-D12B3E24FFF1}"/>
              </a:ext>
            </a:extLst>
          </p:cNvPr>
          <p:cNvSpPr/>
          <p:nvPr/>
        </p:nvSpPr>
        <p:spPr>
          <a:xfrm>
            <a:off x="3524105" y="2587618"/>
            <a:ext cx="2601412" cy="1346967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National Certificate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 year full-time</a:t>
            </a:r>
          </a:p>
          <a:p>
            <a:pPr defTabSz="914394"/>
            <a:endParaRPr lang="en-GB" sz="12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HNC Computing</a:t>
            </a:r>
            <a:endParaRPr lang="en-GB" sz="12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F37DF1-271A-0816-C81C-55425BFF0522}"/>
              </a:ext>
            </a:extLst>
          </p:cNvPr>
          <p:cNvSpPr/>
          <p:nvPr/>
        </p:nvSpPr>
        <p:spPr>
          <a:xfrm>
            <a:off x="9569068" y="1419636"/>
            <a:ext cx="2498605" cy="679730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Software Engineering Specialist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Data Scientist 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EC2CC62-2462-E9F9-596D-C9916F45FF4E}"/>
              </a:ext>
            </a:extLst>
          </p:cNvPr>
          <p:cNvSpPr/>
          <p:nvPr/>
        </p:nvSpPr>
        <p:spPr>
          <a:xfrm>
            <a:off x="9525049" y="2533147"/>
            <a:ext cx="2503051" cy="1055471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endParaRPr lang="en-GB" sz="800" b="1" i="1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endParaRPr lang="en-GB" sz="800" b="1" i="1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BA/ BSc (Hons) Top-Up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 year full-time</a:t>
            </a: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BSc (Hons) Computer Science Top-Up</a:t>
            </a:r>
            <a:endParaRPr lang="en-GB" sz="8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endParaRPr lang="en-GB" sz="8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D8ED739-F83D-B0A4-0BD1-EA7AF78ECB64}"/>
              </a:ext>
            </a:extLst>
          </p:cNvPr>
          <p:cNvSpPr/>
          <p:nvPr/>
        </p:nvSpPr>
        <p:spPr>
          <a:xfrm>
            <a:off x="9525049" y="3745991"/>
            <a:ext cx="2503051" cy="1171164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BA/BSc (Hons)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 years full-time</a:t>
            </a: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BSc (Hons) Software Engineering</a:t>
            </a:r>
            <a:endParaRPr lang="en-GB" sz="12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093C1657-0173-680D-B18E-5C1E91C45490}"/>
              </a:ext>
            </a:extLst>
          </p:cNvPr>
          <p:cNvSpPr/>
          <p:nvPr/>
        </p:nvSpPr>
        <p:spPr>
          <a:xfrm>
            <a:off x="9525050" y="5260272"/>
            <a:ext cx="2498604" cy="790461"/>
          </a:xfrm>
          <a:prstGeom prst="rect">
            <a:avLst/>
          </a:prstGeom>
          <a:solidFill>
            <a:srgbClr val="F0D588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Degree Level Apprenticeship</a:t>
            </a:r>
          </a:p>
          <a:p>
            <a:pPr defTabSz="914394"/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3-4 years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Cyber Security Technical Professional</a:t>
            </a:r>
            <a:endParaRPr lang="en-GB" sz="1200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F8BBD11-C417-A0F6-8CB4-7B73EF92F687}"/>
              </a:ext>
            </a:extLst>
          </p:cNvPr>
          <p:cNvSpPr txBox="1"/>
          <p:nvPr/>
        </p:nvSpPr>
        <p:spPr>
          <a:xfrm>
            <a:off x="6378807" y="6677272"/>
            <a:ext cx="5649294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394"/>
            <a:r>
              <a:rPr lang="en-GB" sz="700" baseline="30000"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  <a:r>
              <a:rPr lang="en-GB" sz="700">
                <a:latin typeface="Poppins" panose="00000500000000000000" pitchFamily="2" charset="0"/>
                <a:cs typeface="Poppins" panose="00000500000000000000" pitchFamily="2" charset="0"/>
              </a:rPr>
              <a:t>There will be qualifications other than V Levels and A Levels available to take alongside the Education V Level until 2030</a:t>
            </a:r>
          </a:p>
        </p:txBody>
      </p:sp>
      <p:grpSp>
        <p:nvGrpSpPr>
          <p:cNvPr id="7" name="Group 7" descr="V Levels logo">
            <a:extLst>
              <a:ext uri="{FF2B5EF4-FFF2-40B4-BE49-F238E27FC236}">
                <a16:creationId xmlns:a16="http://schemas.microsoft.com/office/drawing/2014/main" id="{4A45FB14-F7D0-034E-D6C0-0CE17A4CAADA}"/>
              </a:ext>
            </a:extLst>
          </p:cNvPr>
          <p:cNvGrpSpPr/>
          <p:nvPr/>
        </p:nvGrpSpPr>
        <p:grpSpPr>
          <a:xfrm>
            <a:off x="25927" y="254003"/>
            <a:ext cx="1769645" cy="475878"/>
            <a:chOff x="-648784" y="3708806"/>
            <a:chExt cx="6635115" cy="1825244"/>
          </a:xfrm>
        </p:grpSpPr>
        <p:sp>
          <p:nvSpPr>
            <p:cNvPr id="14" name="Freeform 8" descr="V Levels logo">
              <a:extLst>
                <a:ext uri="{FF2B5EF4-FFF2-40B4-BE49-F238E27FC236}">
                  <a16:creationId xmlns:a16="http://schemas.microsoft.com/office/drawing/2014/main" id="{B8CAAEF1-BDB4-F7F3-C0D5-485B0A65DF2E}"/>
                </a:ext>
              </a:extLst>
            </p:cNvPr>
            <p:cNvSpPr/>
            <p:nvPr/>
          </p:nvSpPr>
          <p:spPr>
            <a:xfrm>
              <a:off x="-648784" y="3708806"/>
              <a:ext cx="6635115" cy="1825244"/>
            </a:xfrm>
            <a:custGeom>
              <a:avLst/>
              <a:gdLst/>
              <a:ahLst/>
              <a:cxnLst/>
              <a:rect l="l" t="t" r="r" b="b"/>
              <a:pathLst>
                <a:path w="6635115" h="1825244">
                  <a:moveTo>
                    <a:pt x="0" y="0"/>
                  </a:moveTo>
                  <a:lnTo>
                    <a:pt x="6635115" y="0"/>
                  </a:lnTo>
                  <a:lnTo>
                    <a:pt x="6635115" y="1825244"/>
                  </a:lnTo>
                  <a:lnTo>
                    <a:pt x="0" y="182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  <p:txBody>
            <a:bodyPr/>
            <a:lstStyle/>
            <a:p>
              <a:endParaRPr lang="en-GB" sz="1200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B2060EC7-ECBC-B53A-97DB-DB74BC422166}"/>
              </a:ext>
            </a:extLst>
          </p:cNvPr>
          <p:cNvSpPr/>
          <p:nvPr/>
        </p:nvSpPr>
        <p:spPr>
          <a:xfrm>
            <a:off x="9630604" y="0"/>
            <a:ext cx="2561396" cy="969512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Possible career pathways (including longer-term opportunities)</a:t>
            </a:r>
            <a:endParaRPr lang="en-GB" sz="1000">
              <a:solidFill>
                <a:schemeClr val="tx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914394"/>
            <a:r>
              <a:rPr lang="en-GB" sz="8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There are employment opportunities at different levels, including </a:t>
            </a:r>
            <a:r>
              <a:rPr lang="en-GB" sz="8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Software Developer, AI Engineer </a:t>
            </a:r>
            <a:r>
              <a:rPr lang="en-GB" sz="8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</a:t>
            </a:r>
            <a:r>
              <a:rPr lang="en-GB" sz="8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IT Support Technician. </a:t>
            </a:r>
            <a:endParaRPr lang="en-GB" sz="800" i="1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E8A340E5-20E8-8ED0-62C8-BD8A715A0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0319" y="2933849"/>
            <a:ext cx="589201" cy="277613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08BE0107-1743-CDE9-69D1-B51C7D0A98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0319" y="3965954"/>
            <a:ext cx="3575019" cy="305884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Arrow: Bent 36">
            <a:extLst>
              <a:ext uri="{FF2B5EF4-FFF2-40B4-BE49-F238E27FC236}">
                <a16:creationId xmlns:a16="http://schemas.microsoft.com/office/drawing/2014/main" id="{CD8576BC-31E9-ACE2-FD7C-5A87915C1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2653713" y="4925615"/>
            <a:ext cx="3835311" cy="771497"/>
          </a:xfrm>
          <a:prstGeom prst="bentArrow">
            <a:avLst>
              <a:gd name="adj1" fmla="val 23797"/>
              <a:gd name="adj2" fmla="val 25000"/>
              <a:gd name="adj3" fmla="val 25000"/>
              <a:gd name="adj4" fmla="val 43750"/>
            </a:avLst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ED563C5D-AEDD-C145-FAFE-CD9A4B7DDE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13386" y="4354693"/>
            <a:ext cx="6611663" cy="317213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841B872C-4A21-5CF3-5488-D34B3D621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927" y="2670220"/>
            <a:ext cx="253799" cy="266955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7A3DEA39-74D1-B0AB-1BC3-570856279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937" y="6485604"/>
            <a:ext cx="187933" cy="18443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61C3A5-DD1D-69DC-C195-1CB6A7673818}"/>
              </a:ext>
            </a:extLst>
          </p:cNvPr>
          <p:cNvSpPr txBox="1"/>
          <p:nvPr/>
        </p:nvSpPr>
        <p:spPr>
          <a:xfrm>
            <a:off x="295631" y="6439954"/>
            <a:ext cx="851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latin typeface="Poppins" panose="00000500000000000000" pitchFamily="2" charset="0"/>
                <a:cs typeface="Poppins" panose="00000500000000000000" pitchFamily="2" charset="0"/>
              </a:rPr>
              <a:t>Please refer to the important information on slide 3 before viewing.</a:t>
            </a:r>
          </a:p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23C485-2D8A-F8AE-D8B5-01E01C93D430}"/>
              </a:ext>
            </a:extLst>
          </p:cNvPr>
          <p:cNvSpPr/>
          <p:nvPr/>
        </p:nvSpPr>
        <p:spPr>
          <a:xfrm>
            <a:off x="3243902" y="4807021"/>
            <a:ext cx="2531157" cy="1369910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apprenticeship (Level 4)</a:t>
            </a:r>
          </a:p>
          <a:p>
            <a:pPr defTabSz="914394"/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18- 24 months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Digital Forensic Technician, Cyber Security Technologist, Business Analyst</a:t>
            </a:r>
            <a:endParaRPr lang="en-GB" sz="1200" b="1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1752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BA3BB-960F-D14A-7380-AA66F8033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FAF97ADC-71E9-3173-CF27-43E1B5E62D3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63" y="-10030"/>
            <a:ext cx="12185474" cy="979542"/>
          </a:xfrm>
          <a:prstGeom prst="rect">
            <a:avLst/>
          </a:prstGeom>
          <a:solidFill>
            <a:srgbClr val="CDF1A9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94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Editable </a:t>
            </a:r>
            <a:r>
              <a:rPr lang="en-GB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Accounting and Finance V Level</a:t>
            </a: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Progression Map 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	</a:t>
            </a:r>
            <a:b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endParaRPr kumimoji="0" lang="en-GB" sz="2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24" name="Accessibility Description">
            <a:extLst>
              <a:ext uri="{FF2B5EF4-FFF2-40B4-BE49-F238E27FC236}">
                <a16:creationId xmlns:a16="http://schemas.microsoft.com/office/drawing/2014/main" id="{6DFAB1B8-E3CD-7ECA-BECE-4828CE1E7522}"/>
              </a:ext>
            </a:extLst>
          </p:cNvPr>
          <p:cNvSpPr txBox="1"/>
          <p:nvPr/>
        </p:nvSpPr>
        <p:spPr>
          <a:xfrm>
            <a:off x="0" y="-114300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">
                <a:solidFill>
                  <a:srgbClr val="000000">
                    <a:alpha val="0"/>
                  </a:srgbClr>
                </a:solidFill>
              </a:rPr>
              <a:t>Accessibility description: Accounting and Finance V Level progression map. Accounting and Finance V Level is the Level 3 starting point. Illustrative routes progress through Levels 4, 5 and 6 using higher education qualifications, apprenticeships and professional qualifications, leading to example finance careers. Arrows show possible progression, not guaranteed entry.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E0BE4-74CB-C701-3D33-E82B0686CF7F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5400000">
            <a:off x="-1106160" y="2067610"/>
            <a:ext cx="5350843" cy="3154649"/>
          </a:xfrm>
          <a:solidFill>
            <a:srgbClr val="F7EFFF"/>
          </a:solidFill>
        </p:spPr>
        <p:txBody>
          <a:bodyPr vert="vert270">
            <a:normAutofit/>
          </a:bodyPr>
          <a:lstStyle/>
          <a:p>
            <a:pPr marL="0" indent="0" algn="ctr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3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4FC0A515-49F3-9ACB-FE5D-1FC48A3E095D}"/>
              </a:ext>
            </a:extLst>
          </p:cNvPr>
          <p:cNvSpPr/>
          <p:nvPr/>
        </p:nvSpPr>
        <p:spPr>
          <a:xfrm>
            <a:off x="194089" y="5103052"/>
            <a:ext cx="2273255" cy="1141270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Advanced apprenticeship</a:t>
            </a:r>
          </a:p>
          <a:p>
            <a:pPr defTabSz="914394"/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12-18 months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Mortgage Adviser, Assistant Accountant</a:t>
            </a:r>
            <a:endParaRPr lang="en-GB" sz="12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1C937DF2-C974-AE43-6903-F702585DB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04322" y="2047178"/>
            <a:ext cx="2627195" cy="2869977"/>
          </a:xfrm>
          <a:prstGeom prst="rect">
            <a:avLst/>
          </a:prstGeom>
          <a:solidFill>
            <a:srgbClr val="CDF1A9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endParaRPr lang="en-GB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B7C15E-BF6F-17C5-4F54-33933EE4A6AE}"/>
              </a:ext>
            </a:extLst>
          </p:cNvPr>
          <p:cNvSpPr txBox="1"/>
          <p:nvPr/>
        </p:nvSpPr>
        <p:spPr>
          <a:xfrm>
            <a:off x="295631" y="2225963"/>
            <a:ext cx="2651791" cy="707886"/>
          </a:xfrm>
          <a:prstGeom prst="rect">
            <a:avLst/>
          </a:prstGeom>
          <a:solidFill>
            <a:srgbClr val="CDF1A9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Accounting and Finance V Level</a:t>
            </a:r>
            <a:endParaRPr lang="en-GB" sz="20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043722E-388F-6A6D-9869-0449A60C7408}"/>
              </a:ext>
            </a:extLst>
          </p:cNvPr>
          <p:cNvSpPr txBox="1"/>
          <p:nvPr/>
        </p:nvSpPr>
        <p:spPr>
          <a:xfrm>
            <a:off x="368478" y="3756740"/>
            <a:ext cx="252887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394"/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2 V Levels or</a:t>
            </a:r>
          </a:p>
          <a:p>
            <a:pPr algn="ctr" defTabSz="914394"/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2 A Levels</a:t>
            </a:r>
          </a:p>
          <a:p>
            <a:pPr algn="ctr" defTabSz="914394"/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or 1 V Level and 1 A Level</a:t>
            </a:r>
            <a:r>
              <a:rPr lang="en-GB" sz="1200" baseline="30000"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9D1CEC0-5732-AE5E-182A-8A050D6DE898}"/>
              </a:ext>
            </a:extLst>
          </p:cNvPr>
          <p:cNvSpPr txBox="1"/>
          <p:nvPr/>
        </p:nvSpPr>
        <p:spPr>
          <a:xfrm>
            <a:off x="112175" y="2989169"/>
            <a:ext cx="908879" cy="58477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914394"/>
            <a:r>
              <a:rPr lang="en-GB" sz="1600" b="1">
                <a:latin typeface="Poppins" panose="00000500000000000000" pitchFamily="2" charset="0"/>
                <a:cs typeface="Poppins" panose="00000500000000000000" pitchFamily="2" charset="0"/>
              </a:rPr>
              <a:t>START HERE</a:t>
            </a:r>
          </a:p>
        </p:txBody>
      </p:sp>
      <p:sp>
        <p:nvSpPr>
          <p:cNvPr id="9" name="Plus Sign 8">
            <a:extLst>
              <a:ext uri="{FF2B5EF4-FFF2-40B4-BE49-F238E27FC236}">
                <a16:creationId xmlns:a16="http://schemas.microsoft.com/office/drawing/2014/main" id="{21987A50-CE53-4D1D-8AE0-F62357449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02376" y="3329141"/>
            <a:ext cx="388734" cy="424213"/>
          </a:xfrm>
          <a:prstGeom prst="mathPl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6B3AA7A-B45D-A9CA-19B0-3CB89897F8A8}"/>
              </a:ext>
            </a:extLst>
          </p:cNvPr>
          <p:cNvSpPr/>
          <p:nvPr/>
        </p:nvSpPr>
        <p:spPr>
          <a:xfrm>
            <a:off x="3146586" y="5669424"/>
            <a:ext cx="1258439" cy="199437"/>
          </a:xfrm>
          <a:prstGeom prst="rect">
            <a:avLst/>
          </a:prstGeom>
          <a:solidFill>
            <a:srgbClr val="F2CAB4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Employment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7F7335F6-F613-AD5A-0232-09685154F8E7}"/>
              </a:ext>
            </a:extLst>
          </p:cNvPr>
          <p:cNvSpPr/>
          <p:nvPr/>
        </p:nvSpPr>
        <p:spPr>
          <a:xfrm>
            <a:off x="3146586" y="5902796"/>
            <a:ext cx="1267885" cy="182415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Education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738BCF89-F8AA-D586-E3F5-68B19C22E04C}"/>
              </a:ext>
            </a:extLst>
          </p:cNvPr>
          <p:cNvSpPr/>
          <p:nvPr/>
        </p:nvSpPr>
        <p:spPr>
          <a:xfrm>
            <a:off x="3146586" y="6128313"/>
            <a:ext cx="1267885" cy="190805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Apprenticeship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98F711C-CC80-0547-D462-17E9BD043EB2}"/>
              </a:ext>
            </a:extLst>
          </p:cNvPr>
          <p:cNvSpPr txBox="1">
            <a:spLocks/>
          </p:cNvSpPr>
          <p:nvPr/>
        </p:nvSpPr>
        <p:spPr>
          <a:xfrm rot="5400000">
            <a:off x="2026441" y="2081580"/>
            <a:ext cx="5358923" cy="311862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4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D271DCE-630E-A714-EFA4-716DDF9C0869}"/>
              </a:ext>
            </a:extLst>
          </p:cNvPr>
          <p:cNvSpPr/>
          <p:nvPr/>
        </p:nvSpPr>
        <p:spPr>
          <a:xfrm>
            <a:off x="3421163" y="2014313"/>
            <a:ext cx="2704502" cy="784138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Actuarial Technician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Financial Planner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Professional Accounting Technician 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BE8973E-5766-8A21-8660-1C842B0DDD30}"/>
              </a:ext>
            </a:extLst>
          </p:cNvPr>
          <p:cNvSpPr txBox="1">
            <a:spLocks/>
          </p:cNvSpPr>
          <p:nvPr/>
        </p:nvSpPr>
        <p:spPr>
          <a:xfrm rot="5400000">
            <a:off x="5167832" y="2066898"/>
            <a:ext cx="5358922" cy="3164155"/>
          </a:xfrm>
          <a:prstGeom prst="rect">
            <a:avLst/>
          </a:prstGeom>
          <a:solidFill>
            <a:srgbClr val="CBD0DF"/>
          </a:solidFill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5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D8B626-6C76-4698-2C10-5BE900FA0521}"/>
              </a:ext>
            </a:extLst>
          </p:cNvPr>
          <p:cNvSpPr txBox="1">
            <a:spLocks/>
          </p:cNvSpPr>
          <p:nvPr/>
        </p:nvSpPr>
        <p:spPr>
          <a:xfrm rot="5400000">
            <a:off x="8074188" y="2210627"/>
            <a:ext cx="5388403" cy="2847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6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EBD6C64-73DD-C231-32E2-C234EB9E3642}"/>
              </a:ext>
            </a:extLst>
          </p:cNvPr>
          <p:cNvSpPr/>
          <p:nvPr/>
        </p:nvSpPr>
        <p:spPr>
          <a:xfrm>
            <a:off x="6486378" y="2874027"/>
            <a:ext cx="2749239" cy="1714845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Foundation degree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r>
              <a:rPr lang="en-GB" sz="12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FDSc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Accounting and Finance, </a:t>
            </a:r>
            <a:r>
              <a:rPr lang="en-GB" sz="120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FSc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Financial Services</a:t>
            </a:r>
          </a:p>
          <a:p>
            <a:endParaRPr lang="en-GB" sz="12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National Diploma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HND Accounting and Finance</a:t>
            </a:r>
            <a:endParaRPr lang="en-GB" sz="12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3D241AA9-496C-1A7B-9791-F6EF2309B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08582" y="3418670"/>
            <a:ext cx="589201" cy="285558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E1F69C14-9382-B636-5D6D-DC65F92FA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35848" y="3195716"/>
            <a:ext cx="589201" cy="317214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47" name="Arrow: Bent 46">
            <a:extLst>
              <a:ext uri="{FF2B5EF4-FFF2-40B4-BE49-F238E27FC236}">
                <a16:creationId xmlns:a16="http://schemas.microsoft.com/office/drawing/2014/main" id="{8A5FE93A-A082-CC51-153E-873B2995D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5778955" y="3704230"/>
            <a:ext cx="739350" cy="1576377"/>
          </a:xfrm>
          <a:prstGeom prst="bentArrow">
            <a:avLst/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36D8691F-F8E4-7BE2-0A07-528DB8E84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21974" y="5280608"/>
            <a:ext cx="416314" cy="376896"/>
          </a:xfrm>
          <a:prstGeom prst="rightArrow">
            <a:avLst/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ACB26B62-D73F-CE93-B18D-99AAD96FDBA1}"/>
              </a:ext>
            </a:extLst>
          </p:cNvPr>
          <p:cNvSpPr/>
          <p:nvPr/>
        </p:nvSpPr>
        <p:spPr>
          <a:xfrm>
            <a:off x="6516764" y="2025545"/>
            <a:ext cx="2688465" cy="669544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Payroll Assistant Manager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Assistant Pay and Benefits Manager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0BFD560-1C8F-CC53-6D78-D2FF02AD0D7B}"/>
              </a:ext>
            </a:extLst>
          </p:cNvPr>
          <p:cNvSpPr/>
          <p:nvPr/>
        </p:nvSpPr>
        <p:spPr>
          <a:xfrm>
            <a:off x="6503089" y="4943823"/>
            <a:ext cx="2747745" cy="997139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apprenticeship (Level 5)</a:t>
            </a:r>
          </a:p>
          <a:p>
            <a:pPr defTabSz="914394"/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18- 24 months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Payroll Assistant Manager</a:t>
            </a:r>
            <a:endParaRPr lang="en-GB" sz="12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72CA4DF-2D61-087C-C41A-D6032DEBE718}"/>
              </a:ext>
            </a:extLst>
          </p:cNvPr>
          <p:cNvSpPr/>
          <p:nvPr/>
        </p:nvSpPr>
        <p:spPr>
          <a:xfrm>
            <a:off x="3530076" y="3043876"/>
            <a:ext cx="2601412" cy="979334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National Certificate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 year full-time</a:t>
            </a:r>
          </a:p>
          <a:p>
            <a:pPr defTabSz="914394"/>
            <a:endParaRPr lang="en-GB" sz="12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HNC Banking and Finance</a:t>
            </a:r>
            <a:endParaRPr lang="en-GB" sz="12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341B75-D526-8B43-6F2F-8D59544A4B8F}"/>
              </a:ext>
            </a:extLst>
          </p:cNvPr>
          <p:cNvSpPr/>
          <p:nvPr/>
        </p:nvSpPr>
        <p:spPr>
          <a:xfrm>
            <a:off x="9531982" y="2020740"/>
            <a:ext cx="2498605" cy="627543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Senior Compliance and Risk Specialist 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>
                <a:solidFill>
                  <a:schemeClr val="tx1"/>
                </a:solidFill>
                <a:latin typeface="Poppins"/>
                <a:cs typeface="Poppins"/>
              </a:rPr>
              <a:t>Investment Banker </a:t>
            </a:r>
            <a:endParaRPr lang="en-GB" sz="1200">
              <a:solidFill>
                <a:schemeClr val="tx1"/>
              </a:solidFill>
              <a:latin typeface="Poppins"/>
              <a:cs typeface="Poppin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3B34EF5-58B2-3CE4-5DFD-D99D58A33A08}"/>
              </a:ext>
            </a:extLst>
          </p:cNvPr>
          <p:cNvSpPr/>
          <p:nvPr/>
        </p:nvSpPr>
        <p:spPr>
          <a:xfrm>
            <a:off x="9525048" y="2748940"/>
            <a:ext cx="2503051" cy="1035795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endParaRPr lang="en-GB" sz="800" b="1" i="1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endParaRPr lang="en-GB" sz="800" b="1" i="1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BA/ BSc (Hons) Top-Up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 year full-time</a:t>
            </a: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BSc (Hons) Accounting Top-Up, BSc (Hons) Finance Top-Up</a:t>
            </a:r>
            <a:endParaRPr lang="en-GB" sz="8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defTabSz="914394"/>
            <a:endParaRPr lang="en-GB" sz="8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134855-8224-89CB-04BE-E136757BFB3E}"/>
              </a:ext>
            </a:extLst>
          </p:cNvPr>
          <p:cNvSpPr/>
          <p:nvPr/>
        </p:nvSpPr>
        <p:spPr>
          <a:xfrm>
            <a:off x="9531982" y="3936922"/>
            <a:ext cx="2503051" cy="1171164"/>
          </a:xfrm>
          <a:prstGeom prst="rect">
            <a:avLst/>
          </a:prstGeom>
          <a:solidFill>
            <a:srgbClr val="0070C0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BA/BSc (Hons)</a:t>
            </a:r>
          </a:p>
          <a:p>
            <a:pPr defTabSz="914394"/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 years full-time</a:t>
            </a:r>
          </a:p>
          <a:p>
            <a:pPr defTabSz="914394"/>
            <a:r>
              <a:rPr lang="en-GB" sz="12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 Accountancy, BSc Accounting and Finance, BSc Economics</a:t>
            </a:r>
            <a:endParaRPr lang="en-GB" sz="12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D65541B8-EF62-D4C9-227C-4BA0B3CB3AC3}"/>
              </a:ext>
            </a:extLst>
          </p:cNvPr>
          <p:cNvSpPr/>
          <p:nvPr/>
        </p:nvSpPr>
        <p:spPr>
          <a:xfrm>
            <a:off x="9525050" y="5260272"/>
            <a:ext cx="2498604" cy="790461"/>
          </a:xfrm>
          <a:prstGeom prst="rect">
            <a:avLst/>
          </a:prstGeom>
          <a:solidFill>
            <a:srgbClr val="F0D588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94"/>
            <a:r>
              <a:rPr lang="en-GB" sz="1200" b="1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Degree Level Apprenticeship</a:t>
            </a:r>
          </a:p>
          <a:p>
            <a:pPr defTabSz="914394"/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3-4 years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2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</a:t>
            </a:r>
            <a:r>
              <a:rPr lang="en-GB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Senior Compliance and Risk Specialist</a:t>
            </a:r>
            <a:endParaRPr lang="en-GB" sz="1200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8C75D8-AF62-6BFE-8899-3927D0DDFB02}"/>
              </a:ext>
            </a:extLst>
          </p:cNvPr>
          <p:cNvSpPr txBox="1"/>
          <p:nvPr/>
        </p:nvSpPr>
        <p:spPr>
          <a:xfrm>
            <a:off x="6378807" y="6677272"/>
            <a:ext cx="5649294" cy="2000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914394"/>
            <a:r>
              <a:rPr lang="en-GB" sz="700" baseline="30000"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  <a:r>
              <a:rPr lang="en-GB" sz="700">
                <a:latin typeface="Poppins" panose="00000500000000000000" pitchFamily="2" charset="0"/>
                <a:cs typeface="Poppins" panose="00000500000000000000" pitchFamily="2" charset="0"/>
              </a:rPr>
              <a:t>There will be qualifications other than V Levels and A Levels available to take alongside the Education V Level until 2030</a:t>
            </a:r>
          </a:p>
        </p:txBody>
      </p:sp>
      <p:grpSp>
        <p:nvGrpSpPr>
          <p:cNvPr id="7" name="Group 7" descr="V Levels logo">
            <a:extLst>
              <a:ext uri="{FF2B5EF4-FFF2-40B4-BE49-F238E27FC236}">
                <a16:creationId xmlns:a16="http://schemas.microsoft.com/office/drawing/2014/main" id="{ED3B8F8E-C57F-B7EE-0764-0DE4FB134F20}"/>
              </a:ext>
            </a:extLst>
          </p:cNvPr>
          <p:cNvGrpSpPr/>
          <p:nvPr/>
        </p:nvGrpSpPr>
        <p:grpSpPr>
          <a:xfrm>
            <a:off x="62887" y="174845"/>
            <a:ext cx="1769645" cy="475878"/>
            <a:chOff x="-648784" y="3708806"/>
            <a:chExt cx="6635115" cy="1825244"/>
          </a:xfrm>
        </p:grpSpPr>
        <p:sp>
          <p:nvSpPr>
            <p:cNvPr id="14" name="Freeform 8" descr="V Levels logo">
              <a:extLst>
                <a:ext uri="{FF2B5EF4-FFF2-40B4-BE49-F238E27FC236}">
                  <a16:creationId xmlns:a16="http://schemas.microsoft.com/office/drawing/2014/main" id="{22658287-9D16-3DE8-FE83-1EAB2ACDADE6}"/>
                </a:ext>
              </a:extLst>
            </p:cNvPr>
            <p:cNvSpPr/>
            <p:nvPr/>
          </p:nvSpPr>
          <p:spPr>
            <a:xfrm>
              <a:off x="-648784" y="3708806"/>
              <a:ext cx="6635115" cy="1825244"/>
            </a:xfrm>
            <a:custGeom>
              <a:avLst/>
              <a:gdLst/>
              <a:ahLst/>
              <a:cxnLst/>
              <a:rect l="l" t="t" r="r" b="b"/>
              <a:pathLst>
                <a:path w="6635115" h="1825244">
                  <a:moveTo>
                    <a:pt x="0" y="0"/>
                  </a:moveTo>
                  <a:lnTo>
                    <a:pt x="6635115" y="0"/>
                  </a:lnTo>
                  <a:lnTo>
                    <a:pt x="6635115" y="1825244"/>
                  </a:lnTo>
                  <a:lnTo>
                    <a:pt x="0" y="18252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2"/>
              </a:stretch>
            </a:blipFill>
          </p:spPr>
          <p:txBody>
            <a:bodyPr/>
            <a:lstStyle/>
            <a:p>
              <a:endParaRPr lang="en-GB" sz="1200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E626979B-11B9-820D-BF49-EEA12D2BB0AA}"/>
              </a:ext>
            </a:extLst>
          </p:cNvPr>
          <p:cNvSpPr/>
          <p:nvPr/>
        </p:nvSpPr>
        <p:spPr>
          <a:xfrm>
            <a:off x="9630604" y="0"/>
            <a:ext cx="2561396" cy="969512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Possible career pathways (including longer-term opportunities)</a:t>
            </a:r>
            <a:endParaRPr lang="en-GB" sz="1000">
              <a:solidFill>
                <a:schemeClr val="tx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ctr" defTabSz="914394"/>
            <a:r>
              <a:rPr lang="en-GB" sz="8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There are employment opportunities at different levels, including </a:t>
            </a:r>
            <a:r>
              <a:rPr lang="en-GB" sz="8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Auditor</a:t>
            </a:r>
            <a:r>
              <a:rPr lang="en-GB" sz="8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GB" sz="8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Financial Adviser </a:t>
            </a:r>
            <a:r>
              <a:rPr lang="en-GB" sz="8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</a:t>
            </a:r>
            <a:r>
              <a:rPr lang="en-GB" sz="8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Public Finance Accountant</a:t>
            </a:r>
            <a:r>
              <a:rPr lang="en-GB" sz="8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r>
              <a:rPr lang="en-GB" sz="8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endParaRPr lang="en-GB" sz="800" i="1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14E11EF7-F271-5FE3-D6FA-C3FE7ABDBB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4713" y="3379000"/>
            <a:ext cx="589201" cy="277613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B14D9A8A-62A1-E529-8B33-140787252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0319" y="4066312"/>
            <a:ext cx="3575019" cy="305884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37" name="Arrow: Bent 36">
            <a:extLst>
              <a:ext uri="{FF2B5EF4-FFF2-40B4-BE49-F238E27FC236}">
                <a16:creationId xmlns:a16="http://schemas.microsoft.com/office/drawing/2014/main" id="{C04474B5-19D9-F548-A8DD-7E2F5FEC4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2669496" y="4917812"/>
            <a:ext cx="3835311" cy="771497"/>
          </a:xfrm>
          <a:prstGeom prst="bentArrow">
            <a:avLst>
              <a:gd name="adj1" fmla="val 23797"/>
              <a:gd name="adj2" fmla="val 25000"/>
              <a:gd name="adj3" fmla="val 25000"/>
              <a:gd name="adj4" fmla="val 43750"/>
            </a:avLst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9D794A71-1363-1AE9-43C6-FFB6097ED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0316" y="4566664"/>
            <a:ext cx="6611663" cy="317213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endParaRPr lang="en-GB">
              <a:solidFill>
                <a:srgbClr val="FFFFFF"/>
              </a:solidFill>
              <a:latin typeface="Aptos" panose="02110004020202020204"/>
            </a:endParaRP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42CDB74C-B8D9-F5F5-EC1A-35396103A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927" y="2670220"/>
            <a:ext cx="269702" cy="266955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BA2D6912-E868-BF1A-3A44-9C398E21AA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0122" y="6478438"/>
            <a:ext cx="187933" cy="18443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7802D9-923A-CFF8-4437-8B4CFB8DA413}"/>
              </a:ext>
            </a:extLst>
          </p:cNvPr>
          <p:cNvSpPr txBox="1"/>
          <p:nvPr/>
        </p:nvSpPr>
        <p:spPr>
          <a:xfrm>
            <a:off x="307220" y="6446787"/>
            <a:ext cx="6540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>
                <a:latin typeface="Poppins" panose="00000500000000000000" pitchFamily="2" charset="0"/>
                <a:cs typeface="Poppins" panose="00000500000000000000" pitchFamily="2" charset="0"/>
              </a:rPr>
              <a:t>Please refer to the important information on slide 3 before viewing.</a:t>
            </a:r>
          </a:p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F6098A-F4B6-9AB9-7694-42C9F4C31873}"/>
              </a:ext>
            </a:extLst>
          </p:cNvPr>
          <p:cNvSpPr/>
          <p:nvPr/>
        </p:nvSpPr>
        <p:spPr>
          <a:xfrm>
            <a:off x="3224329" y="4929150"/>
            <a:ext cx="2531157" cy="1311457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200" b="1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apprenticeship (Level 4)</a:t>
            </a:r>
          </a:p>
          <a:p>
            <a:pPr defTabSz="914394"/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18- 24 months</a:t>
            </a:r>
          </a:p>
          <a:p>
            <a:pPr defTabSz="914394"/>
            <a:r>
              <a:rPr lang="en-GB" sz="12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2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GB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Internal Audit Practitioner, Actuarial Technician</a:t>
            </a:r>
            <a:endParaRPr lang="en-GB" sz="1200" b="1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C4A74AB-43BA-4FCC-F3EE-8A9E861719DD}"/>
              </a:ext>
            </a:extLst>
          </p:cNvPr>
          <p:cNvSpPr/>
          <p:nvPr/>
        </p:nvSpPr>
        <p:spPr>
          <a:xfrm rot="5400000">
            <a:off x="5871627" y="-4428456"/>
            <a:ext cx="452009" cy="121887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GB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There are some professions which require </a:t>
            </a:r>
            <a:r>
              <a:rPr lang="en-GB" sz="12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professional qualifications</a:t>
            </a:r>
            <a:r>
              <a:rPr lang="en-GB" sz="12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such as those delivered by the Association of Accounting Technicians, Association of Chartered Certified Accountants and the Chartered Institute of Management Accountants.</a:t>
            </a:r>
          </a:p>
        </p:txBody>
      </p:sp>
    </p:spTree>
    <p:extLst>
      <p:ext uri="{BB962C8B-B14F-4D97-AF65-F5344CB8AC3E}">
        <p14:creationId xmlns:p14="http://schemas.microsoft.com/office/powerpoint/2010/main" val="1410664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1E8E4-9480-B69B-C10F-C1D6796B8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CDFC1-3340-1E1B-2029-D2A5BDED183F}"/>
              </a:ext>
            </a:extLst>
          </p:cNvPr>
          <p:cNvSpPr txBox="1">
            <a:spLocks/>
          </p:cNvSpPr>
          <p:nvPr/>
        </p:nvSpPr>
        <p:spPr>
          <a:xfrm rot="5400000">
            <a:off x="383924" y="590427"/>
            <a:ext cx="5344699" cy="6102872"/>
          </a:xfrm>
          <a:prstGeom prst="rect">
            <a:avLst/>
          </a:prstGeom>
          <a:solidFill>
            <a:schemeClr val="bg2"/>
          </a:solidFill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14265-7083-89BD-327A-FF0D4A1E2752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5400000">
            <a:off x="6458790" y="585839"/>
            <a:ext cx="5353870" cy="6102871"/>
          </a:xfrm>
          <a:solidFill>
            <a:srgbClr val="F7EFFF"/>
          </a:solidFill>
        </p:spPr>
        <p:txBody>
          <a:bodyPr vert="vert270">
            <a:normAutofit/>
          </a:bodyPr>
          <a:lstStyle/>
          <a:p>
            <a:pPr marL="0" indent="0" algn="ctr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3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ED6A629-E9C7-0AD2-8322-08AC98136B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63" y="-10030"/>
            <a:ext cx="12185474" cy="979542"/>
          </a:xfrm>
          <a:prstGeom prst="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914394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</a:t>
            </a:r>
            <a:b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</a:t>
            </a:r>
            <a:b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Editable Education and Early Years </a:t>
            </a:r>
            <a:b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Progression Map</a:t>
            </a:r>
            <a:b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b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lang="en-GB" sz="100">
                <a:solidFill>
                  <a:schemeClr val="bg1"/>
                </a:solidFill>
              </a:rPr>
              <a:t> (1 of 2)</a:t>
            </a:r>
            <a:endParaRPr kumimoji="0" lang="en-GB" sz="2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24" name="Accessibility Description">
            <a:extLst>
              <a:ext uri="{FF2B5EF4-FFF2-40B4-BE49-F238E27FC236}">
                <a16:creationId xmlns:a16="http://schemas.microsoft.com/office/drawing/2014/main" id="{F3DCBE55-8027-4057-6E0B-8F2D1DAE9DA2}"/>
              </a:ext>
            </a:extLst>
          </p:cNvPr>
          <p:cNvSpPr txBox="1"/>
          <p:nvPr/>
        </p:nvSpPr>
        <p:spPr>
          <a:xfrm>
            <a:off x="0" y="-114300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">
                <a:solidFill>
                  <a:srgbClr val="000000">
                    <a:alpha val="0"/>
                  </a:srgbClr>
                </a:solidFill>
              </a:rPr>
              <a:t>Accessibility description: Level 2 Education and Early Years progression map. Foundation and Occupational Certificates are starting points, with illustrative routes to Level 3 qualifications, apprenticeships and example employment opportunities. Arrows show possible progression, not guaranteed entry.</a:t>
            </a:r>
          </a:p>
        </p:txBody>
      </p:sp>
      <p:pic>
        <p:nvPicPr>
          <p:cNvPr id="13" name="Picture 12" descr="Foundation Certificate logo">
            <a:extLst>
              <a:ext uri="{FF2B5EF4-FFF2-40B4-BE49-F238E27FC236}">
                <a16:creationId xmlns:a16="http://schemas.microsoft.com/office/drawing/2014/main" id="{3A4542E6-64B4-1A9C-B50E-C9B9CFF62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4" t="13756" r="6901" b="14213"/>
          <a:stretch>
            <a:fillRect/>
          </a:stretch>
        </p:blipFill>
        <p:spPr>
          <a:xfrm>
            <a:off x="149601" y="137903"/>
            <a:ext cx="1473533" cy="576000"/>
          </a:xfrm>
          <a:prstGeom prst="rect">
            <a:avLst/>
          </a:prstGeom>
        </p:spPr>
      </p:pic>
      <p:pic>
        <p:nvPicPr>
          <p:cNvPr id="22" name="Picture 21" descr="Occupational Certificate logo">
            <a:extLst>
              <a:ext uri="{FF2B5EF4-FFF2-40B4-BE49-F238E27FC236}">
                <a16:creationId xmlns:a16="http://schemas.microsoft.com/office/drawing/2014/main" id="{1723A2C9-7BC6-469A-3A2D-EAFE2A6318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1" t="14214" r="8998" b="13755"/>
          <a:stretch>
            <a:fillRect/>
          </a:stretch>
        </p:blipFill>
        <p:spPr>
          <a:xfrm>
            <a:off x="1681381" y="133179"/>
            <a:ext cx="1646473" cy="576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BD56EEF7-2157-4EF6-7C9C-DDE452C7D4C3}"/>
              </a:ext>
            </a:extLst>
          </p:cNvPr>
          <p:cNvSpPr/>
          <p:nvPr/>
        </p:nvSpPr>
        <p:spPr>
          <a:xfrm>
            <a:off x="8864148" y="0"/>
            <a:ext cx="3327852" cy="969512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Possible career pathways (including longer-term opportunities)</a:t>
            </a:r>
          </a:p>
          <a:p>
            <a:pPr algn="ctr"/>
            <a:r>
              <a:rPr lang="en-GB" sz="7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If you want to go straight into work, there are </a:t>
            </a:r>
            <a:r>
              <a:rPr lang="en-GB" sz="7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Nursery</a:t>
            </a:r>
            <a:r>
              <a:rPr lang="en-GB" sz="7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GB" sz="7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Nanny</a:t>
            </a:r>
            <a:r>
              <a:rPr lang="en-GB" sz="7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GB" sz="7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Childminder</a:t>
            </a:r>
            <a:r>
              <a:rPr lang="en-GB" sz="7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opportunities. </a:t>
            </a:r>
            <a:r>
              <a:rPr lang="en-GB" sz="7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If you want to study further there are employment opportunities at different levels, including </a:t>
            </a:r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Youth Worker , Healthy Play Specialist, </a:t>
            </a:r>
            <a:r>
              <a:rPr lang="en-GB" sz="700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</a:t>
            </a:r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Headteacher.</a:t>
            </a:r>
            <a:endParaRPr lang="en-GB" sz="700">
              <a:solidFill>
                <a:schemeClr val="tx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2FA3D67-B89E-F6F7-FC3B-DEB327DFB73B}"/>
              </a:ext>
            </a:extLst>
          </p:cNvPr>
          <p:cNvSpPr/>
          <p:nvPr/>
        </p:nvSpPr>
        <p:spPr>
          <a:xfrm>
            <a:off x="119648" y="1044856"/>
            <a:ext cx="1047393" cy="198000"/>
          </a:xfrm>
          <a:prstGeom prst="rect">
            <a:avLst/>
          </a:prstGeom>
          <a:solidFill>
            <a:srgbClr val="F2CAB4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Employment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8AD0028C-2ECA-B4E4-B819-DE3FCE42FB07}"/>
              </a:ext>
            </a:extLst>
          </p:cNvPr>
          <p:cNvSpPr/>
          <p:nvPr/>
        </p:nvSpPr>
        <p:spPr>
          <a:xfrm>
            <a:off x="119649" y="1278227"/>
            <a:ext cx="1047393" cy="198000"/>
          </a:xfrm>
          <a:prstGeom prst="rect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Further Education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D71E0F6-B2B1-363A-DEE2-E715CE5264EE}"/>
              </a:ext>
            </a:extLst>
          </p:cNvPr>
          <p:cNvSpPr/>
          <p:nvPr/>
        </p:nvSpPr>
        <p:spPr>
          <a:xfrm>
            <a:off x="119649" y="1503744"/>
            <a:ext cx="1047393" cy="198000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Apprenticeship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12D949-9FD4-29B4-7881-349015D87CBE}"/>
              </a:ext>
            </a:extLst>
          </p:cNvPr>
          <p:cNvSpPr/>
          <p:nvPr/>
        </p:nvSpPr>
        <p:spPr>
          <a:xfrm>
            <a:off x="1502346" y="1347889"/>
            <a:ext cx="4424659" cy="1409729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defTabSz="914394"/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 opportunities after level 2 study</a:t>
            </a:r>
          </a:p>
          <a:p>
            <a:pPr defTabSz="914394"/>
            <a:r>
              <a:rPr lang="en-GB" sz="10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Early Years</a:t>
            </a:r>
          </a:p>
          <a:p>
            <a:pPr defTabSz="914394"/>
            <a:endParaRPr lang="en-GB" sz="1000" b="1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Assistant childminder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Early years practitioner ** </a:t>
            </a:r>
            <a:r>
              <a:rPr lang="en-GB" sz="1000" i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(only if a level 2 full and relevant qualification, such as the Occupational Certificate, is taken)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Nanny </a:t>
            </a:r>
          </a:p>
        </p:txBody>
      </p:sp>
      <p:sp>
        <p:nvSpPr>
          <p:cNvPr id="55" name="Cross 54">
            <a:extLst>
              <a:ext uri="{FF2B5EF4-FFF2-40B4-BE49-F238E27FC236}">
                <a16:creationId xmlns:a16="http://schemas.microsoft.com/office/drawing/2014/main" id="{8C4CBFBB-A89D-8BCD-7125-2F6CAB4B3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763477" y="3838543"/>
            <a:ext cx="175178" cy="160560"/>
          </a:xfrm>
          <a:prstGeom prst="plus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0FC63CA-F59E-685D-F1E1-6139E24D70BD}"/>
              </a:ext>
            </a:extLst>
          </p:cNvPr>
          <p:cNvSpPr/>
          <p:nvPr/>
        </p:nvSpPr>
        <p:spPr>
          <a:xfrm>
            <a:off x="6264996" y="1419296"/>
            <a:ext cx="2793634" cy="747305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Teaching assistant </a:t>
            </a:r>
            <a:endParaRPr lang="en-GB" sz="10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Teaching/Classroom assistant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Learning support assistant/worker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4CF2C6E-2DFD-7726-E4F8-892899CA29D0}"/>
              </a:ext>
            </a:extLst>
          </p:cNvPr>
          <p:cNvSpPr/>
          <p:nvPr/>
        </p:nvSpPr>
        <p:spPr>
          <a:xfrm>
            <a:off x="9175670" y="1422569"/>
            <a:ext cx="2861877" cy="7440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Education technician </a:t>
            </a:r>
            <a:endParaRPr lang="en-GB" sz="10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Junior/Assistant technician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Clinical simulation/skills technician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DC4898D-F085-33C6-72FE-85CEA067C60F}"/>
              </a:ext>
            </a:extLst>
          </p:cNvPr>
          <p:cNvSpPr/>
          <p:nvPr/>
        </p:nvSpPr>
        <p:spPr>
          <a:xfrm>
            <a:off x="6264995" y="2254280"/>
            <a:ext cx="5772552" cy="880075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Early years </a:t>
            </a:r>
            <a:endParaRPr lang="en-GB" sz="10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Childminder assistant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Early years educator** </a:t>
            </a:r>
            <a:r>
              <a:rPr lang="en-GB" sz="1000" i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(only if L3 EYE apprenticeship or another full and relevant qualification is taken)</a:t>
            </a:r>
            <a:endParaRPr lang="en-GB" sz="10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D520041-AF04-8DA8-B109-387C3EB573E3}"/>
              </a:ext>
            </a:extLst>
          </p:cNvPr>
          <p:cNvSpPr/>
          <p:nvPr/>
        </p:nvSpPr>
        <p:spPr>
          <a:xfrm>
            <a:off x="7062646" y="4693178"/>
            <a:ext cx="3318561" cy="722479"/>
          </a:xfrm>
          <a:prstGeom prst="rect">
            <a:avLst/>
          </a:prstGeom>
          <a:solidFill>
            <a:schemeClr val="accent5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 Levels*</a:t>
            </a:r>
          </a:p>
          <a:p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r>
              <a:rPr lang="en-GB" sz="10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Education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048733A-3884-1BEE-5D87-527706BC9772}"/>
              </a:ext>
            </a:extLst>
          </p:cNvPr>
          <p:cNvSpPr/>
          <p:nvPr/>
        </p:nvSpPr>
        <p:spPr>
          <a:xfrm>
            <a:off x="7069058" y="5498715"/>
            <a:ext cx="3318561" cy="722479"/>
          </a:xfrm>
          <a:prstGeom prst="rect">
            <a:avLst/>
          </a:prstGeom>
          <a:solidFill>
            <a:schemeClr val="accent5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 Levels</a:t>
            </a:r>
          </a:p>
          <a:p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r>
              <a:rPr lang="en-GB" sz="10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Education and Early Years</a:t>
            </a:r>
          </a:p>
        </p:txBody>
      </p:sp>
      <p:sp>
        <p:nvSpPr>
          <p:cNvPr id="87" name="Arrow: Down 86">
            <a:extLst>
              <a:ext uri="{FF2B5EF4-FFF2-40B4-BE49-F238E27FC236}">
                <a16:creationId xmlns:a16="http://schemas.microsoft.com/office/drawing/2014/main" id="{AE781731-8078-7D95-87B7-274D38B303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813921" y="3181663"/>
            <a:ext cx="576630" cy="649357"/>
          </a:xfrm>
          <a:prstGeom prst="downArrow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130F00C2-7056-D0AD-DDA8-EA6E06D82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133117" y="2791118"/>
            <a:ext cx="576630" cy="737219"/>
          </a:xfrm>
          <a:prstGeom prst="downArrow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Arrow: Down 81">
            <a:extLst>
              <a:ext uri="{FF2B5EF4-FFF2-40B4-BE49-F238E27FC236}">
                <a16:creationId xmlns:a16="http://schemas.microsoft.com/office/drawing/2014/main" id="{7BFF04EC-209F-5B1E-49C4-B848AFC559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5585902" y="2688233"/>
            <a:ext cx="512736" cy="2405395"/>
          </a:xfrm>
          <a:prstGeom prst="downArrow">
            <a:avLst/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A58FBB2-E65E-AD52-05CD-3474E30B2776}"/>
              </a:ext>
            </a:extLst>
          </p:cNvPr>
          <p:cNvSpPr/>
          <p:nvPr/>
        </p:nvSpPr>
        <p:spPr>
          <a:xfrm>
            <a:off x="7062646" y="3676336"/>
            <a:ext cx="3597994" cy="932836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i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Advanced apprenticeship</a:t>
            </a: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12-18 months</a:t>
            </a:r>
          </a:p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Teaching Assistant, Early Years Educator</a:t>
            </a:r>
            <a:endParaRPr lang="en-GB" sz="1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9" name="Arrow: Bent 88">
            <a:extLst>
              <a:ext uri="{FF2B5EF4-FFF2-40B4-BE49-F238E27FC236}">
                <a16:creationId xmlns:a16="http://schemas.microsoft.com/office/drawing/2014/main" id="{E6A35B4B-CDAD-69D9-BEE3-2994C1211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9561157" y="4001873"/>
            <a:ext cx="2833509" cy="1180582"/>
          </a:xfrm>
          <a:prstGeom prst="bentArrow">
            <a:avLst>
              <a:gd name="adj1" fmla="val 23797"/>
              <a:gd name="adj2" fmla="val 25000"/>
              <a:gd name="adj3" fmla="val 25000"/>
              <a:gd name="adj4" fmla="val 4375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0" name="Arrow: Bent 99">
            <a:extLst>
              <a:ext uri="{FF2B5EF4-FFF2-40B4-BE49-F238E27FC236}">
                <a16:creationId xmlns:a16="http://schemas.microsoft.com/office/drawing/2014/main" id="{1324636B-7471-6F1A-6D4B-01FE9C2AC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4387772" y="4274743"/>
            <a:ext cx="2676448" cy="952926"/>
          </a:xfrm>
          <a:prstGeom prst="bentArrow">
            <a:avLst>
              <a:gd name="adj1" fmla="val 23797"/>
              <a:gd name="adj2" fmla="val 23841"/>
              <a:gd name="adj3" fmla="val 25000"/>
              <a:gd name="adj4" fmla="val 43750"/>
            </a:avLst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1FE0222-1EA2-6B80-18E9-BF10A7746B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8162" y="3262303"/>
            <a:ext cx="4482648" cy="1069895"/>
          </a:xfrm>
          <a:prstGeom prst="rect">
            <a:avLst/>
          </a:prstGeom>
          <a:solidFill>
            <a:srgbClr val="2B9590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0FD7CAC-873A-A754-4D2B-EB8A3F2C7A85}"/>
              </a:ext>
            </a:extLst>
          </p:cNvPr>
          <p:cNvSpPr txBox="1"/>
          <p:nvPr/>
        </p:nvSpPr>
        <p:spPr>
          <a:xfrm>
            <a:off x="262499" y="3381048"/>
            <a:ext cx="2435063" cy="861774"/>
          </a:xfrm>
          <a:prstGeom prst="rect">
            <a:avLst/>
          </a:prstGeom>
          <a:solidFill>
            <a:srgbClr val="2B959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Early Years Practitioner Occupational Certificate</a:t>
            </a:r>
          </a:p>
          <a:p>
            <a:r>
              <a:rPr lang="en-GB" sz="800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(2 years full-time)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C64E3DA-D003-229A-40B9-B2DD122BEB0A}"/>
              </a:ext>
            </a:extLst>
          </p:cNvPr>
          <p:cNvSpPr txBox="1"/>
          <p:nvPr/>
        </p:nvSpPr>
        <p:spPr>
          <a:xfrm>
            <a:off x="2579091" y="3380704"/>
            <a:ext cx="1840507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English</a:t>
            </a:r>
            <a:r>
              <a:rPr lang="en-GB" sz="1200" baseline="30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  <a:p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Maths</a:t>
            </a:r>
            <a:r>
              <a:rPr lang="en-GB" sz="1200" baseline="30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  <a:p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Enrichment</a:t>
            </a:r>
          </a:p>
          <a:p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Work placement</a:t>
            </a:r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36B3DD82-67D9-E167-C786-A8E0D44FF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5669257" y="4726937"/>
            <a:ext cx="463680" cy="2278074"/>
          </a:xfrm>
          <a:prstGeom prst="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Arrow: Down 79">
            <a:extLst>
              <a:ext uri="{FF2B5EF4-FFF2-40B4-BE49-F238E27FC236}">
                <a16:creationId xmlns:a16="http://schemas.microsoft.com/office/drawing/2014/main" id="{D907920F-CFDE-B7A5-8205-9B1F87BE4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5659618" y="4196122"/>
            <a:ext cx="492629" cy="2278074"/>
          </a:xfrm>
          <a:prstGeom prst="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Cross 103">
            <a:extLst>
              <a:ext uri="{FF2B5EF4-FFF2-40B4-BE49-F238E27FC236}">
                <a16:creationId xmlns:a16="http://schemas.microsoft.com/office/drawing/2014/main" id="{ADDCFB7A-BAA1-28F9-20A2-602A78BE0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87218" y="3796202"/>
            <a:ext cx="175178" cy="160560"/>
          </a:xfrm>
          <a:prstGeom prst="plus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82D441-3D0D-AC2E-A27B-4E54FEE1CB5D}"/>
              </a:ext>
            </a:extLst>
          </p:cNvPr>
          <p:cNvSpPr txBox="1"/>
          <p:nvPr/>
        </p:nvSpPr>
        <p:spPr>
          <a:xfrm>
            <a:off x="258162" y="4328541"/>
            <a:ext cx="908879" cy="61555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914394"/>
            <a:r>
              <a:rPr lang="en-GB" sz="1700" b="1">
                <a:latin typeface="Poppins" panose="00000500000000000000" pitchFamily="2" charset="0"/>
                <a:cs typeface="Poppins" panose="00000500000000000000" pitchFamily="2" charset="0"/>
              </a:rPr>
              <a:t>START HERE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E8E4F7A9-5ACA-AAD1-7996-21D5039AAD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7782" y="4490417"/>
            <a:ext cx="187933" cy="18443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010BA1-3109-71C0-E324-7A2B471AF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9332" y="4944094"/>
            <a:ext cx="4481478" cy="1155121"/>
          </a:xfrm>
          <a:prstGeom prst="rect">
            <a:avLst/>
          </a:prstGeom>
          <a:solidFill>
            <a:schemeClr val="accent2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1EB0BC4-8E26-C736-D5E3-2EFAEB47580C}"/>
              </a:ext>
            </a:extLst>
          </p:cNvPr>
          <p:cNvSpPr txBox="1"/>
          <p:nvPr/>
        </p:nvSpPr>
        <p:spPr>
          <a:xfrm>
            <a:off x="322757" y="5245517"/>
            <a:ext cx="2214387" cy="6592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>
                <a:latin typeface="Poppins" panose="00000500000000000000" pitchFamily="2" charset="0"/>
                <a:cs typeface="Poppins" panose="00000500000000000000" pitchFamily="2" charset="0"/>
              </a:rPr>
              <a:t>Education Foundation Certificate</a:t>
            </a:r>
          </a:p>
          <a:p>
            <a:r>
              <a:rPr lang="en-GB" sz="800">
                <a:latin typeface="Poppins" panose="00000500000000000000" pitchFamily="2" charset="0"/>
                <a:cs typeface="Poppins" panose="00000500000000000000" pitchFamily="2" charset="0"/>
              </a:rPr>
              <a:t>(1 year full-time)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FA37C89-E66F-C82C-BB11-A750BB6FDE7A}"/>
              </a:ext>
            </a:extLst>
          </p:cNvPr>
          <p:cNvSpPr txBox="1"/>
          <p:nvPr/>
        </p:nvSpPr>
        <p:spPr>
          <a:xfrm>
            <a:off x="2871074" y="5265252"/>
            <a:ext cx="1492609" cy="4944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English</a:t>
            </a:r>
            <a:r>
              <a:rPr lang="en-GB" sz="1200" baseline="30000"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  <a:p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Maths</a:t>
            </a:r>
            <a:r>
              <a:rPr lang="en-GB" sz="1200" baseline="30000"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  <a:p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Enrichment</a:t>
            </a:r>
            <a:endParaRPr lang="en-GB" sz="1200" baseline="300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3" name="Cross 62">
            <a:extLst>
              <a:ext uri="{FF2B5EF4-FFF2-40B4-BE49-F238E27FC236}">
                <a16:creationId xmlns:a16="http://schemas.microsoft.com/office/drawing/2014/main" id="{92916E5A-BA44-46B0-F802-4591EDDD4E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37145" y="5484831"/>
            <a:ext cx="175178" cy="160560"/>
          </a:xfrm>
          <a:prstGeom prst="plus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CBC754-566C-97CE-75A2-51FBB96F3F17}"/>
              </a:ext>
            </a:extLst>
          </p:cNvPr>
          <p:cNvSpPr txBox="1"/>
          <p:nvPr/>
        </p:nvSpPr>
        <p:spPr>
          <a:xfrm>
            <a:off x="292783" y="6335570"/>
            <a:ext cx="317126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>
                <a:latin typeface="Poppins" panose="00000500000000000000" pitchFamily="2" charset="0"/>
                <a:cs typeface="Poppins" panose="00000500000000000000" pitchFamily="2" charset="0"/>
              </a:rPr>
              <a:t>Please refer to the important information on slide 3 before viewing.</a:t>
            </a: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A2BEA60A-7A19-AE1F-60EF-6A21993CA7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604" y="6459901"/>
            <a:ext cx="187933" cy="18443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96703A-73D4-9FCF-6375-191ED13D25B7}"/>
              </a:ext>
            </a:extLst>
          </p:cNvPr>
          <p:cNvSpPr/>
          <p:nvPr/>
        </p:nvSpPr>
        <p:spPr>
          <a:xfrm>
            <a:off x="3962954" y="6330948"/>
            <a:ext cx="7693897" cy="515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9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*V Levels can be studied alongside A Levels and/or V Levels in other subjects</a:t>
            </a:r>
          </a:p>
          <a:p>
            <a:r>
              <a:rPr lang="en-GB" sz="9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** The </a:t>
            </a:r>
            <a:r>
              <a:rPr lang="en-GB" sz="900" b="0" i="0" u="sng" strike="noStrike">
                <a:solidFill>
                  <a:srgbClr val="467886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  <a:hlinkClick r:id="rId5"/>
              </a:rPr>
              <a:t>Early Years Qualifications List</a:t>
            </a:r>
            <a:r>
              <a:rPr lang="en-GB" sz="900" b="0" i="0">
                <a:solidFill>
                  <a:srgbClr val="000000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 </a:t>
            </a:r>
            <a:r>
              <a:rPr lang="en-GB" sz="9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spreadsheet lists all full and relevant UK qualifications currently approved by DfE.</a:t>
            </a:r>
          </a:p>
          <a:p>
            <a:r>
              <a:rPr lang="en-GB" sz="900" baseline="30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† </a:t>
            </a:r>
            <a:r>
              <a:rPr lang="en-GB" sz="9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If student needs to continue studying English or maths alongside the Foundation or Occupational Certificate.</a:t>
            </a:r>
          </a:p>
        </p:txBody>
      </p:sp>
    </p:spTree>
    <p:extLst>
      <p:ext uri="{BB962C8B-B14F-4D97-AF65-F5344CB8AC3E}">
        <p14:creationId xmlns:p14="http://schemas.microsoft.com/office/powerpoint/2010/main" val="3053298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A6CC1-7224-20FA-99B1-9F86E0682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3942F03-D017-1555-C2D9-22258600B043}"/>
              </a:ext>
            </a:extLst>
          </p:cNvPr>
          <p:cNvSpPr txBox="1">
            <a:spLocks/>
          </p:cNvSpPr>
          <p:nvPr/>
        </p:nvSpPr>
        <p:spPr>
          <a:xfrm rot="5400000">
            <a:off x="383924" y="590427"/>
            <a:ext cx="5344699" cy="6102872"/>
          </a:xfrm>
          <a:prstGeom prst="rect">
            <a:avLst/>
          </a:prstGeom>
          <a:solidFill>
            <a:schemeClr val="bg2"/>
          </a:solidFill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B3C9D-055C-FBEF-C624-B7D6BF33C2A3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5400000">
            <a:off x="6458790" y="585839"/>
            <a:ext cx="5353870" cy="6102871"/>
          </a:xfrm>
          <a:solidFill>
            <a:srgbClr val="F7EFFF"/>
          </a:solidFill>
        </p:spPr>
        <p:txBody>
          <a:bodyPr vert="vert270">
            <a:normAutofit/>
          </a:bodyPr>
          <a:lstStyle/>
          <a:p>
            <a:pPr marL="0" indent="0" algn="ctr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3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0DCAF34-1CB7-683A-1BD8-79F1A1FCC4E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63" y="-10030"/>
            <a:ext cx="8975732" cy="979542"/>
          </a:xfrm>
          <a:prstGeom prst="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914394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</a:t>
            </a:r>
            <a:b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</a:t>
            </a:r>
            <a:b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b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Editable </a:t>
            </a:r>
            <a: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Digital Progression Map</a:t>
            </a:r>
            <a:b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24" name="Accessibility Description">
            <a:extLst>
              <a:ext uri="{FF2B5EF4-FFF2-40B4-BE49-F238E27FC236}">
                <a16:creationId xmlns:a16="http://schemas.microsoft.com/office/drawing/2014/main" id="{160636CA-1337-CF09-C09D-85F5FE515A64}"/>
              </a:ext>
            </a:extLst>
          </p:cNvPr>
          <p:cNvSpPr txBox="1"/>
          <p:nvPr/>
        </p:nvSpPr>
        <p:spPr>
          <a:xfrm>
            <a:off x="0" y="-114300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">
                <a:solidFill>
                  <a:srgbClr val="000000">
                    <a:alpha val="0"/>
                  </a:srgbClr>
                </a:solidFill>
              </a:rPr>
              <a:t>Accessibility description: Level 2 Digital progression map. The Digital Foundation Certificate is the starting point, with illustrative routes to Level 3 qualifications, apprenticeships and example digital employment opportunities. Arrows show possible progression, not guaranteed entry.</a:t>
            </a:r>
          </a:p>
        </p:txBody>
      </p:sp>
      <p:pic>
        <p:nvPicPr>
          <p:cNvPr id="13" name="Picture 12" descr="Foundation Certificate logo">
            <a:extLst>
              <a:ext uri="{FF2B5EF4-FFF2-40B4-BE49-F238E27FC236}">
                <a16:creationId xmlns:a16="http://schemas.microsoft.com/office/drawing/2014/main" id="{749BAF9E-D180-5BB2-8781-05684A382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4" t="13756" r="6901" b="14213"/>
          <a:stretch>
            <a:fillRect/>
          </a:stretch>
        </p:blipFill>
        <p:spPr>
          <a:xfrm>
            <a:off x="149601" y="137903"/>
            <a:ext cx="1473533" cy="576000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64F4C074-17A7-5B0F-B774-75283A174174}"/>
              </a:ext>
            </a:extLst>
          </p:cNvPr>
          <p:cNvSpPr/>
          <p:nvPr/>
        </p:nvSpPr>
        <p:spPr>
          <a:xfrm>
            <a:off x="7933967" y="0"/>
            <a:ext cx="4258033" cy="969512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Possible career pathways (including longer-term opportunities)</a:t>
            </a:r>
          </a:p>
          <a:p>
            <a:pPr algn="ctr"/>
            <a:r>
              <a:rPr lang="en-GB" sz="7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If you want to study further afterwards, there are many opportunities at different levels, including </a:t>
            </a:r>
            <a:r>
              <a:rPr lang="en-GB" sz="7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Support Technician</a:t>
            </a:r>
            <a:r>
              <a:rPr lang="en-GB" sz="7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GB" sz="7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Software Developer</a:t>
            </a:r>
            <a:r>
              <a:rPr lang="en-GB" sz="7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</a:t>
            </a:r>
            <a:r>
              <a:rPr lang="en-GB" sz="7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Network Engineer</a:t>
            </a:r>
            <a:r>
              <a:rPr lang="en-GB" sz="7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GB" sz="7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Programmer</a:t>
            </a:r>
            <a:r>
              <a:rPr lang="en-GB" sz="7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r>
              <a:rPr lang="en-GB" sz="700" i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The examples below show where the pathway could lead over time. Some roles require further qualifications, training and experience.</a:t>
            </a:r>
            <a:endParaRPr lang="en-GB" sz="700">
              <a:solidFill>
                <a:schemeClr val="tx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B50AE5A-1C3A-9E38-1B23-EE3CADFD8533}"/>
              </a:ext>
            </a:extLst>
          </p:cNvPr>
          <p:cNvSpPr/>
          <p:nvPr/>
        </p:nvSpPr>
        <p:spPr>
          <a:xfrm>
            <a:off x="119648" y="1044856"/>
            <a:ext cx="1047393" cy="198000"/>
          </a:xfrm>
          <a:prstGeom prst="rect">
            <a:avLst/>
          </a:prstGeom>
          <a:solidFill>
            <a:srgbClr val="F2CAB4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Employment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96637A2B-21F9-E8B6-82AB-DED6BF084EBB}"/>
              </a:ext>
            </a:extLst>
          </p:cNvPr>
          <p:cNvSpPr/>
          <p:nvPr/>
        </p:nvSpPr>
        <p:spPr>
          <a:xfrm>
            <a:off x="119649" y="1278227"/>
            <a:ext cx="1047393" cy="198000"/>
          </a:xfrm>
          <a:prstGeom prst="rect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Further Education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0AA06676-4BF7-9E7A-5525-D0B95143198D}"/>
              </a:ext>
            </a:extLst>
          </p:cNvPr>
          <p:cNvSpPr/>
          <p:nvPr/>
        </p:nvSpPr>
        <p:spPr>
          <a:xfrm>
            <a:off x="119649" y="1503744"/>
            <a:ext cx="1047393" cy="198000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Apprenticeship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88ED77D-C953-9C65-921C-6129F6C1E901}"/>
              </a:ext>
            </a:extLst>
          </p:cNvPr>
          <p:cNvSpPr/>
          <p:nvPr/>
        </p:nvSpPr>
        <p:spPr>
          <a:xfrm>
            <a:off x="7069058" y="4925134"/>
            <a:ext cx="3318561" cy="567001"/>
          </a:xfrm>
          <a:prstGeom prst="rect">
            <a:avLst/>
          </a:prstGeom>
          <a:solidFill>
            <a:schemeClr val="accent5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 Levels*</a:t>
            </a:r>
          </a:p>
          <a:p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r>
              <a:rPr lang="en-GB" sz="10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Digital Systems and Data</a:t>
            </a:r>
          </a:p>
        </p:txBody>
      </p:sp>
      <p:sp>
        <p:nvSpPr>
          <p:cNvPr id="87" name="Arrow: Down 86">
            <a:extLst>
              <a:ext uri="{FF2B5EF4-FFF2-40B4-BE49-F238E27FC236}">
                <a16:creationId xmlns:a16="http://schemas.microsoft.com/office/drawing/2014/main" id="{DE9AA331-AD85-43B4-817B-74F5F035B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667541" y="2901328"/>
            <a:ext cx="576630" cy="479540"/>
          </a:xfrm>
          <a:prstGeom prst="downArrow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BECC7BC-BD98-4CCA-040F-E586C0D824AF}"/>
              </a:ext>
            </a:extLst>
          </p:cNvPr>
          <p:cNvSpPr/>
          <p:nvPr/>
        </p:nvSpPr>
        <p:spPr>
          <a:xfrm>
            <a:off x="7072148" y="3303281"/>
            <a:ext cx="3597994" cy="932836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i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Advanced apprenticeship</a:t>
            </a: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12-18 months</a:t>
            </a:r>
          </a:p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Teaching Assistant, Early Years Educator</a:t>
            </a:r>
            <a:endParaRPr lang="en-GB" sz="1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9" name="Arrow: Bent 88">
            <a:extLst>
              <a:ext uri="{FF2B5EF4-FFF2-40B4-BE49-F238E27FC236}">
                <a16:creationId xmlns:a16="http://schemas.microsoft.com/office/drawing/2014/main" id="{092DA038-4227-64B8-B7E6-27C954B34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9466520" y="3881006"/>
            <a:ext cx="3155538" cy="1180582"/>
          </a:xfrm>
          <a:prstGeom prst="bentArrow">
            <a:avLst>
              <a:gd name="adj1" fmla="val 23797"/>
              <a:gd name="adj2" fmla="val 25000"/>
              <a:gd name="adj3" fmla="val 25000"/>
              <a:gd name="adj4" fmla="val 4375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0" name="Arrow: Bent 99">
            <a:extLst>
              <a:ext uri="{FF2B5EF4-FFF2-40B4-BE49-F238E27FC236}">
                <a16:creationId xmlns:a16="http://schemas.microsoft.com/office/drawing/2014/main" id="{CEFB3E1A-D192-1819-D5B7-F8E32DD30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4374022" y="4240368"/>
            <a:ext cx="2676448" cy="952926"/>
          </a:xfrm>
          <a:prstGeom prst="bentArrow">
            <a:avLst>
              <a:gd name="adj1" fmla="val 23797"/>
              <a:gd name="adj2" fmla="val 23841"/>
              <a:gd name="adj3" fmla="val 25000"/>
              <a:gd name="adj4" fmla="val 4375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A4DC051C-2EE8-0DE9-6D16-D8DA927C5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5550478" y="4724851"/>
            <a:ext cx="463680" cy="2278074"/>
          </a:xfrm>
          <a:prstGeom prst="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Arrow: Down 79">
            <a:extLst>
              <a:ext uri="{FF2B5EF4-FFF2-40B4-BE49-F238E27FC236}">
                <a16:creationId xmlns:a16="http://schemas.microsoft.com/office/drawing/2014/main" id="{7543A0AF-4FD8-7D1F-7B96-C80863B738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5529785" y="4115088"/>
            <a:ext cx="492629" cy="2278074"/>
          </a:xfrm>
          <a:prstGeom prst="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59E3452-E6AC-84B7-F78D-88D90BE8D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0858" y="4809589"/>
            <a:ext cx="4481478" cy="1315133"/>
          </a:xfrm>
          <a:prstGeom prst="rect">
            <a:avLst/>
          </a:prstGeom>
          <a:solidFill>
            <a:schemeClr val="accent2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2D824CC-8C3D-1813-86C6-DD02F1F1346C}"/>
              </a:ext>
            </a:extLst>
          </p:cNvPr>
          <p:cNvSpPr txBox="1"/>
          <p:nvPr/>
        </p:nvSpPr>
        <p:spPr>
          <a:xfrm>
            <a:off x="340424" y="5257427"/>
            <a:ext cx="2214387" cy="6592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>
                <a:latin typeface="Poppins" panose="00000500000000000000" pitchFamily="2" charset="0"/>
                <a:cs typeface="Poppins" panose="00000500000000000000" pitchFamily="2" charset="0"/>
              </a:rPr>
              <a:t>Digital Foundation Certificate</a:t>
            </a:r>
          </a:p>
          <a:p>
            <a:r>
              <a:rPr lang="en-GB" sz="800">
                <a:latin typeface="Poppins" panose="00000500000000000000" pitchFamily="2" charset="0"/>
                <a:cs typeface="Poppins" panose="00000500000000000000" pitchFamily="2" charset="0"/>
              </a:rPr>
              <a:t>(1 year full-time)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2629EB-3F98-EB46-5F14-6B366064172C}"/>
              </a:ext>
            </a:extLst>
          </p:cNvPr>
          <p:cNvSpPr txBox="1"/>
          <p:nvPr/>
        </p:nvSpPr>
        <p:spPr>
          <a:xfrm>
            <a:off x="2888741" y="5277162"/>
            <a:ext cx="1492609" cy="4944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English</a:t>
            </a:r>
            <a:r>
              <a:rPr lang="en-GB" sz="1200" baseline="30000"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  <a:p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Maths</a:t>
            </a:r>
            <a:r>
              <a:rPr lang="en-GB" sz="1200" baseline="30000"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  <a:p>
            <a:r>
              <a:rPr lang="en-GB" sz="1200">
                <a:latin typeface="Poppins" panose="00000500000000000000" pitchFamily="2" charset="0"/>
                <a:cs typeface="Poppins" panose="00000500000000000000" pitchFamily="2" charset="0"/>
              </a:rPr>
              <a:t>Enrichment</a:t>
            </a:r>
            <a:endParaRPr lang="en-GB" sz="1200" baseline="300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3" name="Cross 62">
            <a:extLst>
              <a:ext uri="{FF2B5EF4-FFF2-40B4-BE49-F238E27FC236}">
                <a16:creationId xmlns:a16="http://schemas.microsoft.com/office/drawing/2014/main" id="{73EBEF5B-B364-D584-AA48-ED876A479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54812" y="5496741"/>
            <a:ext cx="175178" cy="160560"/>
          </a:xfrm>
          <a:prstGeom prst="plus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4F9FD6F-4312-3504-7403-A76A9F1E9E5E}"/>
              </a:ext>
            </a:extLst>
          </p:cNvPr>
          <p:cNvSpPr txBox="1"/>
          <p:nvPr/>
        </p:nvSpPr>
        <p:spPr>
          <a:xfrm>
            <a:off x="216207" y="4533612"/>
            <a:ext cx="908879" cy="61555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 defTabSz="914394"/>
            <a:r>
              <a:rPr lang="en-GB" sz="1700" b="1">
                <a:latin typeface="Poppins" panose="00000500000000000000" pitchFamily="2" charset="0"/>
                <a:cs typeface="Poppins" panose="00000500000000000000" pitchFamily="2" charset="0"/>
              </a:rPr>
              <a:t>START HERE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326E631F-44ED-E59E-8F7B-4220542BC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827" y="4695488"/>
            <a:ext cx="187933" cy="18443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6F3547B-2262-2B96-B1D9-EEA3DAD0DFC7}"/>
              </a:ext>
            </a:extLst>
          </p:cNvPr>
          <p:cNvSpPr/>
          <p:nvPr/>
        </p:nvSpPr>
        <p:spPr>
          <a:xfrm>
            <a:off x="7069058" y="4297125"/>
            <a:ext cx="3318561" cy="567001"/>
          </a:xfrm>
          <a:prstGeom prst="rect">
            <a:avLst/>
          </a:prstGeom>
          <a:solidFill>
            <a:schemeClr val="accent5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 Levels*</a:t>
            </a:r>
          </a:p>
          <a:p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r>
              <a:rPr lang="en-GB" sz="10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</a:t>
            </a:r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Education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BE3758-07C8-3BAA-554C-430DD525ACB8}"/>
              </a:ext>
            </a:extLst>
          </p:cNvPr>
          <p:cNvSpPr txBox="1"/>
          <p:nvPr/>
        </p:nvSpPr>
        <p:spPr>
          <a:xfrm>
            <a:off x="292783" y="6335570"/>
            <a:ext cx="317126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>
                <a:latin typeface="Poppins" panose="00000500000000000000" pitchFamily="2" charset="0"/>
                <a:cs typeface="Poppins" panose="00000500000000000000" pitchFamily="2" charset="0"/>
              </a:rPr>
              <a:t>Please refer to the important information on slide 3 before viewing.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C50C34-B216-51F0-4FC1-EE7AD62C34DD}"/>
              </a:ext>
            </a:extLst>
          </p:cNvPr>
          <p:cNvSpPr/>
          <p:nvPr/>
        </p:nvSpPr>
        <p:spPr>
          <a:xfrm>
            <a:off x="3962954" y="6330948"/>
            <a:ext cx="7693897" cy="515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9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*V Levels can be studied alongside A Levels and/or V Levels in other subjects</a:t>
            </a:r>
          </a:p>
          <a:p>
            <a:r>
              <a:rPr lang="en-GB" sz="900" baseline="30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† </a:t>
            </a:r>
            <a:r>
              <a:rPr lang="en-GB" sz="9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If student needs to continue studying English or maths alongside the Foundation Certificate.</a:t>
            </a:r>
          </a:p>
        </p:txBody>
      </p:sp>
      <p:sp>
        <p:nvSpPr>
          <p:cNvPr id="21" name="Star: 5 Points 20">
            <a:extLst>
              <a:ext uri="{FF2B5EF4-FFF2-40B4-BE49-F238E27FC236}">
                <a16:creationId xmlns:a16="http://schemas.microsoft.com/office/drawing/2014/main" id="{C75253E9-15BA-8D62-C205-BB6749E6B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604" y="6459901"/>
            <a:ext cx="187933" cy="18443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row: Bent 22">
            <a:extLst>
              <a:ext uri="{FF2B5EF4-FFF2-40B4-BE49-F238E27FC236}">
                <a16:creationId xmlns:a16="http://schemas.microsoft.com/office/drawing/2014/main" id="{8A639789-DB3B-B0FA-6E19-9F93E66F37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 flipV="1">
            <a:off x="3821441" y="3657286"/>
            <a:ext cx="3220024" cy="1152303"/>
          </a:xfrm>
          <a:prstGeom prst="bentArrow">
            <a:avLst>
              <a:gd name="adj1" fmla="val 21796"/>
              <a:gd name="adj2" fmla="val 23841"/>
              <a:gd name="adj3" fmla="val 21134"/>
              <a:gd name="adj4" fmla="val 43750"/>
            </a:avLst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AF9B9F8-4427-1148-636B-ACF9EEA9DCF2}"/>
              </a:ext>
            </a:extLst>
          </p:cNvPr>
          <p:cNvSpPr/>
          <p:nvPr/>
        </p:nvSpPr>
        <p:spPr>
          <a:xfrm>
            <a:off x="6319677" y="1359026"/>
            <a:ext cx="2837411" cy="720000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Software development technician </a:t>
            </a:r>
            <a:endParaRPr lang="en-GB" sz="10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Junior developer/programmer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Junior application support analyst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B9AE18D-0EE3-91F9-7948-8F3CE580770D}"/>
              </a:ext>
            </a:extLst>
          </p:cNvPr>
          <p:cNvSpPr/>
          <p:nvPr/>
        </p:nvSpPr>
        <p:spPr>
          <a:xfrm>
            <a:off x="9289363" y="1356525"/>
            <a:ext cx="2685830" cy="720000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 solutions technician </a:t>
            </a:r>
            <a:endParaRPr lang="en-GB" sz="10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Junior database technician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Junior dev-ops engineer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F5714F3-031B-285B-4AFE-1EA903448941}"/>
              </a:ext>
            </a:extLst>
          </p:cNvPr>
          <p:cNvSpPr/>
          <p:nvPr/>
        </p:nvSpPr>
        <p:spPr>
          <a:xfrm>
            <a:off x="6319676" y="2148076"/>
            <a:ext cx="2837411" cy="715675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Data technician </a:t>
            </a:r>
            <a:endParaRPr lang="en-GB" sz="10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Data support analyst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Junior data/information analyst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CFC3AAD-09F6-3D0A-093F-91AE02405F0F}"/>
              </a:ext>
            </a:extLst>
          </p:cNvPr>
          <p:cNvSpPr/>
          <p:nvPr/>
        </p:nvSpPr>
        <p:spPr>
          <a:xfrm>
            <a:off x="9289364" y="2145913"/>
            <a:ext cx="2685829" cy="720000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Radio network technician </a:t>
            </a:r>
            <a:endParaRPr lang="en-GB" sz="10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Communications radio engineer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Radio network engineer/technician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814458A-E671-59E7-1B21-4B7576597A80}"/>
              </a:ext>
            </a:extLst>
          </p:cNvPr>
          <p:cNvSpPr/>
          <p:nvPr/>
        </p:nvSpPr>
        <p:spPr>
          <a:xfrm>
            <a:off x="7069058" y="5553143"/>
            <a:ext cx="3712730" cy="736801"/>
          </a:xfrm>
          <a:prstGeom prst="rect">
            <a:avLst/>
          </a:prstGeom>
          <a:solidFill>
            <a:schemeClr val="accent5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 Levels</a:t>
            </a:r>
          </a:p>
          <a:p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r>
              <a:rPr lang="en-GB" sz="10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Digital Data Analytics, Digital Software Development, Digital Support and Security</a:t>
            </a:r>
          </a:p>
        </p:txBody>
      </p:sp>
    </p:spTree>
    <p:extLst>
      <p:ext uri="{BB962C8B-B14F-4D97-AF65-F5344CB8AC3E}">
        <p14:creationId xmlns:p14="http://schemas.microsoft.com/office/powerpoint/2010/main" val="3860262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CE5C5-8EB8-001A-472E-461F1A799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77A6107-9520-BF86-F314-6756F1962714}"/>
              </a:ext>
            </a:extLst>
          </p:cNvPr>
          <p:cNvSpPr txBox="1">
            <a:spLocks/>
          </p:cNvSpPr>
          <p:nvPr/>
        </p:nvSpPr>
        <p:spPr>
          <a:xfrm rot="5400000">
            <a:off x="255147" y="714364"/>
            <a:ext cx="5344695" cy="5854997"/>
          </a:xfrm>
          <a:prstGeom prst="rect">
            <a:avLst/>
          </a:prstGeom>
          <a:solidFill>
            <a:schemeClr val="bg2"/>
          </a:solidFill>
        </p:spPr>
        <p:txBody>
          <a:bodyPr vert="vert270" lIns="91438" tIns="45718" rIns="91438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394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6A9E1-8F84-4090-123C-D9E0065C0285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5400000">
            <a:off x="6344142" y="471191"/>
            <a:ext cx="5353870" cy="6332167"/>
          </a:xfrm>
          <a:solidFill>
            <a:srgbClr val="F7EFFF"/>
          </a:solidFill>
        </p:spPr>
        <p:txBody>
          <a:bodyPr vert="vert270">
            <a:normAutofit/>
          </a:bodyPr>
          <a:lstStyle/>
          <a:p>
            <a:pPr marL="0" indent="0" algn="ctr">
              <a:buNone/>
            </a:pPr>
            <a:r>
              <a:rPr lang="en-GB" sz="2000" b="1">
                <a:latin typeface="Poppins" panose="00000500000000000000" pitchFamily="2" charset="0"/>
                <a:cs typeface="Poppins" panose="00000500000000000000" pitchFamily="2" charset="0"/>
              </a:rPr>
              <a:t>Level 3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E70BFC0-4625-D454-6685-B90E3E53BF1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263" y="-10030"/>
            <a:ext cx="8956439" cy="979542"/>
          </a:xfrm>
          <a:prstGeom prst="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 defTabSz="914394">
              <a:lnSpc>
                <a:spcPct val="100000"/>
              </a:lnSpc>
              <a:spcBef>
                <a:spcPts val="0"/>
              </a:spcBef>
              <a:defRPr/>
            </a:pP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</a:t>
            </a:r>
            <a:b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			</a:t>
            </a:r>
            <a:b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Editable Catering and Hospitality</a:t>
            </a:r>
            <a:b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Progression Map</a:t>
            </a:r>
            <a:br>
              <a:rPr lang="en-GB" sz="1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b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br>
              <a:rPr kumimoji="0" lang="en-GB" sz="2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lang="en-GB" sz="100">
                <a:solidFill>
                  <a:schemeClr val="bg1"/>
                </a:solidFill>
              </a:rPr>
              <a:t> (1 of 2)</a:t>
            </a:r>
            <a:endParaRPr kumimoji="0" lang="en-GB" sz="2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24" name="Accessibility Description">
            <a:extLst>
              <a:ext uri="{FF2B5EF4-FFF2-40B4-BE49-F238E27FC236}">
                <a16:creationId xmlns:a16="http://schemas.microsoft.com/office/drawing/2014/main" id="{17246DD3-C15F-0A78-1853-8CD3B02BAB4E}"/>
              </a:ext>
            </a:extLst>
          </p:cNvPr>
          <p:cNvSpPr txBox="1"/>
          <p:nvPr/>
        </p:nvSpPr>
        <p:spPr>
          <a:xfrm>
            <a:off x="0" y="-1143000"/>
            <a:ext cx="114300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">
                <a:solidFill>
                  <a:srgbClr val="000000">
                    <a:alpha val="0"/>
                  </a:srgbClr>
                </a:solidFill>
              </a:rPr>
              <a:t>Accessibility description: Level 2 Catering and Hospitality progression map. Hospitality and Culinary Skills Occupational Certificates are starting points, with illustrative routes to Level 3 apprenticeships and example employment opportunities. Arrows show possible progression, not guaranteed entry.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BEE99BE-57CC-1220-6CE7-2AB95D42B616}"/>
              </a:ext>
            </a:extLst>
          </p:cNvPr>
          <p:cNvSpPr/>
          <p:nvPr/>
        </p:nvSpPr>
        <p:spPr>
          <a:xfrm>
            <a:off x="7421526" y="0"/>
            <a:ext cx="4770474" cy="969512"/>
          </a:xfrm>
          <a:prstGeom prst="rect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8" rIns="91438" bIns="45718" rtlCol="0" anchor="ctr"/>
          <a:lstStyle/>
          <a:p>
            <a:pPr algn="ctr"/>
            <a:r>
              <a:rPr lang="en-GB" sz="1000" b="1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Possible career pathways (including longer-term opportunities)</a:t>
            </a:r>
          </a:p>
          <a:p>
            <a:pPr algn="ctr"/>
            <a:r>
              <a:rPr lang="en-GB" sz="700">
                <a:solidFill>
                  <a:schemeClr val="tx1"/>
                </a:solidFill>
                <a:latin typeface="Poppins"/>
                <a:cs typeface="Poppins"/>
              </a:rPr>
              <a:t>If you want to work afterwards or study further, there are opportunities at different levels, including </a:t>
            </a:r>
            <a:r>
              <a:rPr lang="en-GB" sz="700" b="1">
                <a:solidFill>
                  <a:schemeClr val="tx1"/>
                </a:solidFill>
                <a:latin typeface="Poppins"/>
                <a:cs typeface="Poppins"/>
              </a:rPr>
              <a:t>Baker</a:t>
            </a:r>
            <a:r>
              <a:rPr lang="en-GB" sz="700">
                <a:solidFill>
                  <a:schemeClr val="tx1"/>
                </a:solidFill>
                <a:latin typeface="Poppins"/>
                <a:cs typeface="Poppins"/>
              </a:rPr>
              <a:t>, </a:t>
            </a:r>
            <a:r>
              <a:rPr lang="en-GB" sz="700" b="1">
                <a:solidFill>
                  <a:schemeClr val="tx1"/>
                </a:solidFill>
                <a:latin typeface="Poppins"/>
                <a:cs typeface="Poppins"/>
              </a:rPr>
              <a:t>Chef</a:t>
            </a:r>
            <a:r>
              <a:rPr lang="en-GB" sz="700">
                <a:solidFill>
                  <a:schemeClr val="tx1"/>
                </a:solidFill>
                <a:latin typeface="Poppins"/>
                <a:cs typeface="Poppins"/>
              </a:rPr>
              <a:t> and </a:t>
            </a:r>
            <a:r>
              <a:rPr lang="en-GB" sz="700" b="1">
                <a:solidFill>
                  <a:schemeClr val="tx1"/>
                </a:solidFill>
                <a:latin typeface="Poppins"/>
                <a:cs typeface="Poppins"/>
              </a:rPr>
              <a:t>Hospitality team</a:t>
            </a:r>
            <a:r>
              <a:rPr lang="en-GB" sz="700">
                <a:solidFill>
                  <a:schemeClr val="tx1"/>
                </a:solidFill>
                <a:latin typeface="Poppins"/>
                <a:cs typeface="Poppins"/>
              </a:rPr>
              <a:t> roles.</a:t>
            </a:r>
            <a:r>
              <a:rPr lang="en-GB" sz="700" i="1">
                <a:solidFill>
                  <a:prstClr val="black"/>
                </a:solidFill>
                <a:latin typeface="Poppins"/>
                <a:cs typeface="Poppins"/>
              </a:rPr>
              <a:t> The examples below show where the pathway could lead over time. Some roles require further qualifications, training and experience. Longer term opportunities with additional study or training at level 4 and above could lead to opportunities including </a:t>
            </a:r>
            <a:r>
              <a:rPr lang="en-GB" sz="700" b="1" i="1">
                <a:solidFill>
                  <a:prstClr val="black"/>
                </a:solidFill>
                <a:latin typeface="Poppins"/>
                <a:cs typeface="Poppins"/>
              </a:rPr>
              <a:t>Executive chef, Catering manager, Hospitality manager </a:t>
            </a:r>
            <a:r>
              <a:rPr lang="en-GB" sz="700" i="1">
                <a:solidFill>
                  <a:prstClr val="black"/>
                </a:solidFill>
                <a:latin typeface="Poppins"/>
                <a:cs typeface="Poppins"/>
              </a:rPr>
              <a:t>and </a:t>
            </a:r>
            <a:r>
              <a:rPr lang="en-GB" sz="700" b="1" i="1">
                <a:solidFill>
                  <a:prstClr val="black"/>
                </a:solidFill>
                <a:latin typeface="Poppins"/>
                <a:cs typeface="Poppins"/>
              </a:rPr>
              <a:t>Event planner</a:t>
            </a:r>
            <a:r>
              <a:rPr lang="en-GB" sz="700" i="1">
                <a:solidFill>
                  <a:prstClr val="black"/>
                </a:solidFill>
                <a:latin typeface="Poppins"/>
                <a:cs typeface="Poppins"/>
              </a:rPr>
              <a:t>. </a:t>
            </a:r>
            <a:endParaRPr lang="en-GB" sz="700" i="1">
              <a:solidFill>
                <a:prstClr val="black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7D118A5-98CB-D088-5D35-DF0C44A1DBAD}"/>
              </a:ext>
            </a:extLst>
          </p:cNvPr>
          <p:cNvSpPr/>
          <p:nvPr/>
        </p:nvSpPr>
        <p:spPr>
          <a:xfrm>
            <a:off x="121365" y="3662624"/>
            <a:ext cx="1047393" cy="198000"/>
          </a:xfrm>
          <a:prstGeom prst="rect">
            <a:avLst/>
          </a:prstGeom>
          <a:solidFill>
            <a:srgbClr val="F2CAB4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Employment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52A5613A-C038-8CEC-2E2A-35F5A1A70AE0}"/>
              </a:ext>
            </a:extLst>
          </p:cNvPr>
          <p:cNvSpPr/>
          <p:nvPr/>
        </p:nvSpPr>
        <p:spPr>
          <a:xfrm>
            <a:off x="121366" y="3895995"/>
            <a:ext cx="1047393" cy="198000"/>
          </a:xfrm>
          <a:prstGeom prst="rect">
            <a:avLst/>
          </a:prstGeom>
          <a:solidFill>
            <a:schemeClr val="accent5"/>
          </a:solidFill>
          <a:ln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Further Education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F115F27A-10C3-39A0-3E12-3390487A17B0}"/>
              </a:ext>
            </a:extLst>
          </p:cNvPr>
          <p:cNvSpPr/>
          <p:nvPr/>
        </p:nvSpPr>
        <p:spPr>
          <a:xfrm>
            <a:off x="121366" y="4121512"/>
            <a:ext cx="1047393" cy="198000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94"/>
            <a:r>
              <a:rPr lang="en-GB" sz="700" b="1">
                <a:solidFill>
                  <a:prstClr val="black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Apprenticeship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8D801C3-A213-B518-8E35-D237DAD4CBAD}"/>
              </a:ext>
            </a:extLst>
          </p:cNvPr>
          <p:cNvSpPr/>
          <p:nvPr/>
        </p:nvSpPr>
        <p:spPr>
          <a:xfrm>
            <a:off x="7069058" y="5498715"/>
            <a:ext cx="3318562" cy="722479"/>
          </a:xfrm>
          <a:prstGeom prst="rect">
            <a:avLst/>
          </a:prstGeom>
          <a:solidFill>
            <a:schemeClr val="accent5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i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 Levels</a:t>
            </a:r>
          </a:p>
          <a:p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 years full-time</a:t>
            </a:r>
          </a:p>
          <a:p>
            <a:r>
              <a:rPr lang="en-GB" sz="100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0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Hospitality and Catering (introduction intended for 2029)</a:t>
            </a:r>
          </a:p>
        </p:txBody>
      </p:sp>
      <p:sp>
        <p:nvSpPr>
          <p:cNvPr id="87" name="Arrow: Down 86">
            <a:extLst>
              <a:ext uri="{FF2B5EF4-FFF2-40B4-BE49-F238E27FC236}">
                <a16:creationId xmlns:a16="http://schemas.microsoft.com/office/drawing/2014/main" id="{DCBD7D93-E931-CB8B-933B-16ACDE837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018853" y="2994454"/>
            <a:ext cx="576630" cy="570636"/>
          </a:xfrm>
          <a:prstGeom prst="downArrow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Arrow: Down 92">
            <a:extLst>
              <a:ext uri="{FF2B5EF4-FFF2-40B4-BE49-F238E27FC236}">
                <a16:creationId xmlns:a16="http://schemas.microsoft.com/office/drawing/2014/main" id="{C7CF7606-4AA7-6FAE-A46E-76696CA43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4966515" y="3439432"/>
            <a:ext cx="576630" cy="737219"/>
          </a:xfrm>
          <a:prstGeom prst="downArrow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Arrow: Down 81">
            <a:extLst>
              <a:ext uri="{FF2B5EF4-FFF2-40B4-BE49-F238E27FC236}">
                <a16:creationId xmlns:a16="http://schemas.microsoft.com/office/drawing/2014/main" id="{B5B0D27F-8F60-77D1-528A-06BE3E6B8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5904977" y="3503314"/>
            <a:ext cx="512736" cy="1236395"/>
          </a:xfrm>
          <a:prstGeom prst="downArrow">
            <a:avLst/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Arrow: Bent 88">
            <a:extLst>
              <a:ext uri="{FF2B5EF4-FFF2-40B4-BE49-F238E27FC236}">
                <a16:creationId xmlns:a16="http://schemas.microsoft.com/office/drawing/2014/main" id="{918CC5C2-85C5-8C64-95B3-3D8F1A7AE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9467093" y="3968353"/>
            <a:ext cx="3021638" cy="1180582"/>
          </a:xfrm>
          <a:prstGeom prst="bentArrow">
            <a:avLst>
              <a:gd name="adj1" fmla="val 23797"/>
              <a:gd name="adj2" fmla="val 25000"/>
              <a:gd name="adj3" fmla="val 25000"/>
              <a:gd name="adj4" fmla="val 4375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0" name="Arrow: Bent 99">
            <a:extLst>
              <a:ext uri="{FF2B5EF4-FFF2-40B4-BE49-F238E27FC236}">
                <a16:creationId xmlns:a16="http://schemas.microsoft.com/office/drawing/2014/main" id="{6759E4F4-171E-9C45-DF6D-4BF46AAA21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4868926" y="2759240"/>
            <a:ext cx="646330" cy="4310030"/>
          </a:xfrm>
          <a:prstGeom prst="bentArrow">
            <a:avLst>
              <a:gd name="adj1" fmla="val 27522"/>
              <a:gd name="adj2" fmla="val 23841"/>
              <a:gd name="adj3" fmla="val 28725"/>
              <a:gd name="adj4" fmla="val 43750"/>
            </a:avLst>
          </a:prstGeom>
          <a:solidFill>
            <a:srgbClr val="F0D5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1CF1832-6B2F-253A-147C-4FC7EA851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921545" y="3480035"/>
            <a:ext cx="2614167" cy="1374842"/>
          </a:xfrm>
          <a:prstGeom prst="rect">
            <a:avLst/>
          </a:prstGeom>
          <a:solidFill>
            <a:srgbClr val="2B9590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5888C4D-9426-71FE-2A7F-0349D481997F}"/>
              </a:ext>
            </a:extLst>
          </p:cNvPr>
          <p:cNvSpPr txBox="1"/>
          <p:nvPr/>
        </p:nvSpPr>
        <p:spPr>
          <a:xfrm>
            <a:off x="2996762" y="3586767"/>
            <a:ext cx="2538950" cy="646331"/>
          </a:xfrm>
          <a:prstGeom prst="rect">
            <a:avLst/>
          </a:prstGeom>
          <a:solidFill>
            <a:srgbClr val="2B959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Culinary Skills Occupational Certificate</a:t>
            </a:r>
          </a:p>
          <a:p>
            <a:r>
              <a:rPr lang="en-GB" sz="800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(2 years full-time)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2F0BE07-D80D-2017-52E4-F791868D4ACE}"/>
              </a:ext>
            </a:extLst>
          </p:cNvPr>
          <p:cNvSpPr txBox="1"/>
          <p:nvPr/>
        </p:nvSpPr>
        <p:spPr>
          <a:xfrm>
            <a:off x="4321911" y="4137332"/>
            <a:ext cx="113000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English</a:t>
            </a:r>
            <a:r>
              <a:rPr lang="en-GB" sz="1200" baseline="30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  <a:p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Maths</a:t>
            </a:r>
            <a:r>
              <a:rPr lang="en-GB" sz="1200" baseline="30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  <a:p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Enrichment</a:t>
            </a:r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4C9150EE-CBAC-CEE9-EF1F-4FB2087DE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4832268" y="4010184"/>
            <a:ext cx="416211" cy="4006594"/>
          </a:xfrm>
          <a:prstGeom prst="down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Cross 103">
            <a:extLst>
              <a:ext uri="{FF2B5EF4-FFF2-40B4-BE49-F238E27FC236}">
                <a16:creationId xmlns:a16="http://schemas.microsoft.com/office/drawing/2014/main" id="{E654B3B5-89F3-76D0-9F52-BCA0259937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73331" y="4359310"/>
            <a:ext cx="175178" cy="160560"/>
          </a:xfrm>
          <a:prstGeom prst="plus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 descr="Occupational Certificate logo">
            <a:extLst>
              <a:ext uri="{FF2B5EF4-FFF2-40B4-BE49-F238E27FC236}">
                <a16:creationId xmlns:a16="http://schemas.microsoft.com/office/drawing/2014/main" id="{602AD7E6-FCF2-00B4-F315-C4DA4ED2D5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1" t="14214" r="8998" b="13755"/>
          <a:stretch>
            <a:fillRect/>
          </a:stretch>
        </p:blipFill>
        <p:spPr>
          <a:xfrm>
            <a:off x="200461" y="145441"/>
            <a:ext cx="1646474" cy="576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A55BD0F-7AFB-E4B8-5246-A58522A2D5D1}"/>
              </a:ext>
            </a:extLst>
          </p:cNvPr>
          <p:cNvSpPr/>
          <p:nvPr/>
        </p:nvSpPr>
        <p:spPr>
          <a:xfrm>
            <a:off x="3962954" y="6330948"/>
            <a:ext cx="7693897" cy="5153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900" baseline="30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† </a:t>
            </a:r>
            <a:r>
              <a:rPr lang="en-GB" sz="9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If student needs to continue studying English or maths alongside the Foundation or Occupational Certificate.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946840-85B1-D04D-A70D-4F44174D4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909" y="4892320"/>
            <a:ext cx="2614167" cy="1282483"/>
          </a:xfrm>
          <a:prstGeom prst="rect">
            <a:avLst/>
          </a:prstGeom>
          <a:solidFill>
            <a:srgbClr val="2B9590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468D9B-9CA3-6C07-EBA9-D63201C565CB}"/>
              </a:ext>
            </a:extLst>
          </p:cNvPr>
          <p:cNvSpPr txBox="1"/>
          <p:nvPr/>
        </p:nvSpPr>
        <p:spPr>
          <a:xfrm>
            <a:off x="498126" y="4996889"/>
            <a:ext cx="2538950" cy="646331"/>
          </a:xfrm>
          <a:prstGeom prst="rect">
            <a:avLst/>
          </a:prstGeom>
          <a:solidFill>
            <a:srgbClr val="2B959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400" b="1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Hospitality Occupational Certificate</a:t>
            </a:r>
          </a:p>
          <a:p>
            <a:r>
              <a:rPr lang="en-GB" sz="800">
                <a:solidFill>
                  <a:schemeClr val="bg2">
                    <a:lumMod val="1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(2 years full-time)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254DDF-398C-D672-BE07-F73284479415}"/>
              </a:ext>
            </a:extLst>
          </p:cNvPr>
          <p:cNvSpPr txBox="1"/>
          <p:nvPr/>
        </p:nvSpPr>
        <p:spPr>
          <a:xfrm>
            <a:off x="1755991" y="5486925"/>
            <a:ext cx="1130003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English</a:t>
            </a:r>
            <a:r>
              <a:rPr lang="en-GB" sz="1200" baseline="30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  <a:p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Maths</a:t>
            </a:r>
            <a:r>
              <a:rPr lang="en-GB" sz="1200" baseline="30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†</a:t>
            </a:r>
          </a:p>
          <a:p>
            <a:r>
              <a:rPr lang="en-GB" sz="1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Enrichment</a:t>
            </a:r>
          </a:p>
        </p:txBody>
      </p:sp>
      <p:sp>
        <p:nvSpPr>
          <p:cNvPr id="16" name="Cross 15">
            <a:extLst>
              <a:ext uri="{FF2B5EF4-FFF2-40B4-BE49-F238E27FC236}">
                <a16:creationId xmlns:a16="http://schemas.microsoft.com/office/drawing/2014/main" id="{9738340B-D05B-CBD2-2A2A-7CB05ABD4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07411" y="5708903"/>
            <a:ext cx="175178" cy="160560"/>
          </a:xfrm>
          <a:prstGeom prst="plus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E413FB-AE50-E3AB-3E93-92105BB4E0A6}"/>
              </a:ext>
            </a:extLst>
          </p:cNvPr>
          <p:cNvSpPr txBox="1"/>
          <p:nvPr/>
        </p:nvSpPr>
        <p:spPr>
          <a:xfrm>
            <a:off x="2067052" y="4638281"/>
            <a:ext cx="1747460" cy="35394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914394">
              <a:tabLst>
                <a:tab pos="269875" algn="l"/>
              </a:tabLst>
            </a:pPr>
            <a:r>
              <a:rPr lang="en-GB" sz="1700" b="1">
                <a:latin typeface="Poppins" panose="00000500000000000000" pitchFamily="2" charset="0"/>
                <a:cs typeface="Poppins" panose="00000500000000000000" pitchFamily="2" charset="0"/>
              </a:rPr>
              <a:t>	START HERE</a:t>
            </a:r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72F309A3-A531-DF5A-BBED-21802318E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65226" y="4717988"/>
            <a:ext cx="187933" cy="18443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F87C349E-BF12-222A-A9C6-275D19869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1190971" y="2994453"/>
            <a:ext cx="576630" cy="1881417"/>
          </a:xfrm>
          <a:prstGeom prst="downArrow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Down 20">
            <a:extLst>
              <a:ext uri="{FF2B5EF4-FFF2-40B4-BE49-F238E27FC236}">
                <a16:creationId xmlns:a16="http://schemas.microsoft.com/office/drawing/2014/main" id="{5D073EC7-9E05-928B-7370-F5C6CABC58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8598308" y="3059318"/>
            <a:ext cx="576630" cy="649357"/>
          </a:xfrm>
          <a:prstGeom prst="downArrow">
            <a:avLst/>
          </a:prstGeom>
          <a:solidFill>
            <a:srgbClr val="F2CAB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438105-63AF-E874-3F52-CB2768A28D54}"/>
              </a:ext>
            </a:extLst>
          </p:cNvPr>
          <p:cNvSpPr/>
          <p:nvPr/>
        </p:nvSpPr>
        <p:spPr>
          <a:xfrm>
            <a:off x="230046" y="1361107"/>
            <a:ext cx="2186142" cy="753374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Food/beverage team member</a:t>
            </a: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Waiter/waitress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Bar staff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D0B2FB6-18A3-DF2C-DC73-7042C628539D}"/>
              </a:ext>
            </a:extLst>
          </p:cNvPr>
          <p:cNvSpPr/>
          <p:nvPr/>
        </p:nvSpPr>
        <p:spPr>
          <a:xfrm>
            <a:off x="3322605" y="1312580"/>
            <a:ext cx="1948216" cy="362851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Baker</a:t>
            </a: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Craft/Plant/Retail baker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067529-2AB8-1DD7-5069-A80B987D4B5C}"/>
              </a:ext>
            </a:extLst>
          </p:cNvPr>
          <p:cNvSpPr/>
          <p:nvPr/>
        </p:nvSpPr>
        <p:spPr>
          <a:xfrm>
            <a:off x="3006883" y="1755479"/>
            <a:ext cx="2500792" cy="535508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Commis chef</a:t>
            </a: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Preparing food and basic cooking tasks in a kitchen under supervision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BC42958-978A-A871-C786-F2260EFBCBFA}"/>
              </a:ext>
            </a:extLst>
          </p:cNvPr>
          <p:cNvSpPr/>
          <p:nvPr/>
        </p:nvSpPr>
        <p:spPr>
          <a:xfrm>
            <a:off x="235101" y="2177793"/>
            <a:ext cx="2181087" cy="753374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Hospitality team member</a:t>
            </a: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Housekeepers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Customer service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73E314F-85AF-F01C-AE4A-8D7D5A958AE4}"/>
              </a:ext>
            </a:extLst>
          </p:cNvPr>
          <p:cNvSpPr/>
          <p:nvPr/>
        </p:nvSpPr>
        <p:spPr>
          <a:xfrm>
            <a:off x="3009773" y="2371035"/>
            <a:ext cx="2495012" cy="542784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 chef</a:t>
            </a: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Work in a team in kitchen environments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218E6816-A57D-2CC5-A352-21BBD7127D03}"/>
              </a:ext>
            </a:extLst>
          </p:cNvPr>
          <p:cNvSpPr/>
          <p:nvPr/>
        </p:nvSpPr>
        <p:spPr>
          <a:xfrm>
            <a:off x="6803181" y="3627928"/>
            <a:ext cx="3597994" cy="932836"/>
          </a:xfrm>
          <a:prstGeom prst="rect">
            <a:avLst/>
          </a:prstGeom>
          <a:solidFill>
            <a:srgbClr val="F0D588"/>
          </a:solidFill>
          <a:ln w="19050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000" i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Advanced apprenticeship</a:t>
            </a: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Normally around 12-18 months</a:t>
            </a:r>
          </a:p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Examples</a:t>
            </a: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Hospitality supervisor, Senior production chef, Pastry chef, Lead baker, Chef de </a:t>
            </a:r>
            <a:r>
              <a:rPr lang="en-GB" sz="100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partie</a:t>
            </a:r>
            <a:endParaRPr lang="en-GB" sz="1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Arrow: Bent 33">
            <a:extLst>
              <a:ext uri="{FF2B5EF4-FFF2-40B4-BE49-F238E27FC236}">
                <a16:creationId xmlns:a16="http://schemas.microsoft.com/office/drawing/2014/main" id="{6E990768-CFCF-79F4-97D4-FC92A99E60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4462371" y="4854876"/>
            <a:ext cx="2567530" cy="955213"/>
          </a:xfrm>
          <a:prstGeom prst="bentArrow">
            <a:avLst>
              <a:gd name="adj1" fmla="val 23797"/>
              <a:gd name="adj2" fmla="val 25000"/>
              <a:gd name="adj3" fmla="val 25000"/>
              <a:gd name="adj4" fmla="val 4375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FB22DD3-F7FE-9196-01B1-0CD595059780}"/>
              </a:ext>
            </a:extLst>
          </p:cNvPr>
          <p:cNvSpPr/>
          <p:nvPr/>
        </p:nvSpPr>
        <p:spPr>
          <a:xfrm>
            <a:off x="6065826" y="1348260"/>
            <a:ext cx="2020983" cy="1658908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Hospitality supervisor</a:t>
            </a: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Bar supervisor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Events supervisor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Food and beverage supervisor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Front office supervisor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Hospitality outlet supervisor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House keeping supervisor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FAD1106-0FF3-E4A1-F73F-DD1568874261}"/>
              </a:ext>
            </a:extLst>
          </p:cNvPr>
          <p:cNvSpPr/>
          <p:nvPr/>
        </p:nvSpPr>
        <p:spPr>
          <a:xfrm>
            <a:off x="8180597" y="1362302"/>
            <a:ext cx="2131342" cy="872728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Lead baker</a:t>
            </a: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Artisan baker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Bakery team leader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 development tech.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E707724-3C09-94ED-D273-FC3858621DE2}"/>
              </a:ext>
            </a:extLst>
          </p:cNvPr>
          <p:cNvSpPr/>
          <p:nvPr/>
        </p:nvSpPr>
        <p:spPr>
          <a:xfrm>
            <a:off x="10405727" y="1356517"/>
            <a:ext cx="1548546" cy="862025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Chef de </a:t>
            </a:r>
            <a:r>
              <a:rPr lang="en-GB" sz="1000" b="1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partie</a:t>
            </a:r>
            <a:endParaRPr lang="en-GB" sz="1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Chef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Line chef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Section chef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56AF9AD-1C1E-D41E-84F0-A546E51EF732}"/>
              </a:ext>
            </a:extLst>
          </p:cNvPr>
          <p:cNvSpPr/>
          <p:nvPr/>
        </p:nvSpPr>
        <p:spPr>
          <a:xfrm>
            <a:off x="8180087" y="2311559"/>
            <a:ext cx="1795389" cy="698151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Pastry chef</a:t>
            </a:r>
          </a:p>
          <a:p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Cake decorator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Cake designer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9A4C752A-9002-C763-70C2-171B6D5839D5}"/>
              </a:ext>
            </a:extLst>
          </p:cNvPr>
          <p:cNvSpPr/>
          <p:nvPr/>
        </p:nvSpPr>
        <p:spPr>
          <a:xfrm>
            <a:off x="10068755" y="2311558"/>
            <a:ext cx="1885520" cy="703071"/>
          </a:xfrm>
          <a:prstGeom prst="rect">
            <a:avLst/>
          </a:prstGeom>
          <a:solidFill>
            <a:srgbClr val="F2CAB4"/>
          </a:solidFill>
          <a:ln>
            <a:noFill/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GB" sz="1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Senior production chef </a:t>
            </a: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Job titles include: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Head chef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Cook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B1CC3BF-1DE3-AFDE-BA79-FBE23E4AFA42}"/>
              </a:ext>
            </a:extLst>
          </p:cNvPr>
          <p:cNvSpPr txBox="1"/>
          <p:nvPr/>
        </p:nvSpPr>
        <p:spPr>
          <a:xfrm>
            <a:off x="292783" y="6335570"/>
            <a:ext cx="3171265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200" b="1">
                <a:latin typeface="Poppins" panose="00000500000000000000" pitchFamily="2" charset="0"/>
                <a:cs typeface="Poppins" panose="00000500000000000000" pitchFamily="2" charset="0"/>
              </a:rPr>
              <a:t>Please refer to the important information on slide 3 before viewing.</a:t>
            </a:r>
          </a:p>
        </p:txBody>
      </p:sp>
      <p:sp>
        <p:nvSpPr>
          <p:cNvPr id="57" name="Star: 5 Points 56">
            <a:extLst>
              <a:ext uri="{FF2B5EF4-FFF2-40B4-BE49-F238E27FC236}">
                <a16:creationId xmlns:a16="http://schemas.microsoft.com/office/drawing/2014/main" id="{166491D6-36BF-DF71-E609-75C1AC747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604" y="6459901"/>
            <a:ext cx="187933" cy="184439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769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bf2ff9d-e249-40e2-b463-0b922d4f2f25}" enabled="1" method="Privileged" siteId="{fad277c9-c60a-4da1-b5f3-b3b8b34a82f9}" contentBits="3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2172</Words>
  <Application>Microsoft Office PowerPoint</Application>
  <PresentationFormat>Widescreen</PresentationFormat>
  <Paragraphs>341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Poppins</vt:lpstr>
      <vt:lpstr>Office Theme</vt:lpstr>
      <vt:lpstr>Post-16 pathways progression maps - editable templates </vt:lpstr>
      <vt:lpstr>       Editable Education Progression Map     (1 of 2)</vt:lpstr>
      <vt:lpstr>          Editable Digital Systems and Data V Level Progression Map       </vt:lpstr>
      <vt:lpstr>          Editable Accounting and Finance V Level Progression Map       </vt:lpstr>
      <vt:lpstr>        Editable Education and Early Years  Progression Map    (1 of 2)</vt:lpstr>
      <vt:lpstr>         Editable Digital Progression Map   </vt:lpstr>
      <vt:lpstr>        Editable Catering and Hospitality Progression Map    (1 of 2)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SAVAGE, Angela</dc:creator>
  <cp:lastModifiedBy>SAVAGE, Angela</cp:lastModifiedBy>
  <cp:revision>1</cp:revision>
  <dcterms:created xsi:type="dcterms:W3CDTF">2026-09-16T14:44:39Z</dcterms:created>
  <dcterms:modified xsi:type="dcterms:W3CDTF">2026-09-16T14:45:54Z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Theme:10</vt:lpwstr>
  </property>
  <property fmtid="{D5CDD505-2E9C-101B-9397-08002B2CF9AE}" pid="3" name="ClassificationContentMarkingFooterText">
    <vt:lpwstr>OFFICIAL - FOR PUBLIC RELEASE</vt:lpwstr>
  </property>
  <property fmtid="{D5CDD505-2E9C-101B-9397-08002B2CF9AE}" pid="4" name="ClassificationContentMarkingHeaderLocations">
    <vt:lpwstr>Office Theme:9</vt:lpwstr>
  </property>
  <property fmtid="{D5CDD505-2E9C-101B-9397-08002B2CF9AE}" pid="5" name="ClassificationContentMarkingHeaderText">
    <vt:lpwstr>OFFICIAL - FOR PUBLIC RELEASE</vt:lpwstr>
  </property>
</Properties>
</file>