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6"/>
  </p:sldMasterIdLst>
  <p:notesMasterIdLst>
    <p:notesMasterId r:id="rId8"/>
  </p:notesMasterIdLst>
  <p:sldIdLst>
    <p:sldId id="2146848822" r:id="rId7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E3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AD2DF8D-063E-46EC-B3CE-60DFB470B7F1}" v="4" dt="2026-07-05T15:40:01.09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6" d="100"/>
          <a:sy n="96" d="100"/>
        </p:scale>
        <p:origin x="756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theme" Target="theme/theme1.xml"/><Relationship Id="rId5" Type="http://schemas.openxmlformats.org/officeDocument/2006/relationships/customXml" Target="../customXml/item5.xml"/><Relationship Id="rId10" Type="http://schemas.openxmlformats.org/officeDocument/2006/relationships/viewProps" Target="viewProps.xml"/><Relationship Id="rId4" Type="http://schemas.openxmlformats.org/officeDocument/2006/relationships/customXml" Target="../customXml/item4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VAGE, Angela" userId="d05b815f-4964-4ba9-a67a-b6cd79f08897" providerId="ADAL" clId="{CE109ABE-68B1-4C19-9359-F11A195227BA}"/>
    <pc:docChg chg="undo custSel modSld">
      <pc:chgData name="SAVAGE, Angela" userId="d05b815f-4964-4ba9-a67a-b6cd79f08897" providerId="ADAL" clId="{CE109ABE-68B1-4C19-9359-F11A195227BA}" dt="2026-07-05T15:40:00.542" v="15" actId="20577"/>
      <pc:docMkLst>
        <pc:docMk/>
      </pc:docMkLst>
      <pc:sldChg chg="addSp delSp modSp mod">
        <pc:chgData name="SAVAGE, Angela" userId="d05b815f-4964-4ba9-a67a-b6cd79f08897" providerId="ADAL" clId="{CE109ABE-68B1-4C19-9359-F11A195227BA}" dt="2026-07-05T15:40:00.542" v="15" actId="20577"/>
        <pc:sldMkLst>
          <pc:docMk/>
          <pc:sldMk cId="552944002" sldId="2146848822"/>
        </pc:sldMkLst>
        <pc:graphicFrameChg chg="add mod modGraphic">
          <ac:chgData name="SAVAGE, Angela" userId="d05b815f-4964-4ba9-a67a-b6cd79f08897" providerId="ADAL" clId="{CE109ABE-68B1-4C19-9359-F11A195227BA}" dt="2026-07-05T15:40:00.542" v="15" actId="20577"/>
          <ac:graphicFrameMkLst>
            <pc:docMk/>
            <pc:sldMk cId="552944002" sldId="2146848822"/>
            <ac:graphicFrameMk id="4" creationId="{BD7E8E80-5112-8B99-0DA8-2D422DED1EE2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803D07C-458A-4B01-A3F4-88575EDF5AA1}" type="datetimeFigureOut">
              <a:rPr lang="en-GB" smtClean="0"/>
              <a:t>05/07/2026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661A5F-C56A-482F-A83D-B822C89BF3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74849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1EE8E9-8FC8-6804-74F9-74CB355CE8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DCCB68D-FF00-7ACA-DD81-EE4B1B18619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AF48C2D-F84D-698A-E6A2-48E0E3A84C7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[SEB]</a:t>
            </a:r>
          </a:p>
          <a:p>
            <a:endParaRPr lang="en-GB" sz="1200" b="0" i="0" kern="120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GB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As the government response confirms, our reforms and the pathway approach is underpinned by 3 principles:</a:t>
            </a:r>
          </a:p>
          <a:p>
            <a:endParaRPr lang="en-GB" sz="1200" kern="120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GB" sz="1200" b="1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Firstly,  Progression – </a:t>
            </a:r>
            <a:r>
              <a:rPr lang="en-GB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whichever pathway students choose, it must be high quality and deliver positive outcomes, be that further study at a higher level or into sustainable employment.</a:t>
            </a:r>
          </a:p>
          <a:p>
            <a:r>
              <a:rPr lang="en-GB" sz="1200" b="1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Secondly, future proof – </a:t>
            </a:r>
            <a:r>
              <a:rPr lang="en-GB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each pathway must be adaptable to future skills needs, and </a:t>
            </a:r>
          </a:p>
          <a:p>
            <a:r>
              <a:rPr lang="en-GB" sz="1200" b="1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Thirdly, it must offer clarity of choice – </a:t>
            </a:r>
            <a:r>
              <a:rPr lang="en-GB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pathways must be easy to navigate, so students can easily understand which post-16 choice is best for them. </a:t>
            </a:r>
          </a:p>
          <a:p>
            <a:endParaRPr lang="en-GB" sz="1200" kern="120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GB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And so in terms of the pathways themselves, </a:t>
            </a:r>
            <a:r>
              <a:rPr lang="en-GB" sz="1200" b="1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starting with Level 2, in the top left of the diagram,</a:t>
            </a:r>
            <a:r>
              <a:rPr lang="en-GB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is the </a:t>
            </a:r>
            <a:r>
              <a:rPr lang="en-GB" sz="1200" b="1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Further Study Pathway</a:t>
            </a:r>
            <a:r>
              <a:rPr lang="en-GB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</a:p>
          <a:p>
            <a:endParaRPr lang="en-GB" sz="1200" kern="120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GB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This is a one-year programme featuring a Foundation Certificate qualification and is for students who want to progress to Level 3 study—whether that’s A levels, T Levels, or V Levels—after an extra year at Level 2. </a:t>
            </a:r>
          </a:p>
          <a:p>
            <a:endParaRPr lang="en-GB" sz="1200" kern="120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GB" sz="1200" b="1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Top right</a:t>
            </a:r>
            <a:r>
              <a:rPr lang="en-GB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is the </a:t>
            </a:r>
            <a:r>
              <a:rPr lang="en-GB" sz="1200" b="1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Occupational Pathway</a:t>
            </a:r>
            <a:r>
              <a:rPr lang="en-GB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This is for students who want to enter a specific Level 2 occupations. </a:t>
            </a:r>
          </a:p>
          <a:p>
            <a:endParaRPr lang="en-GB" sz="1200" kern="120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GB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It’s a </a:t>
            </a:r>
            <a:r>
              <a:rPr lang="en-GB" sz="1200" b="1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two-year</a:t>
            </a:r>
            <a:r>
              <a:rPr lang="en-GB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programme, with an Occupational Certificate qualification based on occupational standards.</a:t>
            </a:r>
          </a:p>
          <a:p>
            <a:endParaRPr lang="en-GB" sz="1200" kern="120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GB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Both programmes allow for focus on maths and English as needed and scope for enrichment, employability and pastoral support as needed.</a:t>
            </a:r>
          </a:p>
          <a:p>
            <a:endParaRPr lang="en-GB" sz="1200" kern="120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GB" sz="1200" b="1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From 2027:</a:t>
            </a:r>
            <a:r>
              <a:rPr lang="en-GB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</a:p>
          <a:p>
            <a:r>
              <a:rPr lang="en-GB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Foundation Certificates are planned to be available in </a:t>
            </a:r>
            <a:r>
              <a:rPr lang="en-GB" sz="1200" b="1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Digital</a:t>
            </a:r>
            <a:r>
              <a:rPr lang="en-GB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GB" sz="1200" b="1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Systems and Data </a:t>
            </a:r>
            <a:r>
              <a:rPr lang="en-GB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and </a:t>
            </a:r>
            <a:r>
              <a:rPr lang="en-GB" sz="1200" b="1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Education and Early Years</a:t>
            </a:r>
            <a:r>
              <a:rPr lang="en-GB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; and Occupational Certificates will be available in </a:t>
            </a:r>
            <a:r>
              <a:rPr lang="en-GB" sz="1200" b="1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Education and Early Years</a:t>
            </a:r>
            <a:r>
              <a:rPr lang="en-GB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GB" sz="1200" b="1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Culinary Skills and Hospitality.</a:t>
            </a:r>
          </a:p>
          <a:p>
            <a:endParaRPr lang="en-GB" sz="1200" kern="120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GB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Moving to </a:t>
            </a:r>
            <a:r>
              <a:rPr lang="en-GB" sz="1200" b="1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Level 3</a:t>
            </a:r>
            <a:r>
              <a:rPr lang="en-GB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on the bottom left, we have </a:t>
            </a:r>
            <a:r>
              <a:rPr lang="en-GB" sz="1200" b="1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 Levels</a:t>
            </a:r>
            <a:r>
              <a:rPr lang="en-GB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—the new vocational pathway.  </a:t>
            </a:r>
          </a:p>
          <a:p>
            <a:endParaRPr lang="en-GB" sz="1200" kern="120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GB" sz="1200" b="1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 Levels are </a:t>
            </a:r>
            <a:r>
              <a:rPr lang="en-GB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applied and vocational qualifications the </a:t>
            </a:r>
            <a:r>
              <a:rPr lang="en-GB" sz="1200" b="1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same size as an A Level</a:t>
            </a:r>
            <a:r>
              <a:rPr lang="en-GB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(360 GLH) to be studied over two years so they can be combined with other V Levels or with A Levels, or level 2 maths and English as needed to create a broad study programme.</a:t>
            </a:r>
          </a:p>
          <a:p>
            <a:endParaRPr lang="en-GB" sz="1200" kern="120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GB" sz="1200" b="1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First subjects from September 2027:</a:t>
            </a:r>
            <a:r>
              <a:rPr lang="en-GB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GB" sz="1200" b="1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Digital Systems and Data</a:t>
            </a:r>
            <a:r>
              <a:rPr lang="en-GB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GB" sz="1200" b="1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Education</a:t>
            </a:r>
            <a:r>
              <a:rPr lang="en-GB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and </a:t>
            </a:r>
            <a:r>
              <a:rPr lang="en-GB" sz="1200" b="1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Accounting and Finance.</a:t>
            </a:r>
            <a:r>
              <a:rPr lang="en-GB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</a:p>
          <a:p>
            <a:endParaRPr lang="en-GB" sz="1200" kern="120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GB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On the </a:t>
            </a:r>
            <a:r>
              <a:rPr lang="en-GB" sz="1200" b="1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bottom right</a:t>
            </a:r>
            <a:r>
              <a:rPr lang="en-GB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are </a:t>
            </a:r>
            <a:r>
              <a:rPr lang="en-GB" sz="1200" b="1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 Levels – </a:t>
            </a:r>
            <a:r>
              <a:rPr lang="en-GB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Level 3 technical and occupational pathway for students who know the broad sector area they want to specialise in. T Levels will be the only </a:t>
            </a:r>
            <a:r>
              <a:rPr lang="en-GB" sz="1200" b="1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large</a:t>
            </a:r>
            <a:r>
              <a:rPr lang="en-GB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full-time 16-19 study programme focussed on a single employment sector in the reformed landscape. </a:t>
            </a:r>
          </a:p>
          <a:p>
            <a:endParaRPr lang="en-GB" sz="1200" kern="120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GB" sz="1200" b="1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We’re making a few adjustments to new T levels to support their continued scale up and will be rolling out T Levels in new subjects from 2028. </a:t>
            </a:r>
            <a:endParaRPr lang="en-GB" sz="1200" kern="120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GB"/>
          </a:p>
          <a:p>
            <a:r>
              <a:rPr lang="en-GB"/>
              <a:t>So, I hope that was a helpful summary, and shows how the pathway approach provides the basis for clear choices which relate to their interests and ambitions.</a:t>
            </a:r>
          </a:p>
          <a:p>
            <a:endParaRPr lang="en-GB"/>
          </a:p>
          <a:p>
            <a:endParaRPr lang="en-GB"/>
          </a:p>
          <a:p>
            <a:r>
              <a:rPr lang="en-GB"/>
              <a:t>-----</a:t>
            </a:r>
          </a:p>
          <a:p>
            <a:endParaRPr lang="en-GB"/>
          </a:p>
          <a:p>
            <a:r>
              <a:rPr lang="en-GB"/>
              <a:t>We’ll now focus on DfE’s approach to content development approach that DfE has taken; </a:t>
            </a:r>
          </a:p>
          <a:p>
            <a:endParaRPr lang="en-GB"/>
          </a:p>
          <a:p>
            <a:r>
              <a:rPr lang="en-GB"/>
              <a:t>[NEXT]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C38CB80-765F-9785-AF4F-DDDDBBB8A05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E884835-F7F3-43EF-AF88-7BF1A5F85027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73143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9D068-1894-4F8C-88DF-9C5AF2921616}" type="datetimeFigureOut">
              <a:rPr lang="en-GB" smtClean="0"/>
              <a:t>05/07/2026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3C2F5-E877-4311-A3A5-1475680C0B2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42444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9D068-1894-4F8C-88DF-9C5AF2921616}" type="datetimeFigureOut">
              <a:rPr lang="en-GB" smtClean="0"/>
              <a:t>05/07/2026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3C2F5-E877-4311-A3A5-1475680C0B2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26708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9D068-1894-4F8C-88DF-9C5AF2921616}" type="datetimeFigureOut">
              <a:rPr lang="en-GB" smtClean="0"/>
              <a:t>05/07/2026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3C2F5-E877-4311-A3A5-1475680C0B2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60559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9D068-1894-4F8C-88DF-9C5AF2921616}" type="datetimeFigureOut">
              <a:rPr lang="en-GB" smtClean="0"/>
              <a:t>05/07/2026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3C2F5-E877-4311-A3A5-1475680C0B2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9364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9D068-1894-4F8C-88DF-9C5AF2921616}" type="datetimeFigureOut">
              <a:rPr lang="en-GB" smtClean="0"/>
              <a:t>05/07/2026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3C2F5-E877-4311-A3A5-1475680C0B2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10406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9D068-1894-4F8C-88DF-9C5AF2921616}" type="datetimeFigureOut">
              <a:rPr lang="en-GB" smtClean="0"/>
              <a:t>05/07/2026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3C2F5-E877-4311-A3A5-1475680C0B2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69207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9D068-1894-4F8C-88DF-9C5AF2921616}" type="datetimeFigureOut">
              <a:rPr lang="en-GB" smtClean="0"/>
              <a:t>05/07/2026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3C2F5-E877-4311-A3A5-1475680C0B2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68326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9D068-1894-4F8C-88DF-9C5AF2921616}" type="datetimeFigureOut">
              <a:rPr lang="en-GB" smtClean="0"/>
              <a:t>05/07/2026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3C2F5-E877-4311-A3A5-1475680C0B2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9181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9D068-1894-4F8C-88DF-9C5AF2921616}" type="datetimeFigureOut">
              <a:rPr lang="en-GB" smtClean="0"/>
              <a:t>05/07/2026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3C2F5-E877-4311-A3A5-1475680C0B2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21717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9D068-1894-4F8C-88DF-9C5AF2921616}" type="datetimeFigureOut">
              <a:rPr lang="en-GB" smtClean="0"/>
              <a:t>05/07/2026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3C2F5-E877-4311-A3A5-1475680C0B2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4259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9D068-1894-4F8C-88DF-9C5AF2921616}" type="datetimeFigureOut">
              <a:rPr lang="en-GB" smtClean="0"/>
              <a:t>05/07/2026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3C2F5-E877-4311-A3A5-1475680C0B2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82974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139D068-1894-4F8C-88DF-9C5AF2921616}" type="datetimeFigureOut">
              <a:rPr lang="en-GB" smtClean="0"/>
              <a:t>05/07/2026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703C2F5-E877-4311-A3A5-1475680C0B21}" type="slidenum">
              <a:rPr lang="en-GB" smtClean="0"/>
              <a:t>‹#›</a:t>
            </a:fld>
            <a:endParaRPr lang="en-GB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7570C8A-64DE-0CE0-4B14-5B9196AAC5C5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hdr"/>
              </p:ext>
            </p:extLst>
          </p:nvPr>
        </p:nvSpPr>
        <p:spPr>
          <a:xfrm>
            <a:off x="3951288" y="63500"/>
            <a:ext cx="2032000" cy="16764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n-GB" sz="1100">
                <a:solidFill>
                  <a:srgbClr val="000000">
                    <a:alpha val="50000"/>
                  </a:srgbClr>
                </a:solidFill>
                <a:latin typeface="Aptos" panose="020B0004020202020204" pitchFamily="34" charset="0"/>
              </a:rPr>
              <a:t>OFFICIAL - FOR PUBLIC RELEASE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E6F3F74-3AA1-24A4-0083-8D7EDE64B056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ftr"/>
              </p:ext>
            </p:extLst>
          </p:nvPr>
        </p:nvSpPr>
        <p:spPr>
          <a:xfrm>
            <a:off x="3951288" y="6626860"/>
            <a:ext cx="2032000" cy="16764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n-GB" sz="1100">
                <a:solidFill>
                  <a:srgbClr val="000000">
                    <a:alpha val="50000"/>
                  </a:srgbClr>
                </a:solidFill>
                <a:latin typeface="Aptos" panose="020B0004020202020204" pitchFamily="34" charset="0"/>
              </a:rPr>
              <a:t>OFFICIAL - FOR PUBLIC RELEASE</a:t>
            </a:r>
          </a:p>
        </p:txBody>
      </p:sp>
    </p:spTree>
    <p:extLst>
      <p:ext uri="{BB962C8B-B14F-4D97-AF65-F5344CB8AC3E}">
        <p14:creationId xmlns:p14="http://schemas.microsoft.com/office/powerpoint/2010/main" val="23983837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829076-EF25-779B-D79C-D1D71FEAD0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0E3B9B03-47E6-D5D9-7F3A-1714F7739F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633" y="607975"/>
            <a:ext cx="6407944" cy="416634"/>
          </a:xfrm>
        </p:spPr>
        <p:txBody>
          <a:bodyPr>
            <a:normAutofit fontScale="90000"/>
          </a:bodyPr>
          <a:lstStyle/>
          <a:p>
            <a:r>
              <a:rPr lang="en-GB" b="1" dirty="0">
                <a:solidFill>
                  <a:schemeClr val="accent1"/>
                </a:solidFill>
                <a:latin typeface="Aptos" panose="020B0004020202020204" pitchFamily="34" charset="0"/>
                <a:cs typeface="Aparajita" panose="02020603050405020304" pitchFamily="18" charset="0"/>
              </a:rPr>
              <a:t>16-19</a:t>
            </a:r>
            <a:r>
              <a:rPr lang="en-GB" sz="1584" b="1" dirty="0">
                <a:solidFill>
                  <a:srgbClr val="183860"/>
                </a:solidFill>
                <a:latin typeface="Aptos" panose="020B0004020202020204" pitchFamily="34" charset="0"/>
                <a:ea typeface="+mn-ea"/>
                <a:cs typeface="Aparajita" panose="02020603050405020304" pitchFamily="18" charset="0"/>
              </a:rPr>
              <a:t> </a:t>
            </a:r>
            <a:r>
              <a:rPr lang="en-GB" b="1" dirty="0">
                <a:solidFill>
                  <a:schemeClr val="accent1"/>
                </a:solidFill>
                <a:latin typeface="Aptos" panose="020B0004020202020204" pitchFamily="34" charset="0"/>
                <a:cs typeface="Aparajita" panose="02020603050405020304" pitchFamily="18" charset="0"/>
              </a:rPr>
              <a:t>Pathways Overview</a:t>
            </a:r>
          </a:p>
        </p:txBody>
      </p:sp>
      <p:pic>
        <p:nvPicPr>
          <p:cNvPr id="2" name="Picture 2" descr="Department for Education logo">
            <a:extLst>
              <a:ext uri="{FF2B5EF4-FFF2-40B4-BE49-F238E27FC236}">
                <a16:creationId xmlns:a16="http://schemas.microsoft.com/office/drawing/2014/main" id="{52A61F44-E108-66A7-7FBA-2CA57AC6502D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2785" y="244563"/>
            <a:ext cx="1260582" cy="7268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BD7E8E80-5112-8B99-0DA8-2D422DED1EE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74486345"/>
              </p:ext>
            </p:extLst>
          </p:nvPr>
        </p:nvGraphicFramePr>
        <p:xfrm>
          <a:off x="130166" y="1407555"/>
          <a:ext cx="9471033" cy="46558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16438">
                  <a:extLst>
                    <a:ext uri="{9D8B030D-6E8A-4147-A177-3AD203B41FA5}">
                      <a16:colId xmlns:a16="http://schemas.microsoft.com/office/drawing/2014/main" val="1173129957"/>
                    </a:ext>
                  </a:extLst>
                </a:gridCol>
                <a:gridCol w="353928">
                  <a:extLst>
                    <a:ext uri="{9D8B030D-6E8A-4147-A177-3AD203B41FA5}">
                      <a16:colId xmlns:a16="http://schemas.microsoft.com/office/drawing/2014/main" val="3517969313"/>
                    </a:ext>
                  </a:extLst>
                </a:gridCol>
                <a:gridCol w="3676713">
                  <a:extLst>
                    <a:ext uri="{9D8B030D-6E8A-4147-A177-3AD203B41FA5}">
                      <a16:colId xmlns:a16="http://schemas.microsoft.com/office/drawing/2014/main" val="1492129557"/>
                    </a:ext>
                  </a:extLst>
                </a:gridCol>
                <a:gridCol w="4327029">
                  <a:extLst>
                    <a:ext uri="{9D8B030D-6E8A-4147-A177-3AD203B41FA5}">
                      <a16:colId xmlns:a16="http://schemas.microsoft.com/office/drawing/2014/main" val="2310541266"/>
                    </a:ext>
                  </a:extLst>
                </a:gridCol>
                <a:gridCol w="796925">
                  <a:extLst>
                    <a:ext uri="{9D8B030D-6E8A-4147-A177-3AD203B41FA5}">
                      <a16:colId xmlns:a16="http://schemas.microsoft.com/office/drawing/2014/main" val="1800627119"/>
                    </a:ext>
                  </a:extLst>
                </a:gridCol>
              </a:tblGrid>
              <a:tr h="2430293">
                <a:tc rowSpan="2">
                  <a:txBody>
                    <a:bodyPr/>
                    <a:lstStyle/>
                    <a:p>
                      <a:pPr algn="ctr"/>
                      <a:r>
                        <a:rPr lang="en-GB" sz="1100" b="1">
                          <a:solidFill>
                            <a:schemeClr val="bg1"/>
                          </a:solidFill>
                          <a:latin typeface="Aptos" panose="020B0004020202020204" pitchFamily="34" charset="0"/>
                        </a:rPr>
                        <a:t>Apprenticeships</a:t>
                      </a:r>
                    </a:p>
                  </a:txBody>
                  <a:tcPr marL="68580" marR="68580" marT="34290" marB="34290" vert="vert270">
                    <a:solidFill>
                      <a:schemeClr val="tx2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>
                          <a:solidFill>
                            <a:schemeClr val="bg1"/>
                          </a:solidFill>
                          <a:latin typeface="Aptos" panose="020B0004020202020204" pitchFamily="34" charset="0"/>
                        </a:rPr>
                        <a:t>Level 2</a:t>
                      </a:r>
                    </a:p>
                  </a:txBody>
                  <a:tcPr marL="68580" marR="68580" marT="34290" marB="34290" vert="vert270">
                    <a:solidFill>
                      <a:srgbClr val="28A19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 b="1"/>
                      </a:pPr>
                      <a:r>
                        <a:rPr kumimoji="0" lang="en-GB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Further Study 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 b="1"/>
                      </a:pPr>
                      <a:r>
                        <a:rPr kumimoji="0" lang="en-GB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(Foundation Certificates )</a:t>
                      </a:r>
                    </a:p>
                    <a:p>
                      <a:pPr marL="128588" marR="0" lvl="0" indent="-128588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 sz="1200"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For students who want, and are capable of, further study on a level 3 pathway, whether T Levels, V Levels or A levels, after an additional year at level 2.</a:t>
                      </a:r>
                    </a:p>
                    <a:p>
                      <a:pPr marL="128588" marR="0" lvl="0" indent="-128588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 sz="1200"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Strong focus on English and maths, alongside other enrichment activity and exposure to level 3 study.</a:t>
                      </a:r>
                    </a:p>
                    <a:p>
                      <a:pPr marL="128588" marR="0" lvl="0" indent="-128588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 sz="1200"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Includes a Foundation Certificate of 240-300GLH providing a balance of breadth and depth in a broad vocational area, with content set nationally.</a:t>
                      </a:r>
                    </a:p>
                    <a:p>
                      <a:pPr marL="128588" marR="0" lvl="0" indent="-128588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 sz="1200"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Foundation Certificates focus on applied and practical learning, with content aligned to the level 3 options they support progression onto.</a:t>
                      </a:r>
                    </a:p>
                  </a:txBody>
                  <a:tcPr marL="68580" marR="68580" marT="34290" marB="34290">
                    <a:solidFill>
                      <a:srgbClr val="CDF3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 b="1"/>
                      </a:pPr>
                      <a:r>
                        <a:rPr kumimoji="0" lang="en-GB" sz="10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Occupational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 b="1"/>
                      </a:pPr>
                      <a:r>
                        <a:rPr kumimoji="0" lang="en-GB" sz="10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(Occupational Certificates)</a:t>
                      </a:r>
                    </a:p>
                    <a:p>
                      <a:pPr marL="128588" marR="0" lvl="0" indent="-128588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 sz="1200"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For students who want to enter a particular level 2 occupation and need to develop their technical knowledge and skills in a classroom-based setting, with the aim of progressing into skilled employment in relevant level 2 roles.</a:t>
                      </a:r>
                    </a:p>
                    <a:p>
                      <a:pPr marL="128588" marR="0" lvl="0" indent="-128588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 sz="1200"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Tailored to support progression to work, including employability and enrichment activity.</a:t>
                      </a:r>
                    </a:p>
                    <a:p>
                      <a:pPr marL="128588" marR="0" lvl="0" indent="-128588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 sz="1200"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Strong focus on English and maths . </a:t>
                      </a:r>
                    </a:p>
                    <a:p>
                      <a:pPr marL="128588" marR="0" lvl="0" indent="-128588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 sz="1200"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2 year pathway aligned with the new level 1 English and maths qualification in the first year for students with lower prior attainment.</a:t>
                      </a:r>
                    </a:p>
                    <a:p>
                      <a:pPr marL="128588" marR="0" lvl="0" indent="-128588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 sz="1200"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Includes an Occupational Certificate, with broad, nationally set introductory content based on the occupational standard, as well as nationally mandated occupation specific content.</a:t>
                      </a:r>
                    </a:p>
                    <a:p>
                      <a:pPr marL="128588" marR="0" lvl="0" indent="-128588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 sz="1200"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Size of the Occupational Certificate is driven by the relevant occupational standard and will be between 540 and 720GLH.</a:t>
                      </a:r>
                    </a:p>
                  </a:txBody>
                  <a:tcPr marL="68580" marR="68580" marT="34290" marB="3429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9CE6E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>
                        <a:latin typeface="Aptos" panose="020B0004020202020204" pitchFamily="34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22165887"/>
                  </a:ext>
                </a:extLst>
              </a:tr>
              <a:tr h="214884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>
                          <a:solidFill>
                            <a:schemeClr val="bg1"/>
                          </a:solidFill>
                          <a:latin typeface="Aptos" panose="020B0004020202020204" pitchFamily="34" charset="0"/>
                        </a:rPr>
                        <a:t>Level 3</a:t>
                      </a:r>
                    </a:p>
                  </a:txBody>
                  <a:tcPr marL="68580" marR="68580" marT="34290" marB="34290" vert="vert27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 b="1"/>
                      </a:pPr>
                      <a:r>
                        <a:rPr kumimoji="0" lang="en-GB" sz="10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Vocational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 b="1"/>
                      </a:pPr>
                      <a:r>
                        <a:rPr kumimoji="0" lang="en-GB" sz="10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(V Levels)</a:t>
                      </a:r>
                    </a:p>
                    <a:p>
                      <a:pPr marL="128588" marR="0" lvl="0" indent="-128588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 sz="1200"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Provide broad, vocational qualifications for students who wish to explore a range of sectors without specialising.</a:t>
                      </a:r>
                    </a:p>
                    <a:p>
                      <a:pPr marL="128588" marR="0" lvl="0" indent="-128588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 sz="1200"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Two-years duration,  360 GLH so can be studied alongside other V Levels or A levels to form broad programmes.</a:t>
                      </a:r>
                    </a:p>
                    <a:p>
                      <a:pPr marL="128588" marR="0" lvl="0" indent="-128588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 sz="1200"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Blends applied learning and practical assessment with core knowledge and understanding - content is linked to occupational standards set by Skills England.</a:t>
                      </a:r>
                    </a:p>
                    <a:p>
                      <a:pPr marL="128588" marR="0" lvl="0" indent="-128588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 sz="1200"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Enable progression to related higher education, or an apprenticeship.</a:t>
                      </a:r>
                    </a:p>
                  </a:txBody>
                  <a:tcPr marL="68580" marR="68580" marT="34290" marB="3429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 b="1"/>
                      </a:pPr>
                      <a:r>
                        <a:rPr kumimoji="0" lang="en-GB" sz="10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Technical and Occupational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 b="1"/>
                      </a:pPr>
                      <a:r>
                        <a:rPr kumimoji="0" lang="en-GB" sz="10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(T Levels)</a:t>
                      </a:r>
                    </a:p>
                    <a:p>
                      <a:pPr marL="128588" marR="0" lvl="0" indent="-128588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 sz="1200"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The technical and occupational pathway for students who know which broad career area they want to pursue.</a:t>
                      </a:r>
                    </a:p>
                    <a:p>
                      <a:pPr marL="128588" marR="0" lvl="0" indent="-128588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 sz="1200"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A single, large qualification equivalent to three A levels.</a:t>
                      </a:r>
                    </a:p>
                    <a:p>
                      <a:pPr marL="128588" marR="0" lvl="0" indent="-128588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 sz="1200"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Aligned to employer-based standards.</a:t>
                      </a:r>
                    </a:p>
                    <a:p>
                      <a:pPr marL="128588" marR="0" lvl="0" indent="-128588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 sz="1200"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Include a 45-day industry placement.</a:t>
                      </a:r>
                    </a:p>
                    <a:p>
                      <a:pPr marL="128588" marR="0" lvl="0" indent="-128588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 sz="1200"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Combine sector-specific core content with a specialist component that develops competence in an occupation.</a:t>
                      </a:r>
                    </a:p>
                    <a:p>
                      <a:pPr marL="128588" marR="0" lvl="0" indent="-128588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 sz="1200"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Enable progression to related higher education, apprenticeships, or skilled employment.</a:t>
                      </a:r>
                    </a:p>
                  </a:txBody>
                  <a:tcPr marL="68580" marR="68580" marT="34290" marB="3429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Academic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(AS/ 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A levels) </a:t>
                      </a:r>
                    </a:p>
                    <a:p>
                      <a:endParaRPr lang="en-GB" sz="1100" dirty="0">
                        <a:latin typeface="Aptos" panose="020B0004020202020204" pitchFamily="34" charset="0"/>
                      </a:endParaRPr>
                    </a:p>
                  </a:txBody>
                  <a:tcPr marL="68580" marR="68580" marT="34290" marB="3429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CE3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596329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529440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c566321-f672-4e06-a901-b5e72b4c4357">
      <Value>4</Value>
      <Value>2</Value>
      <Value>1</Value>
    </TaxCatchAll>
    <p6919dbb65844893b164c5f63a6f0eeb xmlns="8c566321-f672-4e06-a901-b5e72b4c4357">
      <Terms xmlns="http://schemas.microsoft.com/office/infopath/2007/PartnerControls">
        <TermInfo xmlns="http://schemas.microsoft.com/office/infopath/2007/PartnerControls">
          <TermName xmlns="http://schemas.microsoft.com/office/infopath/2007/PartnerControls">DfE</TermName>
          <TermId xmlns="http://schemas.microsoft.com/office/infopath/2007/PartnerControls">a484111e-5b24-4ad9-9778-c536c8c88985</TermId>
        </TermInfo>
      </Terms>
    </p6919dbb65844893b164c5f63a6f0eeb>
    <f6ec388a6d534bab86a259abd1bfa088 xmlns="8c566321-f672-4e06-a901-b5e72b4c4357">
      <Terms xmlns="http://schemas.microsoft.com/office/infopath/2007/PartnerControls">
        <TermInfo xmlns="http://schemas.microsoft.com/office/infopath/2007/PartnerControls">
          <TermName xmlns="http://schemas.microsoft.com/office/infopath/2007/PartnerControls">DfE</TermName>
          <TermId xmlns="http://schemas.microsoft.com/office/infopath/2007/PartnerControls">cc08a6d4-dfde-4d0f-bd85-069ebcef80d5</TermId>
        </TermInfo>
      </Terms>
    </f6ec388a6d534bab86a259abd1bfa088>
    <i98b064926ea4fbe8f5b88c394ff652b xmlns="8c566321-f672-4e06-a901-b5e72b4c4357">
      <Terms xmlns="http://schemas.microsoft.com/office/infopath/2007/PartnerControls"/>
    </i98b064926ea4fbe8f5b88c394ff652b>
    <_dlc_DocId xmlns="ba2294b9-6d6a-4c9b-a125-9e4b98f52ed2">C3EAEF3VPW2N-496729705-79050</_dlc_DocId>
    <_dlc_DocIdUrl xmlns="ba2294b9-6d6a-4c9b-a125-9e4b98f52ed2">
      <Url>https://educationgovuk.sharepoint.com/sites/lvedfe00112/_layouts/15/DocIdRedir.aspx?ID=C3EAEF3VPW2N-496729705-79050</Url>
      <Description>C3EAEF3VPW2N-496729705-79050</Description>
    </_dlc_DocIdUrl>
  </documentManagement>
</p:properties>
</file>

<file path=customXml/item3.xml><?xml version="1.0" encoding="utf-8"?>
<?mso-contentType ?>
<SharedContentType xmlns="Microsoft.SharePoint.Taxonomy.ContentTypeSync" SourceId="ec07c698-60f5-424f-b9af-f4c59398b511" ContentTypeId="0x010100545E941595ED5448BA61900FDDAFF313" PreviousValue="false"/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Official Document" ma:contentTypeID="0x010100545E941595ED5448BA61900FDDAFF31300D0D37B8F7EFF8E4BB5E1EC050E9CEDCF" ma:contentTypeVersion="9" ma:contentTypeDescription="" ma:contentTypeScope="" ma:versionID="0ced109cd2e5e8c9f76fbe5cab59d49e">
  <xsd:schema xmlns:xsd="http://www.w3.org/2001/XMLSchema" xmlns:xs="http://www.w3.org/2001/XMLSchema" xmlns:p="http://schemas.microsoft.com/office/2006/metadata/properties" xmlns:ns2="8c566321-f672-4e06-a901-b5e72b4c4357" xmlns:ns3="ba2294b9-6d6a-4c9b-a125-9e4b98f52ed2" targetNamespace="http://schemas.microsoft.com/office/2006/metadata/properties" ma:root="true" ma:fieldsID="9b2f0fa908537b094b7bdf873c18fa4d" ns2:_="" ns3:_="">
    <xsd:import namespace="8c566321-f672-4e06-a901-b5e72b4c4357"/>
    <xsd:import namespace="ba2294b9-6d6a-4c9b-a125-9e4b98f52ed2"/>
    <xsd:element name="properties">
      <xsd:complexType>
        <xsd:sequence>
          <xsd:element name="documentManagement">
            <xsd:complexType>
              <xsd:all>
                <xsd:element ref="ns2:TaxCatchAll" minOccurs="0"/>
                <xsd:element ref="ns2:TaxCatchAllLabel" minOccurs="0"/>
                <xsd:element ref="ns2:f6ec388a6d534bab86a259abd1bfa088" minOccurs="0"/>
                <xsd:element ref="ns2:p6919dbb65844893b164c5f63a6f0eeb" minOccurs="0"/>
                <xsd:element ref="ns2:i98b064926ea4fbe8f5b88c394ff652b" minOccurs="0"/>
                <xsd:element ref="ns3:_dlc_DocId" minOccurs="0"/>
                <xsd:element ref="ns3:_dlc_DocIdUrl" minOccurs="0"/>
                <xsd:element ref="ns3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c566321-f672-4e06-a901-b5e72b4c4357" elementFormDefault="qualified">
    <xsd:import namespace="http://schemas.microsoft.com/office/2006/documentManagement/types"/>
    <xsd:import namespace="http://schemas.microsoft.com/office/infopath/2007/PartnerControls"/>
    <xsd:element name="TaxCatchAll" ma:index="8" nillable="true" ma:displayName="Taxonomy Catch All Column" ma:hidden="true" ma:list="{56c87caa-903c-4d64-8ec8-009dcdb2a733}" ma:internalName="TaxCatchAll" ma:showField="CatchAllData" ma:web="f51c8bac-171f-4b9d-86fa-8c03f41933b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9" nillable="true" ma:displayName="Taxonomy Catch All Column1" ma:hidden="true" ma:list="{56c87caa-903c-4d64-8ec8-009dcdb2a733}" ma:internalName="TaxCatchAllLabel" ma:readOnly="true" ma:showField="CatchAllDataLabel" ma:web="f51c8bac-171f-4b9d-86fa-8c03f41933b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f6ec388a6d534bab86a259abd1bfa088" ma:index="10" ma:taxonomy="true" ma:internalName="f6ec388a6d534bab86a259abd1bfa088" ma:taxonomyFieldName="DfeOrganisationalUnit" ma:displayName="Organisational Unit" ma:readOnly="false" ma:default="4;#DfE|cc08a6d4-dfde-4d0f-bd85-069ebcef80d5" ma:fieldId="{f6ec388a-6d53-4bab-86a2-59abd1bfa088}" ma:sspId="ec07c698-60f5-424f-b9af-f4c59398b511" ma:termSetId="b3e263f6-0ab6-425a-b3de-0e67f2faf769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p6919dbb65844893b164c5f63a6f0eeb" ma:index="12" ma:taxonomy="true" ma:internalName="p6919dbb65844893b164c5f63a6f0eeb" ma:taxonomyFieldName="DfeOwner" ma:displayName="Owner" ma:readOnly="false" ma:default="2;#DfE|a484111e-5b24-4ad9-9778-c536c8c88985" ma:fieldId="{96919dbb-6584-4893-b164-c5f63a6f0eeb}" ma:sspId="ec07c698-60f5-424f-b9af-f4c59398b511" ma:termSetId="12161dbb-b36f-4439-aef1-21e7cc922807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i98b064926ea4fbe8f5b88c394ff652b" ma:index="14" nillable="true" ma:taxonomy="true" ma:internalName="i98b064926ea4fbe8f5b88c394ff652b" ma:taxonomyFieldName="DfeSubject" ma:displayName="Subject" ma:default="" ma:fieldId="{298b0649-26ea-4fbe-8f5b-88c394ff652b}" ma:taxonomyMulti="true" ma:sspId="ec07c698-60f5-424f-b9af-f4c59398b511" ma:termSetId="2f3a6c16-0983-4d36-8f82-2cb41f34c000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a2294b9-6d6a-4c9b-a125-9e4b98f52ed2" elementFormDefault="qualified">
    <xsd:import namespace="http://schemas.microsoft.com/office/2006/documentManagement/types"/>
    <xsd:import namespace="http://schemas.microsoft.com/office/infopath/2007/PartnerControls"/>
    <xsd:element name="_dlc_DocId" ma:index="16" nillable="true" ma:displayName="Document ID Value" ma:description="The value of the document ID assigned to this item." ma:indexed="true" ma:internalName="_dlc_DocId" ma:readOnly="true">
      <xsd:simpleType>
        <xsd:restriction base="dms:Text"/>
      </xsd:simpleType>
    </xsd:element>
    <xsd:element name="_dlc_DocIdUrl" ma:index="17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8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5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FF181C5-3A8C-4329-9F7E-1F2E8C7FCABE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8B7B7A12-47F5-4854-919B-5E47D7E31A09}">
  <ds:schemaRefs>
    <ds:schemaRef ds:uri="http://purl.org/dc/elements/1.1/"/>
    <ds:schemaRef ds:uri="http://schemas.microsoft.com/office/infopath/2007/PartnerControls"/>
    <ds:schemaRef ds:uri="http://schemas.microsoft.com/office/2006/metadata/properties"/>
    <ds:schemaRef ds:uri="http://schemas.openxmlformats.org/package/2006/metadata/core-properties"/>
    <ds:schemaRef ds:uri="http://www.w3.org/XML/1998/namespace"/>
    <ds:schemaRef ds:uri="ba2294b9-6d6a-4c9b-a125-9e4b98f52ed2"/>
    <ds:schemaRef ds:uri="http://schemas.microsoft.com/office/2006/documentManagement/types"/>
    <ds:schemaRef ds:uri="8c566321-f672-4e06-a901-b5e72b4c4357"/>
    <ds:schemaRef ds:uri="http://purl.org/dc/dcmitype/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5B787262-96A5-42AC-BE6D-E4C097B21E7C}">
  <ds:schemaRefs>
    <ds:schemaRef ds:uri="Microsoft.SharePoint.Taxonomy.ContentTypeSync"/>
  </ds:schemaRefs>
</ds:datastoreItem>
</file>

<file path=customXml/itemProps4.xml><?xml version="1.0" encoding="utf-8"?>
<ds:datastoreItem xmlns:ds="http://schemas.openxmlformats.org/officeDocument/2006/customXml" ds:itemID="{0D9B3667-3A3E-4616-B79D-0389B4729A49}">
  <ds:schemaRefs>
    <ds:schemaRef ds:uri="8c566321-f672-4e06-a901-b5e72b4c4357"/>
    <ds:schemaRef ds:uri="ba2294b9-6d6a-4c9b-a125-9e4b98f52ed2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5.xml><?xml version="1.0" encoding="utf-8"?>
<ds:datastoreItem xmlns:ds="http://schemas.openxmlformats.org/officeDocument/2006/customXml" ds:itemID="{9AB063C2-ADEF-4186-B0F5-5595F6505D5C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dbf2ff9d-e249-40e2-b463-0b922d4f2f25}" enabled="1" method="Privileged" siteId="{fad277c9-c60a-4da1-b5f3-b3b8b34a82f9}" contentBits="3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</TotalTime>
  <Words>896</Words>
  <Application>Microsoft Office PowerPoint</Application>
  <PresentationFormat>A4 Paper (210x297 mm)</PresentationFormat>
  <Paragraphs>75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16-19 Pathways Overview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SAVAGE, Angela</dc:creator>
  <cp:lastModifiedBy>SAVAGE, Angela</cp:lastModifiedBy>
  <cp:revision>1</cp:revision>
  <dcterms:created xsi:type="dcterms:W3CDTF">2026-05-15T10:55:17Z</dcterms:created>
  <dcterms:modified xsi:type="dcterms:W3CDTF">2026-07-05T15:40:03Z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lassificationContentMarkingFooterLocations">
    <vt:lpwstr>Office Theme:10</vt:lpwstr>
  </property>
  <property fmtid="{D5CDD505-2E9C-101B-9397-08002B2CF9AE}" pid="3" name="ClassificationContentMarkingFooterText">
    <vt:lpwstr>OFFICIAL - FOR PUBLIC RELEASE</vt:lpwstr>
  </property>
  <property fmtid="{D5CDD505-2E9C-101B-9397-08002B2CF9AE}" pid="4" name="ClassificationContentMarkingHeaderLocations">
    <vt:lpwstr>Office Theme:9</vt:lpwstr>
  </property>
  <property fmtid="{D5CDD505-2E9C-101B-9397-08002B2CF9AE}" pid="5" name="ClassificationContentMarkingHeaderText">
    <vt:lpwstr>OFFICIAL - FOR PUBLIC RELEASE</vt:lpwstr>
  </property>
  <property fmtid="{D5CDD505-2E9C-101B-9397-08002B2CF9AE}" pid="6" name="ContentTypeId">
    <vt:lpwstr>0x010100545E941595ED5448BA61900FDDAFF31300D0D37B8F7EFF8E4BB5E1EC050E9CEDCF</vt:lpwstr>
  </property>
  <property fmtid="{D5CDD505-2E9C-101B-9397-08002B2CF9AE}" pid="7" name="pd0bfabaa6cb47f7bff41b54a8405b46">
    <vt:lpwstr>Higher and Further Education Directorate|8e4de78d-00ab-41fd-818b-e7393d959bab</vt:lpwstr>
  </property>
  <property fmtid="{D5CDD505-2E9C-101B-9397-08002B2CF9AE}" pid="8" name="afedf6f4583d4414b8b49f98bd7a4a38">
    <vt:lpwstr>DfE|a484111e-5b24-4ad9-9778-c536c8c88985</vt:lpwstr>
  </property>
  <property fmtid="{D5CDD505-2E9C-101B-9397-08002B2CF9AE}" pid="9" name="_dlc_DocIdItemGuid">
    <vt:lpwstr>48a26d72-c714-4ee1-8b02-0b0d1dd3578a</vt:lpwstr>
  </property>
  <property fmtid="{D5CDD505-2E9C-101B-9397-08002B2CF9AE}" pid="10" name="DfeOrganisationalUnit">
    <vt:lpwstr>4;#DfE|cc08a6d4-dfde-4d0f-bd85-069ebcef80d5</vt:lpwstr>
  </property>
  <property fmtid="{D5CDD505-2E9C-101B-9397-08002B2CF9AE}" pid="11" name="DfeOwner">
    <vt:lpwstr>2;#DfE|a484111e-5b24-4ad9-9778-c536c8c88985</vt:lpwstr>
  </property>
  <property fmtid="{D5CDD505-2E9C-101B-9397-08002B2CF9AE}" pid="12" name="cbd89a3d90af4054933af136d81ae271">
    <vt:lpwstr/>
  </property>
  <property fmtid="{D5CDD505-2E9C-101B-9397-08002B2CF9AE}" pid="13" name="MediaServiceImageTags">
    <vt:lpwstr/>
  </property>
  <property fmtid="{D5CDD505-2E9C-101B-9397-08002B2CF9AE}" pid="14" name="Subject1">
    <vt:lpwstr/>
  </property>
  <property fmtid="{D5CDD505-2E9C-101B-9397-08002B2CF9AE}" pid="15" name="SiteType">
    <vt:lpwstr/>
  </property>
  <property fmtid="{D5CDD505-2E9C-101B-9397-08002B2CF9AE}" pid="16" name="OrganisationalUnit">
    <vt:lpwstr>1;#Higher and Further Education Directorate|8e4de78d-00ab-41fd-818b-e7393d959bab</vt:lpwstr>
  </property>
  <property fmtid="{D5CDD505-2E9C-101B-9397-08002B2CF9AE}" pid="17" name="e001803101cc486883c488742a9b195f">
    <vt:lpwstr/>
  </property>
  <property fmtid="{D5CDD505-2E9C-101B-9397-08002B2CF9AE}" pid="18" name="Owner">
    <vt:lpwstr>2;#DfE|a484111e-5b24-4ad9-9778-c536c8c88985</vt:lpwstr>
  </property>
  <property fmtid="{D5CDD505-2E9C-101B-9397-08002B2CF9AE}" pid="19" name="DfeSubject">
    <vt:lpwstr/>
  </property>
  <property fmtid="{D5CDD505-2E9C-101B-9397-08002B2CF9AE}" pid="20" name="c0e8f78731f34305bd83ee7a944e5d31">
    <vt:lpwstr/>
  </property>
  <property fmtid="{D5CDD505-2E9C-101B-9397-08002B2CF9AE}" pid="21" name="lcf76f155ced4ddcb4097134ff3c332f">
    <vt:lpwstr/>
  </property>
  <property fmtid="{D5CDD505-2E9C-101B-9397-08002B2CF9AE}" pid="22" name="Function">
    <vt:lpwstr/>
  </property>
</Properties>
</file>