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0"/>
  </p:notesMasterIdLst>
  <p:sldIdLst>
    <p:sldId id="312" r:id="rId7"/>
    <p:sldId id="2146848824" r:id="rId8"/>
    <p:sldId id="2146848823" r:id="rId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B21B4D-07B6-7021-A532-731808B5ACE7}" name="ROSS, Seb" initials="SR" userId="S::Seb.ROSS@EDUCATION.GOV.UK::a020c0f3-22c9-4900-bf4f-646137eb1014" providerId="AD"/>
  <p188:author id="{65A3B97C-29A3-D36D-E5B4-DF52B3B91B88}" name="VONG, ChongPhi" initials="CV" userId="S::ChongPhi.VONG@EDUCATION.GOV.UK::cc807693-2b13-435f-905f-3ab8d71ea97e" providerId="AD"/>
  <p188:author id="{FD4D0080-7740-CF9B-F2FA-B564116752E3}" name="SAVAGE, Angela" initials="AS" userId="S::Angela.SAVAGE@EDUCATION.GOV.UK::d05b815f-4964-4ba9-a67a-b6cd79f08897" providerId="AD"/>
  <p188:author id="{64F300A0-B2F1-9ACF-7394-2F5B5735B4DE}" name="JUBB, Eleanor" initials="EJ" userId="S::Eleanor.JUBB@education.gov.uk::4f0b2bfe-ff47-4b0b-96f9-f19e6746286d" providerId="AD"/>
  <p188:author id="{F0393EE8-DDD2-77EF-D299-AD8BF9F3BF26}" name="WAN, Stephen" initials="SW" userId="S::Stephen.WAN@EDUCATION.GOV.UK::b4b10cf3-f0dc-45f5-a56f-0010751a2aa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A3DBFF"/>
    <a:srgbClr val="909EE6"/>
    <a:srgbClr val="33CCFF"/>
    <a:srgbClr val="000000"/>
    <a:srgbClr val="FFFFFF"/>
    <a:srgbClr val="227ACB"/>
    <a:srgbClr val="63A4F7"/>
    <a:srgbClr val="C5D3FF"/>
    <a:srgbClr val="6373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88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Angela" userId="d05b815f-4964-4ba9-a67a-b6cd79f08897" providerId="ADAL" clId="{CE109ABE-68B1-4C19-9359-F11A195227BA}"/>
    <pc:docChg chg="mod modMainMaster">
      <pc:chgData name="SAVAGE, Angela" userId="d05b815f-4964-4ba9-a67a-b6cd79f08897" providerId="ADAL" clId="{CE109ABE-68B1-4C19-9359-F11A195227BA}" dt="2026-07-15T16:15:42.540" v="1" actId="33475"/>
      <pc:docMkLst>
        <pc:docMk/>
      </pc:docMkLst>
      <pc:sldMasterChg chg="modSp mod">
        <pc:chgData name="SAVAGE, Angela" userId="d05b815f-4964-4ba9-a67a-b6cd79f08897" providerId="ADAL" clId="{CE109ABE-68B1-4C19-9359-F11A195227BA}" dt="2026-07-15T16:15:42.525" v="0" actId="33475"/>
        <pc:sldMasterMkLst>
          <pc:docMk/>
          <pc:sldMasterMk cId="1204216607" sldId="2147483660"/>
        </pc:sldMasterMkLst>
        <pc:spChg chg="add mod">
          <ac:chgData name="SAVAGE, Angela" userId="d05b815f-4964-4ba9-a67a-b6cd79f08897" providerId="ADAL" clId="{CE109ABE-68B1-4C19-9359-F11A195227BA}" dt="2026-07-15T16:15:42.525" v="0" actId="33475"/>
          <ac:spMkLst>
            <pc:docMk/>
            <pc:sldMasterMk cId="1204216607" sldId="2147483660"/>
            <ac:spMk id="9" creationId="{72C40A7A-C40B-C908-D49D-B0895E1FB17C}"/>
          </ac:spMkLst>
        </pc:spChg>
        <pc:spChg chg="add mod">
          <ac:chgData name="SAVAGE, Angela" userId="d05b815f-4964-4ba9-a67a-b6cd79f08897" providerId="ADAL" clId="{CE109ABE-68B1-4C19-9359-F11A195227BA}" dt="2026-07-15T16:15:42.525" v="0" actId="33475"/>
          <ac:spMkLst>
            <pc:docMk/>
            <pc:sldMasterMk cId="1204216607" sldId="2147483660"/>
            <ac:spMk id="10" creationId="{43731388-793C-F9B6-FCBE-DEBDD86DBD73}"/>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CE7150-F52F-404B-83E1-6F873C193257}" type="datetimeFigureOut">
              <a:rPr lang="en-GB" smtClean="0"/>
              <a:t>15/07/2026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8453AA-376A-4C6D-A6B2-8C27C76FF8B3}" type="slidenum">
              <a:rPr lang="en-GB" smtClean="0"/>
              <a:t>‹#›</a:t>
            </a:fld>
            <a:endParaRPr lang="en-GB"/>
          </a:p>
        </p:txBody>
      </p:sp>
    </p:spTree>
    <p:extLst>
      <p:ext uri="{BB962C8B-B14F-4D97-AF65-F5344CB8AC3E}">
        <p14:creationId xmlns:p14="http://schemas.microsoft.com/office/powerpoint/2010/main" val="1857870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2CC86-B7BD-EAC1-D648-176737732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21A38-FAC4-512A-8397-0EF6DFCF51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F57129-1DEA-F98F-5CD4-2C9FF26343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752B38E-57B9-D958-9446-FAE38A845734}"/>
              </a:ext>
            </a:extLst>
          </p:cNvPr>
          <p:cNvSpPr>
            <a:spLocks noGrp="1"/>
          </p:cNvSpPr>
          <p:nvPr>
            <p:ph type="sldNum" sz="quarter" idx="5"/>
          </p:nvPr>
        </p:nvSpPr>
        <p:spPr/>
        <p:txBody>
          <a:bodyPr/>
          <a:lstStyle/>
          <a:p>
            <a:fld id="{18F8F6F5-B52B-42BE-BDC6-238BE3379046}" type="slidenum">
              <a:rPr lang="en-GB" smtClean="0"/>
              <a:t>1</a:t>
            </a:fld>
            <a:endParaRPr lang="en-GB"/>
          </a:p>
        </p:txBody>
      </p:sp>
    </p:spTree>
    <p:extLst>
      <p:ext uri="{BB962C8B-B14F-4D97-AF65-F5344CB8AC3E}">
        <p14:creationId xmlns:p14="http://schemas.microsoft.com/office/powerpoint/2010/main" val="844912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D60F0-D84E-84B7-F44B-7B6ED290A3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AD769-D38C-B189-5AB3-E787DED01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B38A4-4224-4E92-56C5-651B56ABF98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1AB0E61-0642-E918-B260-D1897E310806}"/>
              </a:ext>
            </a:extLst>
          </p:cNvPr>
          <p:cNvSpPr>
            <a:spLocks noGrp="1"/>
          </p:cNvSpPr>
          <p:nvPr>
            <p:ph type="sldNum" sz="quarter" idx="5"/>
          </p:nvPr>
        </p:nvSpPr>
        <p:spPr/>
        <p:txBody>
          <a:bodyPr/>
          <a:lstStyle/>
          <a:p>
            <a:fld id="{18F8F6F5-B52B-42BE-BDC6-238BE3379046}" type="slidenum">
              <a:rPr lang="en-GB" smtClean="0"/>
              <a:t>2</a:t>
            </a:fld>
            <a:endParaRPr lang="en-GB"/>
          </a:p>
        </p:txBody>
      </p:sp>
    </p:spTree>
    <p:extLst>
      <p:ext uri="{BB962C8B-B14F-4D97-AF65-F5344CB8AC3E}">
        <p14:creationId xmlns:p14="http://schemas.microsoft.com/office/powerpoint/2010/main" val="3578276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A527D-3FB9-EA3F-B91A-5089AAAC0B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A07B4-DED5-7215-B9ED-6B9E627420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935778-E079-FFE7-EB53-09313F004F7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74B1C47-826B-0316-EBD3-9FF35F91F3B5}"/>
              </a:ext>
            </a:extLst>
          </p:cNvPr>
          <p:cNvSpPr>
            <a:spLocks noGrp="1"/>
          </p:cNvSpPr>
          <p:nvPr>
            <p:ph type="sldNum" sz="quarter" idx="5"/>
          </p:nvPr>
        </p:nvSpPr>
        <p:spPr/>
        <p:txBody>
          <a:bodyPr/>
          <a:lstStyle/>
          <a:p>
            <a:fld id="{18F8F6F5-B52B-42BE-BDC6-238BE3379046}" type="slidenum">
              <a:rPr lang="en-GB" smtClean="0"/>
              <a:t>3</a:t>
            </a:fld>
            <a:endParaRPr lang="en-GB"/>
          </a:p>
        </p:txBody>
      </p:sp>
    </p:spTree>
    <p:extLst>
      <p:ext uri="{BB962C8B-B14F-4D97-AF65-F5344CB8AC3E}">
        <p14:creationId xmlns:p14="http://schemas.microsoft.com/office/powerpoint/2010/main" val="3617571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E9CD3251-9CAA-4C52-BA43-33FA7D0C95BB}" type="datetimeFigureOut">
              <a:rPr lang="en-GB" smtClean="0"/>
              <a:t>15/07/2026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335992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E9CD3251-9CAA-4C52-BA43-33FA7D0C95BB}" type="datetimeFigureOut">
              <a:rPr lang="en-GB" smtClean="0"/>
              <a:t>15/07/2026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1295438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E9CD3251-9CAA-4C52-BA43-33FA7D0C95BB}" type="datetimeFigureOut">
              <a:rPr lang="en-GB" smtClean="0"/>
              <a:t>15/07/2026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1674225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Tuesday, 4 March, 2025</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639601" y="1418400"/>
            <a:ext cx="8652272"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72137929"/>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E9CD3251-9CAA-4C52-BA43-33FA7D0C95BB}" type="datetimeFigureOut">
              <a:rPr lang="en-GB" smtClean="0"/>
              <a:t>15/07/2026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134543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9CD3251-9CAA-4C52-BA43-33FA7D0C95BB}" type="datetimeFigureOut">
              <a:rPr lang="en-GB" smtClean="0"/>
              <a:t>15/07/2026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300554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E9CD3251-9CAA-4C52-BA43-33FA7D0C95BB}" type="datetimeFigureOut">
              <a:rPr lang="en-GB" smtClean="0"/>
              <a:t>15/07/2026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3552413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E9CD3251-9CAA-4C52-BA43-33FA7D0C95BB}" type="datetimeFigureOut">
              <a:rPr lang="en-GB" smtClean="0"/>
              <a:t>15/07/2026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397861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E9CD3251-9CAA-4C52-BA43-33FA7D0C95BB}" type="datetimeFigureOut">
              <a:rPr lang="en-GB" smtClean="0"/>
              <a:t>15/07/2026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4094200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D3251-9CAA-4C52-BA43-33FA7D0C95BB}" type="datetimeFigureOut">
              <a:rPr lang="en-GB" smtClean="0"/>
              <a:t>15/07/2026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164186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9CD3251-9CAA-4C52-BA43-33FA7D0C95BB}" type="datetimeFigureOut">
              <a:rPr lang="en-GB" smtClean="0"/>
              <a:t>15/07/2026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2437366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9CD3251-9CAA-4C52-BA43-33FA7D0C95BB}" type="datetimeFigureOut">
              <a:rPr lang="en-GB" smtClean="0"/>
              <a:t>15/07/2026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B38800-B65D-4552-84A8-ED0DC639A9EC}" type="slidenum">
              <a:rPr lang="en-GB" smtClean="0"/>
              <a:t>‹#›</a:t>
            </a:fld>
            <a:endParaRPr lang="en-GB"/>
          </a:p>
        </p:txBody>
      </p:sp>
    </p:spTree>
    <p:extLst>
      <p:ext uri="{BB962C8B-B14F-4D97-AF65-F5344CB8AC3E}">
        <p14:creationId xmlns:p14="http://schemas.microsoft.com/office/powerpoint/2010/main" val="34080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CD3251-9CAA-4C52-BA43-33FA7D0C95BB}" type="datetimeFigureOut">
              <a:rPr lang="en-GB" smtClean="0"/>
              <a:t>15/07/2026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B38800-B65D-4552-84A8-ED0DC639A9EC}" type="slidenum">
              <a:rPr lang="en-GB" smtClean="0"/>
              <a:t>‹#›</a:t>
            </a:fld>
            <a:endParaRPr lang="en-GB"/>
          </a:p>
        </p:txBody>
      </p:sp>
      <p:sp>
        <p:nvSpPr>
          <p:cNvPr id="9" name="TextBox 8">
            <a:extLst>
              <a:ext uri="{FF2B5EF4-FFF2-40B4-BE49-F238E27FC236}">
                <a16:creationId xmlns:a16="http://schemas.microsoft.com/office/drawing/2014/main" id="{72C40A7A-C40B-C908-D49D-B0895E1FB17C}"/>
              </a:ext>
            </a:extLst>
          </p:cNvPr>
          <p:cNvSpPr txBox="1"/>
          <p:nvPr>
            <p:extLst>
              <p:ext uri="{1162E1C5-73C7-4A58-AE30-91384D911F3F}">
                <p184:classification xmlns:p184="http://schemas.microsoft.com/office/powerpoint/2018/4/main" val="hdr"/>
              </p:ext>
            </p:extLst>
          </p:nvPr>
        </p:nvSpPr>
        <p:spPr>
          <a:xfrm>
            <a:off x="3951288" y="6350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
        <p:nvSpPr>
          <p:cNvPr id="10" name="TextBox 9">
            <a:extLst>
              <a:ext uri="{FF2B5EF4-FFF2-40B4-BE49-F238E27FC236}">
                <a16:creationId xmlns:a16="http://schemas.microsoft.com/office/drawing/2014/main" id="{43731388-793C-F9B6-FCBE-DEBDD86DBD73}"/>
              </a:ext>
            </a:extLst>
          </p:cNvPr>
          <p:cNvSpPr txBox="1"/>
          <p:nvPr>
            <p:extLst>
              <p:ext uri="{1162E1C5-73C7-4A58-AE30-91384D911F3F}">
                <p184:classification xmlns:p184="http://schemas.microsoft.com/office/powerpoint/2018/4/main" val="ftr"/>
              </p:ext>
            </p:extLst>
          </p:nvPr>
        </p:nvSpPr>
        <p:spPr>
          <a:xfrm>
            <a:off x="3951288" y="662686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Tree>
    <p:extLst>
      <p:ext uri="{BB962C8B-B14F-4D97-AF65-F5344CB8AC3E}">
        <p14:creationId xmlns:p14="http://schemas.microsoft.com/office/powerpoint/2010/main" val="1204216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AD021-1D40-A979-2CBA-72AAFA32C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E0011-3E5E-3D99-4255-753DF3898194}"/>
              </a:ext>
            </a:extLst>
          </p:cNvPr>
          <p:cNvSpPr>
            <a:spLocks noGrp="1"/>
          </p:cNvSpPr>
          <p:nvPr>
            <p:ph type="title" idx="4294967295"/>
          </p:nvPr>
        </p:nvSpPr>
        <p:spPr>
          <a:xfrm>
            <a:off x="1" y="69284"/>
            <a:ext cx="9780102" cy="5386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1" i="0" u="none" strike="noStrike" kern="1200" cap="none" spc="0" normalizeH="0" baseline="0" noProof="0">
                <a:ln>
                  <a:noFill/>
                </a:ln>
                <a:solidFill>
                  <a:schemeClr val="tx1"/>
                </a:solidFill>
                <a:effectLst/>
                <a:uLnTx/>
                <a:uFillTx/>
                <a:latin typeface="Arial" panose="020B0604020202020204" pitchFamily="34" charset="0"/>
                <a:cs typeface="Arial" panose="020B0604020202020204" pitchFamily="34" charset="0"/>
              </a:rPr>
              <a:t>Comparing level 2 and 3 post-16 pathways September 2031 onwards</a:t>
            </a:r>
          </a:p>
        </p:txBody>
      </p:sp>
      <p:graphicFrame>
        <p:nvGraphicFramePr>
          <p:cNvPr id="6" name="Table 5" descr="Undergraduate degrees offer a traditional academic route, spanning at least three years and providing a classroom-based learning environment, sometimes enhanced by practical placements. Despite the relatively high tuition fees, student finance support is available, and graduates can anticipate a good average salary post-graduation. Apprenticeships, on the other hand, offer a blend of work-based learning and part-time study, catering to those who prefer hands-on experience alongside academic qualifications. With no tuition fees and a guaranteed minimum wage during the apprenticeship, this option can be financially attractive, but salary outcomes after completing the apprenticeship may vary. Meanwhile, employment straight out of school offers immediate entry into the workforce, with on-the-job training and a lower average salary compared to degree holders. Finally, Higher Technical Qualifications (HTQs) provide a focused, shorter-term alternative, typically lasting 1 to 2 years and offering a mix of classroom-based learning and practical experiences. While HTQs incur tuition fees, they are eligible for student finance, and graduates can expect competitive salaries post-completion.">
            <a:extLst>
              <a:ext uri="{FF2B5EF4-FFF2-40B4-BE49-F238E27FC236}">
                <a16:creationId xmlns:a16="http://schemas.microsoft.com/office/drawing/2014/main" id="{046341C1-8B13-13F2-41BE-8A1299BB1800}"/>
              </a:ext>
            </a:extLst>
          </p:cNvPr>
          <p:cNvGraphicFramePr>
            <a:graphicFrameLocks noGrp="1"/>
          </p:cNvGraphicFramePr>
          <p:nvPr>
            <p:extLst>
              <p:ext uri="{D42A27DB-BD31-4B8C-83A1-F6EECF244321}">
                <p14:modId xmlns:p14="http://schemas.microsoft.com/office/powerpoint/2010/main" val="1116131527"/>
              </p:ext>
            </p:extLst>
          </p:nvPr>
        </p:nvGraphicFramePr>
        <p:xfrm>
          <a:off x="100791" y="472420"/>
          <a:ext cx="9704417" cy="5798820"/>
        </p:xfrm>
        <a:graphic>
          <a:graphicData uri="http://schemas.openxmlformats.org/drawingml/2006/table">
            <a:tbl>
              <a:tblPr firstRow="1" firstCol="1" bandRow="1">
                <a:tableStyleId>{00A15C55-8517-42AA-B614-E9B94910E393}</a:tableStyleId>
              </a:tblPr>
              <a:tblGrid>
                <a:gridCol w="947971">
                  <a:extLst>
                    <a:ext uri="{9D8B030D-6E8A-4147-A177-3AD203B41FA5}">
                      <a16:colId xmlns:a16="http://schemas.microsoft.com/office/drawing/2014/main" val="3307836354"/>
                    </a:ext>
                  </a:extLst>
                </a:gridCol>
                <a:gridCol w="1349931">
                  <a:extLst>
                    <a:ext uri="{9D8B030D-6E8A-4147-A177-3AD203B41FA5}">
                      <a16:colId xmlns:a16="http://schemas.microsoft.com/office/drawing/2014/main" val="106592740"/>
                    </a:ext>
                  </a:extLst>
                </a:gridCol>
                <a:gridCol w="1544917">
                  <a:extLst>
                    <a:ext uri="{9D8B030D-6E8A-4147-A177-3AD203B41FA5}">
                      <a16:colId xmlns:a16="http://schemas.microsoft.com/office/drawing/2014/main" val="2422496482"/>
                    </a:ext>
                  </a:extLst>
                </a:gridCol>
                <a:gridCol w="1467022">
                  <a:extLst>
                    <a:ext uri="{9D8B030D-6E8A-4147-A177-3AD203B41FA5}">
                      <a16:colId xmlns:a16="http://schemas.microsoft.com/office/drawing/2014/main" val="4200600070"/>
                    </a:ext>
                  </a:extLst>
                </a:gridCol>
                <a:gridCol w="1393666">
                  <a:extLst>
                    <a:ext uri="{9D8B030D-6E8A-4147-A177-3AD203B41FA5}">
                      <a16:colId xmlns:a16="http://schemas.microsoft.com/office/drawing/2014/main" val="2419532664"/>
                    </a:ext>
                  </a:extLst>
                </a:gridCol>
                <a:gridCol w="1500455">
                  <a:extLst>
                    <a:ext uri="{9D8B030D-6E8A-4147-A177-3AD203B41FA5}">
                      <a16:colId xmlns:a16="http://schemas.microsoft.com/office/drawing/2014/main" val="3000046866"/>
                    </a:ext>
                  </a:extLst>
                </a:gridCol>
                <a:gridCol w="1500455">
                  <a:extLst>
                    <a:ext uri="{9D8B030D-6E8A-4147-A177-3AD203B41FA5}">
                      <a16:colId xmlns:a16="http://schemas.microsoft.com/office/drawing/2014/main" val="4278579199"/>
                    </a:ext>
                  </a:extLst>
                </a:gridCol>
              </a:tblGrid>
              <a:tr h="167115">
                <a:tc>
                  <a:txBody>
                    <a:bodyPr/>
                    <a:lstStyle/>
                    <a:p>
                      <a:pPr algn="ctr"/>
                      <a:r>
                        <a:rPr lang="en-GB" sz="1000">
                          <a:solidFill>
                            <a:srgbClr val="FFFFFF"/>
                          </a:solidFill>
                          <a:latin typeface="+mn-lt"/>
                          <a:cs typeface="Arial" panose="020B0604020202020204" pitchFamily="34" charset="0"/>
                        </a:rPr>
                        <a:t>Pathway</a:t>
                      </a:r>
                    </a:p>
                  </a:txBody>
                  <a:tcPr marL="68580" marR="68580" marT="34290" marB="34290">
                    <a:solidFill>
                      <a:schemeClr val="accent1">
                        <a:lumMod val="75000"/>
                      </a:schemeClr>
                    </a:solidFill>
                  </a:tcPr>
                </a:tc>
                <a:tc>
                  <a:txBody>
                    <a:bodyPr/>
                    <a:lstStyle/>
                    <a:p>
                      <a:pPr algn="ctr"/>
                      <a:r>
                        <a:rPr lang="en-GB" sz="1000">
                          <a:solidFill>
                            <a:srgbClr val="FFFFFF"/>
                          </a:solidFill>
                          <a:latin typeface="+mn-lt"/>
                          <a:cs typeface="Arial" panose="020B0604020202020204" pitchFamily="34" charset="0"/>
                        </a:rPr>
                        <a:t>Academic</a:t>
                      </a:r>
                    </a:p>
                    <a:p>
                      <a:pPr algn="ctr"/>
                      <a:r>
                        <a:rPr lang="en-GB" sz="1000">
                          <a:solidFill>
                            <a:srgbClr val="FFFFFF"/>
                          </a:solidFill>
                          <a:latin typeface="+mn-lt"/>
                          <a:cs typeface="Arial" panose="020B0604020202020204" pitchFamily="34" charset="0"/>
                        </a:rPr>
                        <a:t>(A Levels - Level 3) </a:t>
                      </a:r>
                    </a:p>
                  </a:txBody>
                  <a:tcPr marL="68580" marR="68580" marT="34290" marB="34290">
                    <a:solidFill>
                      <a:schemeClr val="accent1">
                        <a:lumMod val="75000"/>
                      </a:schemeClr>
                    </a:solidFill>
                  </a:tcPr>
                </a:tc>
                <a:tc>
                  <a:txBody>
                    <a:bodyPr/>
                    <a:lstStyle/>
                    <a:p>
                      <a:pPr algn="ctr"/>
                      <a:r>
                        <a:rPr lang="en-US" sz="1000">
                          <a:solidFill>
                            <a:srgbClr val="FFFFFF"/>
                          </a:solidFill>
                          <a:latin typeface="+mn-lt"/>
                          <a:cs typeface="Arial" panose="020B0604020202020204" pitchFamily="34" charset="0"/>
                        </a:rPr>
                        <a:t>Technical Occupational </a:t>
                      </a:r>
                    </a:p>
                    <a:p>
                      <a:pPr algn="ctr"/>
                      <a:r>
                        <a:rPr lang="en-US" sz="1000">
                          <a:solidFill>
                            <a:srgbClr val="FFFFFF"/>
                          </a:solidFill>
                          <a:latin typeface="+mn-lt"/>
                          <a:cs typeface="Arial" panose="020B0604020202020204" pitchFamily="34" charset="0"/>
                        </a:rPr>
                        <a:t>T Levels – Level 3)</a:t>
                      </a:r>
                    </a:p>
                  </a:txBody>
                  <a:tcPr marL="68580" marR="68580" marT="34290" marB="34290">
                    <a:solidFill>
                      <a:schemeClr val="accent1">
                        <a:lumMod val="75000"/>
                      </a:schemeClr>
                    </a:solidFill>
                  </a:tcPr>
                </a:tc>
                <a:tc>
                  <a:txBody>
                    <a:bodyPr/>
                    <a:lstStyle/>
                    <a:p>
                      <a:pPr algn="ctr"/>
                      <a:r>
                        <a:rPr lang="en-US" sz="1000">
                          <a:solidFill>
                            <a:srgbClr val="FFFFFF"/>
                          </a:solidFill>
                          <a:latin typeface="+mn-lt"/>
                          <a:cs typeface="Arial" panose="020B0604020202020204" pitchFamily="34" charset="0"/>
                        </a:rPr>
                        <a:t>Vocational </a:t>
                      </a:r>
                    </a:p>
                    <a:p>
                      <a:pPr algn="ctr"/>
                      <a:r>
                        <a:rPr lang="en-US" sz="1000">
                          <a:solidFill>
                            <a:srgbClr val="FFFFFF"/>
                          </a:solidFill>
                          <a:latin typeface="+mn-lt"/>
                          <a:cs typeface="Arial" panose="020B0604020202020204" pitchFamily="34" charset="0"/>
                        </a:rPr>
                        <a:t>(V Levels - Level 3)</a:t>
                      </a:r>
                    </a:p>
                  </a:txBody>
                  <a:tcPr marL="68580" marR="68580" marT="34290" marB="34290">
                    <a:solidFill>
                      <a:schemeClr val="accent1">
                        <a:lumMod val="75000"/>
                      </a:schemeClr>
                    </a:solidFill>
                  </a:tcPr>
                </a:tc>
                <a:tc>
                  <a:txBody>
                    <a:bodyPr/>
                    <a:lstStyle/>
                    <a:p>
                      <a:pPr algn="ctr"/>
                      <a:r>
                        <a:rPr lang="en-US" sz="1000">
                          <a:solidFill>
                            <a:srgbClr val="FFFFFF"/>
                          </a:solidFill>
                          <a:latin typeface="+mn-lt"/>
                          <a:cs typeface="Arial" panose="020B0604020202020204" pitchFamily="34" charset="0"/>
                        </a:rPr>
                        <a:t>Work-based</a:t>
                      </a:r>
                    </a:p>
                    <a:p>
                      <a:pPr algn="ctr"/>
                      <a:r>
                        <a:rPr lang="en-US" sz="1000">
                          <a:solidFill>
                            <a:srgbClr val="FFFFFF"/>
                          </a:solidFill>
                          <a:latin typeface="+mn-lt"/>
                          <a:cs typeface="Arial" panose="020B0604020202020204" pitchFamily="34" charset="0"/>
                        </a:rPr>
                        <a:t>(Apprenticeships -Level 2/3)</a:t>
                      </a:r>
                    </a:p>
                  </a:txBody>
                  <a:tcPr marL="68580" marR="68580" marT="34290" marB="34290">
                    <a:solidFill>
                      <a:schemeClr val="accent1">
                        <a:lumMod val="75000"/>
                      </a:schemeClr>
                    </a:solidFill>
                  </a:tcPr>
                </a:tc>
                <a:tc>
                  <a:txBody>
                    <a:bodyPr/>
                    <a:lstStyle/>
                    <a:p>
                      <a:pPr algn="ctr"/>
                      <a:r>
                        <a:rPr lang="en-GB" sz="1000">
                          <a:solidFill>
                            <a:srgbClr val="FFFFFF"/>
                          </a:solidFill>
                          <a:latin typeface="+mn-lt"/>
                          <a:cs typeface="Arial" panose="020B0604020202020204" pitchFamily="34" charset="0"/>
                        </a:rPr>
                        <a:t>Further Study</a:t>
                      </a:r>
                    </a:p>
                    <a:p>
                      <a:pPr algn="ctr"/>
                      <a:r>
                        <a:rPr lang="en-GB" sz="1000">
                          <a:solidFill>
                            <a:srgbClr val="FFFFFF"/>
                          </a:solidFill>
                          <a:latin typeface="+mn-lt"/>
                          <a:cs typeface="Arial" panose="020B0604020202020204" pitchFamily="34" charset="0"/>
                        </a:rPr>
                        <a:t>(Foundation Certificate</a:t>
                      </a:r>
                    </a:p>
                    <a:p>
                      <a:pPr algn="ctr"/>
                      <a:r>
                        <a:rPr lang="en-GB" sz="1000">
                          <a:solidFill>
                            <a:srgbClr val="FFFFFF"/>
                          </a:solidFill>
                          <a:latin typeface="+mn-lt"/>
                          <a:cs typeface="Arial" panose="020B0604020202020204" pitchFamily="34" charset="0"/>
                        </a:rPr>
                        <a:t>- Level 2)</a:t>
                      </a:r>
                    </a:p>
                  </a:txBody>
                  <a:tcPr marL="68580" marR="68580" marT="34290" marB="34290">
                    <a:solidFill>
                      <a:schemeClr val="accent1">
                        <a:lumMod val="75000"/>
                      </a:schemeClr>
                    </a:solidFill>
                  </a:tcPr>
                </a:tc>
                <a:tc>
                  <a:txBody>
                    <a:bodyPr/>
                    <a:lstStyle/>
                    <a:p>
                      <a:pPr algn="ctr"/>
                      <a:r>
                        <a:rPr lang="en-GB" sz="1000">
                          <a:solidFill>
                            <a:srgbClr val="FFFFFF"/>
                          </a:solidFill>
                          <a:latin typeface="+mn-lt"/>
                          <a:cs typeface="Arial" panose="020B0604020202020204" pitchFamily="34" charset="0"/>
                        </a:rPr>
                        <a:t>Occupational</a:t>
                      </a:r>
                    </a:p>
                    <a:p>
                      <a:pPr algn="ctr"/>
                      <a:r>
                        <a:rPr lang="en-GB" sz="1000">
                          <a:solidFill>
                            <a:srgbClr val="FFFFFF"/>
                          </a:solidFill>
                          <a:latin typeface="+mn-lt"/>
                          <a:cs typeface="Arial" panose="020B0604020202020204" pitchFamily="34" charset="0"/>
                        </a:rPr>
                        <a:t>Occupational Certificate - </a:t>
                      </a:r>
                    </a:p>
                    <a:p>
                      <a:pPr algn="ctr"/>
                      <a:r>
                        <a:rPr lang="en-GB" sz="1000">
                          <a:solidFill>
                            <a:srgbClr val="FFFFFF"/>
                          </a:solidFill>
                          <a:latin typeface="+mn-lt"/>
                          <a:cs typeface="Arial" panose="020B0604020202020204" pitchFamily="34" charset="0"/>
                        </a:rPr>
                        <a:t>Level 2)</a:t>
                      </a:r>
                    </a:p>
                  </a:txBody>
                  <a:tcPr marL="68580" marR="68580" marT="34290" marB="34290">
                    <a:solidFill>
                      <a:schemeClr val="accent1">
                        <a:lumMod val="75000"/>
                      </a:schemeClr>
                    </a:solidFill>
                  </a:tcPr>
                </a:tc>
                <a:extLst>
                  <a:ext uri="{0D108BD9-81ED-4DB2-BD59-A6C34878D82A}">
                    <a16:rowId xmlns:a16="http://schemas.microsoft.com/office/drawing/2014/main" val="2380790822"/>
                  </a:ext>
                </a:extLst>
              </a:tr>
              <a:tr h="610314">
                <a:tc>
                  <a:txBody>
                    <a:bodyPr/>
                    <a:lstStyle/>
                    <a:p>
                      <a:pPr algn="ctr"/>
                      <a:r>
                        <a:rPr lang="en-US" sz="1000">
                          <a:solidFill>
                            <a:srgbClr val="FFFFFF"/>
                          </a:solidFill>
                          <a:latin typeface="+mj-lt"/>
                          <a:cs typeface="Arial" panose="020B0604020202020204" pitchFamily="34" charset="0"/>
                        </a:rPr>
                        <a:t>Where would you study for these?</a:t>
                      </a:r>
                      <a:endParaRPr lang="en-GB" sz="10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tc>
                  <a:txBody>
                    <a:bodyPr/>
                    <a:lstStyle/>
                    <a:p>
                      <a:pPr lvl="0" algn="ctr">
                        <a:buNone/>
                      </a:pPr>
                      <a:r>
                        <a:rPr lang="en-US" sz="900">
                          <a:solidFill>
                            <a:schemeClr val="tx1"/>
                          </a:solidFill>
                          <a:latin typeface="+mn-lt"/>
                          <a:cs typeface="Arial" panose="020B0604020202020204" pitchFamily="34" charset="0"/>
                        </a:rPr>
                        <a:t>Work for an employer and part-time study.</a:t>
                      </a:r>
                      <a:endParaRPr lang="en-GB" sz="900">
                        <a:solidFill>
                          <a:schemeClr val="tx1"/>
                        </a:solidFill>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extLst>
                  <a:ext uri="{0D108BD9-81ED-4DB2-BD59-A6C34878D82A}">
                    <a16:rowId xmlns:a16="http://schemas.microsoft.com/office/drawing/2014/main" val="55877453"/>
                  </a:ext>
                </a:extLst>
              </a:tr>
              <a:tr h="610314">
                <a:tc>
                  <a:txBody>
                    <a:bodyPr/>
                    <a:lstStyle/>
                    <a:p>
                      <a:pPr algn="ctr"/>
                      <a:r>
                        <a:rPr lang="en-GB" sz="1000">
                          <a:solidFill>
                            <a:srgbClr val="FFFFFF"/>
                          </a:solidFill>
                          <a:latin typeface="+mj-lt"/>
                          <a:cs typeface="Arial" panose="020B0604020202020204" pitchFamily="34" charset="0"/>
                        </a:rPr>
                        <a:t>Main focus</a:t>
                      </a:r>
                    </a:p>
                  </a:txBody>
                  <a:tcPr marL="68580" marR="68580" marT="34290" marB="34290">
                    <a:solidFill>
                      <a:schemeClr val="accent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a:effectLst/>
                          <a:latin typeface="+mn-lt"/>
                          <a:cs typeface="Arial" panose="020B0604020202020204" pitchFamily="34" charset="0"/>
                        </a:rPr>
                        <a:t>Academic study to support progression to higher education.</a:t>
                      </a:r>
                      <a:endParaRPr lang="en-GB" sz="900" kern="1200">
                        <a:solidFill>
                          <a:schemeClr val="dk1"/>
                        </a:solidFill>
                        <a:latin typeface="+mn-lt"/>
                        <a:ea typeface="+mn-ea"/>
                        <a:cs typeface="Arial" panose="020B0604020202020204" pitchFamily="34" charset="0"/>
                      </a:endParaRPr>
                    </a:p>
                    <a:p>
                      <a:pPr algn="ctr"/>
                      <a:endParaRPr lang="en-GB" sz="900">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algn="ctr"/>
                      <a:r>
                        <a:rPr lang="en-US" sz="900">
                          <a:effectLst/>
                          <a:latin typeface="+mn-lt"/>
                          <a:cs typeface="Arial" panose="020B0604020202020204" pitchFamily="34" charset="0"/>
                        </a:rPr>
                        <a:t>Employer-designed to prepare for skilled employment or further study.</a:t>
                      </a:r>
                      <a:endParaRPr lang="en-GB" sz="900">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latin typeface="+mn-lt"/>
                          <a:cs typeface="Arial" panose="020B0604020202020204" pitchFamily="34" charset="0"/>
                        </a:rPr>
                        <a:t>Vocational qualification with applied learning and practical assessment with core knowledge and understanding - content  linked to occupational standards set by Skills England.</a:t>
                      </a:r>
                    </a:p>
                  </a:txBody>
                  <a:tcPr marL="68580" marR="68580" marT="34290" marB="34290">
                    <a:solidFill>
                      <a:schemeClr val="tx2">
                        <a:lumMod val="25000"/>
                        <a:lumOff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a:solidFill>
                            <a:schemeClr val="tx1"/>
                          </a:solidFill>
                          <a:effectLst/>
                          <a:latin typeface="+mn-lt"/>
                          <a:cs typeface="Arial" panose="020B0604020202020204" pitchFamily="34" charset="0"/>
                        </a:rPr>
                        <a:t>Job-specific training in the workplace with part-time study.</a:t>
                      </a:r>
                      <a:endParaRPr lang="en-GB" sz="900">
                        <a:solidFill>
                          <a:schemeClr val="tx1"/>
                        </a:solidFill>
                        <a:effectLst/>
                        <a:latin typeface="+mn-lt"/>
                        <a:ea typeface="MS Mincho" panose="02020609040205080304" pitchFamily="49" charset="-128"/>
                        <a:cs typeface="Arial" panose="020B0604020202020204" pitchFamily="34" charset="0"/>
                      </a:endParaRPr>
                    </a:p>
                    <a:p>
                      <a:pPr lvl="0" algn="ctr">
                        <a:buNone/>
                      </a:pPr>
                      <a:endParaRPr lang="en-GB" sz="900">
                        <a:solidFill>
                          <a:schemeClr val="tx1"/>
                        </a:solidFill>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Provides a broad mix of vocational knowledge and practical skills, alongside English/maths support and preparation for advanced learning.</a:t>
                      </a:r>
                    </a:p>
                    <a:p>
                      <a:pPr lvl="0" algn="ctr">
                        <a:buNone/>
                      </a:pPr>
                      <a:endParaRPr lang="en-GB" sz="900">
                        <a:solidFill>
                          <a:schemeClr val="tx1"/>
                        </a:solidFill>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lvl="0" algn="ctr">
                        <a:buNone/>
                      </a:pPr>
                      <a:r>
                        <a:rPr lang="en-GB" sz="900">
                          <a:solidFill>
                            <a:schemeClr val="tx1"/>
                          </a:solidFill>
                          <a:latin typeface="+mn-lt"/>
                          <a:cs typeface="Arial" panose="020B0604020202020204" pitchFamily="34" charset="0"/>
                        </a:rPr>
                        <a:t>Designed to help students gain the technical skills, knowledge and employability, with support in English/maths.</a:t>
                      </a:r>
                    </a:p>
                  </a:txBody>
                  <a:tcPr marL="68580" marR="68580" marT="34290" marB="34290">
                    <a:solidFill>
                      <a:schemeClr val="tx2">
                        <a:lumMod val="25000"/>
                        <a:lumOff val="75000"/>
                      </a:schemeClr>
                    </a:solidFill>
                  </a:tcPr>
                </a:tc>
                <a:extLst>
                  <a:ext uri="{0D108BD9-81ED-4DB2-BD59-A6C34878D82A}">
                    <a16:rowId xmlns:a16="http://schemas.microsoft.com/office/drawing/2014/main" val="1888998484"/>
                  </a:ext>
                </a:extLst>
              </a:tr>
              <a:tr h="610314">
                <a:tc>
                  <a:txBody>
                    <a:bodyPr/>
                    <a:lstStyle/>
                    <a:p>
                      <a:pPr algn="ctr"/>
                      <a:r>
                        <a:rPr lang="en-GB" sz="1000">
                          <a:solidFill>
                            <a:srgbClr val="FFFFFF"/>
                          </a:solidFill>
                          <a:latin typeface="+mj-lt"/>
                          <a:cs typeface="Arial" panose="020B0604020202020204" pitchFamily="34" charset="0"/>
                        </a:rPr>
                        <a:t>Assessment type</a:t>
                      </a:r>
                    </a:p>
                  </a:txBody>
                  <a:tcPr marL="68580" marR="68580" marT="34290" marB="34290">
                    <a:solidFill>
                      <a:schemeClr val="accent1">
                        <a:lumMod val="75000"/>
                      </a:schemeClr>
                    </a:solidFill>
                  </a:tcPr>
                </a:tc>
                <a:tc>
                  <a:txBody>
                    <a:bodyPr/>
                    <a:lstStyle/>
                    <a:p>
                      <a:pPr algn="ctr"/>
                      <a:r>
                        <a:rPr lang="en-GB" sz="900">
                          <a:latin typeface="+mn-lt"/>
                          <a:cs typeface="Arial" panose="020B0604020202020204" pitchFamily="34" charset="0"/>
                        </a:rPr>
                        <a:t>Primarily examination but some subjects include non-examined assessment (NEA) </a:t>
                      </a:r>
                    </a:p>
                  </a:txBody>
                  <a:tcPr marL="68580" marR="68580" marT="34290" marB="34290">
                    <a:solidFill>
                      <a:srgbClr val="C5D3FF"/>
                    </a:solidFill>
                  </a:tcPr>
                </a:tc>
                <a:tc>
                  <a:txBody>
                    <a:bodyPr/>
                    <a:lstStyle/>
                    <a:p>
                      <a:pPr algn="ctr"/>
                      <a:r>
                        <a:rPr lang="en-GB" sz="900">
                          <a:latin typeface="+mn-lt"/>
                          <a:cs typeface="Arial" panose="020B0604020202020204" pitchFamily="34" charset="0"/>
                        </a:rPr>
                        <a:t>Core (typically 2 2hr written exams and externally set project in controlled conditions) and the Occupational Specialism (externally set project style assessment).</a:t>
                      </a:r>
                    </a:p>
                  </a:txBody>
                  <a:tcPr marL="68580" marR="68580" marT="34290" marB="34290">
                    <a:solidFill>
                      <a:srgbClr val="C5D3FF"/>
                    </a:solidFill>
                  </a:tcPr>
                </a:tc>
                <a:tc>
                  <a:txBody>
                    <a:bodyPr/>
                    <a:lstStyle/>
                    <a:p>
                      <a:pPr algn="ctr"/>
                      <a:r>
                        <a:rPr lang="en-GB" sz="9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tc>
                  <a:txBody>
                    <a:bodyPr/>
                    <a:lstStyle/>
                    <a:p>
                      <a:pPr lvl="0" algn="ctr">
                        <a:buNone/>
                      </a:pPr>
                      <a:r>
                        <a:rPr lang="en-GB" sz="900">
                          <a:solidFill>
                            <a:schemeClr val="tx1"/>
                          </a:solidFill>
                          <a:latin typeface="+mn-lt"/>
                          <a:cs typeface="Arial" panose="020B0604020202020204" pitchFamily="34" charset="0"/>
                        </a:rPr>
                        <a:t>End point assessment.</a:t>
                      </a:r>
                    </a:p>
                  </a:txBody>
                  <a:tcPr marL="68580" marR="68580" marT="34290" marB="34290">
                    <a:solidFill>
                      <a:srgbClr val="C5D3FF"/>
                    </a:solidFill>
                  </a:tcPr>
                </a:tc>
                <a:tc>
                  <a:txBody>
                    <a:bodyPr/>
                    <a:lstStyle/>
                    <a:p>
                      <a:pPr algn="ctr"/>
                      <a:r>
                        <a:rPr lang="en-GB" sz="9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tc>
                  <a:txBody>
                    <a:bodyPr/>
                    <a:lstStyle/>
                    <a:p>
                      <a:pPr algn="ctr"/>
                      <a:r>
                        <a:rPr lang="en-GB" sz="9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extLst>
                  <a:ext uri="{0D108BD9-81ED-4DB2-BD59-A6C34878D82A}">
                    <a16:rowId xmlns:a16="http://schemas.microsoft.com/office/drawing/2014/main" val="1920978799"/>
                  </a:ext>
                </a:extLst>
              </a:tr>
              <a:tr h="388620">
                <a:tc>
                  <a:txBody>
                    <a:bodyPr/>
                    <a:lstStyle/>
                    <a:p>
                      <a:pPr algn="ctr"/>
                      <a:r>
                        <a:rPr lang="en-US" sz="1000">
                          <a:solidFill>
                            <a:srgbClr val="FFFFFF"/>
                          </a:solidFill>
                          <a:latin typeface="+mj-lt"/>
                          <a:cs typeface="Arial" panose="020B0604020202020204" pitchFamily="34" charset="0"/>
                        </a:rPr>
                        <a:t>Length of study</a:t>
                      </a:r>
                      <a:endParaRPr lang="en-GB" sz="10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US" sz="900">
                          <a:latin typeface="+mn-lt"/>
                          <a:cs typeface="Arial" panose="020B0604020202020204" pitchFamily="34" charset="0"/>
                        </a:rPr>
                        <a:t>Usually 2 years full-time study. </a:t>
                      </a:r>
                      <a:endParaRPr lang="en-GB" sz="900">
                        <a:latin typeface="+mn-lt"/>
                        <a:cs typeface="Arial" panose="020B0604020202020204" pitchFamily="34" charset="0"/>
                      </a:endParaRPr>
                    </a:p>
                  </a:txBody>
                  <a:tcPr marL="68580" marR="68580" marT="34290" marB="34290">
                    <a:solidFill>
                      <a:srgbClr val="63A4F7"/>
                    </a:solidFill>
                  </a:tcPr>
                </a:tc>
                <a:tc>
                  <a:txBody>
                    <a:bodyPr/>
                    <a:lstStyle/>
                    <a:p>
                      <a:pPr algn="ctr"/>
                      <a:r>
                        <a:rPr lang="en-US" sz="900">
                          <a:latin typeface="+mn-lt"/>
                          <a:cs typeface="Arial" panose="020B0604020202020204" pitchFamily="34" charset="0"/>
                        </a:rPr>
                        <a:t>2 Years full-time study.</a:t>
                      </a:r>
                      <a:endParaRPr lang="en-GB" sz="900">
                        <a:latin typeface="+mn-lt"/>
                        <a:cs typeface="Arial" panose="020B0604020202020204" pitchFamily="34" charset="0"/>
                      </a:endParaRPr>
                    </a:p>
                  </a:txBody>
                  <a:tcPr marL="68580" marR="68580" marT="34290" marB="34290">
                    <a:solidFill>
                      <a:srgbClr val="63A4F7"/>
                    </a:solidFill>
                  </a:tcPr>
                </a:tc>
                <a:tc>
                  <a:txBody>
                    <a:bodyPr/>
                    <a:lstStyle/>
                    <a:p>
                      <a:pPr algn="ctr"/>
                      <a:r>
                        <a:rPr lang="en-GB" sz="900">
                          <a:latin typeface="+mn-lt"/>
                          <a:cs typeface="Arial" panose="020B0604020202020204" pitchFamily="34" charset="0"/>
                        </a:rPr>
                        <a:t>2 years full-time study</a:t>
                      </a:r>
                    </a:p>
                  </a:txBody>
                  <a:tcPr marL="68580" marR="68580" marT="34290" marB="34290">
                    <a:solidFill>
                      <a:srgbClr val="63A4F7"/>
                    </a:solidFill>
                  </a:tcPr>
                </a:tc>
                <a:tc>
                  <a:txBody>
                    <a:bodyPr/>
                    <a:lstStyle/>
                    <a:p>
                      <a:pPr lvl="0" algn="ctr">
                        <a:buNone/>
                      </a:pPr>
                      <a:r>
                        <a:rPr lang="en-GB" sz="900">
                          <a:solidFill>
                            <a:schemeClr val="tx1"/>
                          </a:solidFill>
                          <a:latin typeface="+mn-lt"/>
                          <a:cs typeface="Arial" panose="020B0604020202020204" pitchFamily="34" charset="0"/>
                        </a:rPr>
                        <a:t>Usually 1-2 years.</a:t>
                      </a:r>
                    </a:p>
                  </a:txBody>
                  <a:tcPr marL="68580" marR="68580" marT="34290" marB="34290">
                    <a:solidFill>
                      <a:srgbClr val="63A4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1 year full –time study.</a:t>
                      </a:r>
                    </a:p>
                    <a:p>
                      <a:pPr lvl="0" algn="ctr">
                        <a:buNone/>
                      </a:pPr>
                      <a:endParaRPr lang="en-GB" sz="900">
                        <a:solidFill>
                          <a:schemeClr val="tx1"/>
                        </a:solidFill>
                        <a:latin typeface="+mn-lt"/>
                        <a:cs typeface="Arial" panose="020B0604020202020204" pitchFamily="34" charset="0"/>
                      </a:endParaRPr>
                    </a:p>
                  </a:txBody>
                  <a:tcPr marL="68580" marR="68580" marT="34290" marB="34290">
                    <a:solidFill>
                      <a:srgbClr val="63A4F7"/>
                    </a:solidFill>
                  </a:tcPr>
                </a:tc>
                <a:tc>
                  <a:txBody>
                    <a:bodyPr/>
                    <a:lstStyle/>
                    <a:p>
                      <a:pPr lvl="0" algn="ctr">
                        <a:buNone/>
                      </a:pPr>
                      <a:r>
                        <a:rPr lang="en-GB" sz="900">
                          <a:solidFill>
                            <a:schemeClr val="tx1"/>
                          </a:solidFill>
                          <a:latin typeface="+mn-lt"/>
                          <a:cs typeface="Arial" panose="020B0604020202020204" pitchFamily="34" charset="0"/>
                        </a:rPr>
                        <a:t>2 years full-time study.</a:t>
                      </a:r>
                    </a:p>
                  </a:txBody>
                  <a:tcPr marL="68580" marR="68580" marT="34290" marB="34290">
                    <a:solidFill>
                      <a:srgbClr val="63A4F7"/>
                    </a:solidFill>
                  </a:tcPr>
                </a:tc>
                <a:extLst>
                  <a:ext uri="{0D108BD9-81ED-4DB2-BD59-A6C34878D82A}">
                    <a16:rowId xmlns:a16="http://schemas.microsoft.com/office/drawing/2014/main" val="1845080748"/>
                  </a:ext>
                </a:extLst>
              </a:tr>
              <a:tr h="532200">
                <a:tc>
                  <a:txBody>
                    <a:bodyPr/>
                    <a:lstStyle/>
                    <a:p>
                      <a:pPr algn="ctr"/>
                      <a:r>
                        <a:rPr lang="en-US" sz="1000">
                          <a:solidFill>
                            <a:srgbClr val="FFFFFF"/>
                          </a:solidFill>
                          <a:latin typeface="+mj-lt"/>
                          <a:cs typeface="Arial" panose="020B0604020202020204" pitchFamily="34" charset="0"/>
                        </a:rPr>
                        <a:t>Study/ training focused</a:t>
                      </a:r>
                      <a:endParaRPr lang="en-GB" sz="10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US" sz="900">
                          <a:solidFill>
                            <a:schemeClr val="tx1"/>
                          </a:solidFill>
                          <a:latin typeface="+mn-lt"/>
                          <a:cs typeface="Arial" panose="020B0604020202020204" pitchFamily="34" charset="0"/>
                        </a:rPr>
                        <a:t>Classroom-based.</a:t>
                      </a:r>
                      <a:endParaRPr lang="en-GB" sz="9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a:solidFill>
                            <a:schemeClr val="tx1"/>
                          </a:solidFill>
                          <a:latin typeface="+mn-lt"/>
                          <a:cs typeface="Arial" panose="020B0604020202020204" pitchFamily="34" charset="0"/>
                        </a:rPr>
                        <a:t>80% classroom-based, some with workshops, labs and specialist settings, 20% industry placement.</a:t>
                      </a:r>
                      <a:endParaRPr lang="en-GB" sz="9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Classroom-based.</a:t>
                      </a: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Work-based, while studying for a qualification (training and study accounts for at least 20% of normal working hours). </a:t>
                      </a:r>
                    </a:p>
                  </a:txBody>
                  <a:tcPr marL="68580" marR="68580" marT="34290" marB="34290">
                    <a:solidFill>
                      <a:srgbClr val="A3DB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a:solidFill>
                            <a:schemeClr val="tx1"/>
                          </a:solidFill>
                          <a:latin typeface="+mn-lt"/>
                          <a:cs typeface="Arial" panose="020B0604020202020204" pitchFamily="34" charset="0"/>
                        </a:rPr>
                        <a:t>Classroom-based.</a:t>
                      </a:r>
                      <a:endParaRPr lang="en-GB" sz="900">
                        <a:solidFill>
                          <a:schemeClr val="tx1"/>
                        </a:solidFill>
                        <a:latin typeface="+mn-lt"/>
                        <a:cs typeface="Arial" panose="020B0604020202020204" pitchFamily="34" charset="0"/>
                      </a:endParaRPr>
                    </a:p>
                    <a:p>
                      <a:pPr algn="ctr"/>
                      <a:endParaRPr lang="en-GB" sz="9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a:solidFill>
                            <a:schemeClr val="tx1"/>
                          </a:solidFill>
                          <a:latin typeface="+mn-lt"/>
                          <a:cs typeface="Arial" panose="020B0604020202020204" pitchFamily="34" charset="0"/>
                        </a:rPr>
                        <a:t>Classroom-based, some with workshops, labs and other specialist settings.</a:t>
                      </a:r>
                      <a:endParaRPr lang="en-GB" sz="900">
                        <a:solidFill>
                          <a:schemeClr val="tx1"/>
                        </a:solidFill>
                        <a:latin typeface="+mn-lt"/>
                        <a:cs typeface="Arial" panose="020B0604020202020204" pitchFamily="34" charset="0"/>
                      </a:endParaRPr>
                    </a:p>
                  </a:txBody>
                  <a:tcPr marL="68580" marR="68580" marT="34290" marB="34290">
                    <a:solidFill>
                      <a:srgbClr val="A3DBFF"/>
                    </a:solidFill>
                  </a:tcPr>
                </a:tc>
                <a:extLst>
                  <a:ext uri="{0D108BD9-81ED-4DB2-BD59-A6C34878D82A}">
                    <a16:rowId xmlns:a16="http://schemas.microsoft.com/office/drawing/2014/main" val="612641666"/>
                  </a:ext>
                </a:extLst>
              </a:tr>
              <a:tr h="708660">
                <a:tc>
                  <a:txBody>
                    <a:bodyPr/>
                    <a:lstStyle/>
                    <a:p>
                      <a:pPr algn="ctr"/>
                      <a:r>
                        <a:rPr lang="en-US" sz="1000">
                          <a:solidFill>
                            <a:srgbClr val="FFFFFF"/>
                          </a:solidFill>
                          <a:latin typeface="+mj-lt"/>
                          <a:cs typeface="Arial" panose="020B0604020202020204" pitchFamily="34" charset="0"/>
                        </a:rPr>
                        <a:t>What could they lead to?</a:t>
                      </a:r>
                      <a:endParaRPr lang="en-GB" sz="10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GB" sz="900">
                          <a:solidFill>
                            <a:schemeClr val="tx1"/>
                          </a:solidFill>
                          <a:latin typeface="+mn-lt"/>
                          <a:cs typeface="Arial" panose="020B0604020202020204" pitchFamily="34" charset="0"/>
                        </a:rPr>
                        <a:t>Progression to Higher Education (Undergraduate degree/ HTQ), or an apprenticeship.</a:t>
                      </a: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mn-lt"/>
                          <a:cs typeface="Arial" panose="020B0604020202020204" pitchFamily="34" charset="0"/>
                        </a:rPr>
                        <a:t>Progression to skilled employment, higher education (Undergraduate degree/ HTQ), or a higher-level apprenticeship.</a:t>
                      </a:r>
                    </a:p>
                    <a:p>
                      <a:pPr algn="ctr"/>
                      <a:endParaRPr lang="en-US" sz="900">
                        <a:solidFill>
                          <a:schemeClr val="tx1"/>
                        </a:solidFill>
                        <a:latin typeface="+mn-lt"/>
                        <a:cs typeface="Arial" panose="020B0604020202020204" pitchFamily="34" charset="0"/>
                      </a:endParaRPr>
                    </a:p>
                  </a:txBody>
                  <a:tcPr marL="68580" marR="68580" marT="34290" marB="34290">
                    <a:solidFill>
                      <a:srgbClr val="909EE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a:solidFill>
                            <a:schemeClr val="tx1"/>
                          </a:solidFill>
                          <a:latin typeface="Aptos" panose="020B0004020202020204" pitchFamily="34" charset="0"/>
                          <a:cs typeface="Arial" panose="020B0604020202020204" pitchFamily="34" charset="0"/>
                        </a:rPr>
                        <a:t>Progression to higher-level study (Undergraduate degree/ HTQ), or work-based training including an apprenticeship.</a:t>
                      </a:r>
                    </a:p>
                  </a:txBody>
                  <a:tcPr marL="68580" marR="68580" marT="34290" marB="34290">
                    <a:solidFill>
                      <a:srgbClr val="909EE6"/>
                    </a:solidFill>
                  </a:tcPr>
                </a:tc>
                <a:tc>
                  <a:txBody>
                    <a:bodyPr/>
                    <a:lstStyle/>
                    <a:p>
                      <a:pPr algn="ctr"/>
                      <a:r>
                        <a:rPr lang="en-GB" sz="900">
                          <a:solidFill>
                            <a:schemeClr val="tx1"/>
                          </a:solidFill>
                          <a:latin typeface="+mn-lt"/>
                          <a:cs typeface="Arial" panose="020B0604020202020204" pitchFamily="34" charset="0"/>
                        </a:rPr>
                        <a:t>Progression to skilled employment, higher education (Undergraduate degree/ HTQ), or a higher-level apprenticeship</a:t>
                      </a: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solidFill>
                            <a:schemeClr val="tx1"/>
                          </a:solidFill>
                          <a:latin typeface="+mn-lt"/>
                          <a:cs typeface="Arial" panose="020B0604020202020204" pitchFamily="34" charset="0"/>
                        </a:rPr>
                        <a:t>Progression to level 3 </a:t>
                      </a:r>
                      <a:r>
                        <a:rPr lang="en-GB" sz="900">
                          <a:solidFill>
                            <a:schemeClr val="tx1"/>
                          </a:solidFill>
                          <a:latin typeface="+mn-lt"/>
                          <a:cs typeface="Arial" panose="020B0604020202020204" pitchFamily="34" charset="0"/>
                        </a:rPr>
                        <a:t>study: V Levels, T </a:t>
                      </a:r>
                      <a:r>
                        <a:rPr lang="en-GB" sz="900" dirty="0">
                          <a:solidFill>
                            <a:schemeClr val="tx1"/>
                          </a:solidFill>
                          <a:latin typeface="+mn-lt"/>
                          <a:cs typeface="Arial" panose="020B0604020202020204" pitchFamily="34" charset="0"/>
                        </a:rPr>
                        <a:t>Levels </a:t>
                      </a:r>
                      <a:r>
                        <a:rPr lang="en-GB" sz="900">
                          <a:solidFill>
                            <a:schemeClr val="tx1"/>
                          </a:solidFill>
                          <a:latin typeface="+mn-lt"/>
                          <a:cs typeface="Arial" panose="020B0604020202020204" pitchFamily="34" charset="0"/>
                        </a:rPr>
                        <a:t>or A  </a:t>
                      </a:r>
                      <a:r>
                        <a:rPr lang="en-GB" sz="900" dirty="0">
                          <a:solidFill>
                            <a:schemeClr val="tx1"/>
                          </a:solidFill>
                          <a:latin typeface="+mn-lt"/>
                          <a:cs typeface="Arial" panose="020B0604020202020204" pitchFamily="34" charset="0"/>
                        </a:rPr>
                        <a:t>Levels), or an apprenticeship.</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GB" sz="900" dirty="0">
                        <a:solidFill>
                          <a:schemeClr val="tx1"/>
                        </a:solidFill>
                        <a:latin typeface="+mn-lt"/>
                        <a:cs typeface="Arial" panose="020B0604020202020204" pitchFamily="34" charset="0"/>
                      </a:endParaRP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solidFill>
                            <a:schemeClr val="tx1"/>
                          </a:solidFill>
                          <a:latin typeface="Aptos" panose="020B0004020202020204" pitchFamily="34" charset="0"/>
                          <a:cs typeface="Arial" panose="020B0604020202020204" pitchFamily="34" charset="0"/>
                        </a:rPr>
                        <a:t>Primarily progression to skilled employment or an apprenticeship</a:t>
                      </a:r>
                      <a:endParaRPr lang="en-GB" sz="900" dirty="0">
                        <a:solidFill>
                          <a:schemeClr val="tx1"/>
                        </a:solidFill>
                        <a:latin typeface="+mn-lt"/>
                        <a:cs typeface="Arial" panose="020B0604020202020204" pitchFamily="34" charset="0"/>
                      </a:endParaRPr>
                    </a:p>
                  </a:txBody>
                  <a:tcPr marL="68580" marR="68580" marT="34290" marB="34290">
                    <a:solidFill>
                      <a:srgbClr val="909EE6"/>
                    </a:solidFill>
                  </a:tcPr>
                </a:tc>
                <a:extLst>
                  <a:ext uri="{0D108BD9-81ED-4DB2-BD59-A6C34878D82A}">
                    <a16:rowId xmlns:a16="http://schemas.microsoft.com/office/drawing/2014/main" val="402863443"/>
                  </a:ext>
                </a:extLst>
              </a:tr>
            </a:tbl>
          </a:graphicData>
        </a:graphic>
      </p:graphicFrame>
      <p:pic>
        <p:nvPicPr>
          <p:cNvPr id="1026" name="Picture 2" descr="Department for Education logo">
            <a:extLst>
              <a:ext uri="{FF2B5EF4-FFF2-40B4-BE49-F238E27FC236}">
                <a16:creationId xmlns:a16="http://schemas.microsoft.com/office/drawing/2014/main" id="{C38931B8-DD51-9C36-FFA2-55D4E428C0EE}"/>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791" y="6308619"/>
            <a:ext cx="832667" cy="48009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D2AEB47-E194-2B76-F880-54D9DFB0F517}"/>
              </a:ext>
            </a:extLst>
          </p:cNvPr>
          <p:cNvSpPr txBox="1"/>
          <p:nvPr/>
        </p:nvSpPr>
        <p:spPr>
          <a:xfrm>
            <a:off x="1080408" y="6376630"/>
            <a:ext cx="8908959" cy="521681"/>
          </a:xfrm>
          <a:prstGeom prst="rect">
            <a:avLst/>
          </a:prstGeom>
          <a:noFill/>
        </p:spPr>
        <p:txBody>
          <a:bodyPr wrap="square" rtlCol="0">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0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*This does not include other qualifications such as GCSEs, International Baccalaureate Diploma, Access to HE Diploma, Core Maths, Extended Project Qualifications. Performing Arts Graded Examinations, Advanced Extension Awards, Level 3 NVQ and Level 3 ESOL.</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965940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41135-AC4A-75FF-96C9-793364CA1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CD3D6-65C7-A1D9-DA4A-734B4EE179DB}"/>
              </a:ext>
            </a:extLst>
          </p:cNvPr>
          <p:cNvSpPr>
            <a:spLocks noGrp="1"/>
          </p:cNvSpPr>
          <p:nvPr>
            <p:ph type="title" idx="4294967295"/>
          </p:nvPr>
        </p:nvSpPr>
        <p:spPr>
          <a:xfrm>
            <a:off x="125898" y="81427"/>
            <a:ext cx="9780102" cy="5386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1" i="0" u="none" strike="noStrike" kern="1200" cap="none" spc="0" normalizeH="0" baseline="0" noProof="0">
                <a:ln>
                  <a:noFill/>
                </a:ln>
                <a:effectLst/>
                <a:uLnTx/>
                <a:uFillTx/>
                <a:latin typeface="Arial"/>
                <a:cs typeface="Arial"/>
              </a:rPr>
              <a:t>Level 3 post-16 </a:t>
            </a:r>
            <a:r>
              <a:rPr lang="en-GB" sz="1800" b="1">
                <a:latin typeface="Arial"/>
                <a:cs typeface="Arial"/>
              </a:rPr>
              <a:t>pathway</a:t>
            </a:r>
            <a:r>
              <a:rPr kumimoji="0" lang="en-GB" sz="1800" b="1" i="0" u="none" strike="noStrike" kern="1200" cap="none" spc="0" normalizeH="0" baseline="0" noProof="0">
                <a:ln>
                  <a:noFill/>
                </a:ln>
                <a:effectLst/>
                <a:uLnTx/>
                <a:uFillTx/>
                <a:latin typeface="Arial"/>
                <a:cs typeface="Arial"/>
              </a:rPr>
              <a:t> options September 2031 onwards</a:t>
            </a:r>
          </a:p>
        </p:txBody>
      </p:sp>
      <p:graphicFrame>
        <p:nvGraphicFramePr>
          <p:cNvPr id="6" name="Table 5" descr="Undergraduate degrees offer a traditional academic route, spanning at least three years and providing a classroom-based learning environment, sometimes enhanced by practical placements. Despite the relatively high tuition fees, student finance support is available, and graduates can anticipate a good average salary post-graduation. Apprenticeships, on the other hand, offer a blend of work-based learning and part-time study, catering to those who prefer hands-on experience alongside academic qualifications. With no tuition fees and a guaranteed minimum wage during the apprenticeship, this option can be financially attractive, but salary outcomes after completing the apprenticeship may vary. Meanwhile, employment straight out of school offers immediate entry into the workforce, with on-the-job training and a lower average salary compared to degree holders. Finally, Higher Technical Qualifications (HTQs) provide a focused, shorter-term alternative, typically lasting 1 to 2 years and offering a mix of classroom-based learning and practical experiences. While HTQs incur tuition fees, they are eligible for student finance, and graduates can expect competitive salaries post-completion.">
            <a:extLst>
              <a:ext uri="{FF2B5EF4-FFF2-40B4-BE49-F238E27FC236}">
                <a16:creationId xmlns:a16="http://schemas.microsoft.com/office/drawing/2014/main" id="{7A63115B-586B-49A1-B0D7-221A6DA1172B}"/>
              </a:ext>
            </a:extLst>
          </p:cNvPr>
          <p:cNvGraphicFramePr>
            <a:graphicFrameLocks noGrp="1"/>
          </p:cNvGraphicFramePr>
          <p:nvPr>
            <p:extLst>
              <p:ext uri="{D42A27DB-BD31-4B8C-83A1-F6EECF244321}">
                <p14:modId xmlns:p14="http://schemas.microsoft.com/office/powerpoint/2010/main" val="3722001042"/>
              </p:ext>
            </p:extLst>
          </p:nvPr>
        </p:nvGraphicFramePr>
        <p:xfrm>
          <a:off x="187545" y="680648"/>
          <a:ext cx="9540655" cy="5082540"/>
        </p:xfrm>
        <a:graphic>
          <a:graphicData uri="http://schemas.openxmlformats.org/drawingml/2006/table">
            <a:tbl>
              <a:tblPr firstRow="1" firstCol="1" bandRow="1">
                <a:tableStyleId>{00A15C55-8517-42AA-B614-E9B94910E393}</a:tableStyleId>
              </a:tblPr>
              <a:tblGrid>
                <a:gridCol w="1349184">
                  <a:extLst>
                    <a:ext uri="{9D8B030D-6E8A-4147-A177-3AD203B41FA5}">
                      <a16:colId xmlns:a16="http://schemas.microsoft.com/office/drawing/2014/main" val="3307836354"/>
                    </a:ext>
                  </a:extLst>
                </a:gridCol>
                <a:gridCol w="1921267">
                  <a:extLst>
                    <a:ext uri="{9D8B030D-6E8A-4147-A177-3AD203B41FA5}">
                      <a16:colId xmlns:a16="http://schemas.microsoft.com/office/drawing/2014/main" val="106592740"/>
                    </a:ext>
                  </a:extLst>
                </a:gridCol>
                <a:gridCol w="2198777">
                  <a:extLst>
                    <a:ext uri="{9D8B030D-6E8A-4147-A177-3AD203B41FA5}">
                      <a16:colId xmlns:a16="http://schemas.microsoft.com/office/drawing/2014/main" val="2422496482"/>
                    </a:ext>
                  </a:extLst>
                </a:gridCol>
                <a:gridCol w="2087915">
                  <a:extLst>
                    <a:ext uri="{9D8B030D-6E8A-4147-A177-3AD203B41FA5}">
                      <a16:colId xmlns:a16="http://schemas.microsoft.com/office/drawing/2014/main" val="4200600070"/>
                    </a:ext>
                  </a:extLst>
                </a:gridCol>
                <a:gridCol w="1983512">
                  <a:extLst>
                    <a:ext uri="{9D8B030D-6E8A-4147-A177-3AD203B41FA5}">
                      <a16:colId xmlns:a16="http://schemas.microsoft.com/office/drawing/2014/main" val="2419532664"/>
                    </a:ext>
                  </a:extLst>
                </a:gridCol>
              </a:tblGrid>
              <a:tr h="167115">
                <a:tc>
                  <a:txBody>
                    <a:bodyPr/>
                    <a:lstStyle/>
                    <a:p>
                      <a:pPr algn="ctr"/>
                      <a:r>
                        <a:rPr lang="en-GB" sz="1100">
                          <a:solidFill>
                            <a:srgbClr val="FFFFFF"/>
                          </a:solidFill>
                          <a:latin typeface="+mn-lt"/>
                          <a:cs typeface="Arial" panose="020B0604020202020204" pitchFamily="34" charset="0"/>
                        </a:rPr>
                        <a:t>Pathway</a:t>
                      </a:r>
                    </a:p>
                  </a:txBody>
                  <a:tcPr marL="68580" marR="68580" marT="34290" marB="34290">
                    <a:solidFill>
                      <a:schemeClr val="accent1">
                        <a:lumMod val="75000"/>
                      </a:schemeClr>
                    </a:solidFill>
                  </a:tcPr>
                </a:tc>
                <a:tc>
                  <a:txBody>
                    <a:bodyPr/>
                    <a:lstStyle/>
                    <a:p>
                      <a:pPr algn="ctr"/>
                      <a:r>
                        <a:rPr lang="en-GB" sz="1100">
                          <a:solidFill>
                            <a:srgbClr val="FFFFFF"/>
                          </a:solidFill>
                          <a:latin typeface="+mn-lt"/>
                          <a:cs typeface="Arial" panose="020B0604020202020204" pitchFamily="34" charset="0"/>
                        </a:rPr>
                        <a:t>Academic</a:t>
                      </a:r>
                    </a:p>
                    <a:p>
                      <a:pPr algn="ctr"/>
                      <a:r>
                        <a:rPr lang="en-GB" sz="1100">
                          <a:solidFill>
                            <a:srgbClr val="FFFFFF"/>
                          </a:solidFill>
                          <a:latin typeface="+mn-lt"/>
                          <a:cs typeface="Arial" panose="020B0604020202020204" pitchFamily="34" charset="0"/>
                        </a:rPr>
                        <a:t>(A Levels)</a:t>
                      </a:r>
                    </a:p>
                  </a:txBody>
                  <a:tcPr marL="68580" marR="68580" marT="34290" marB="34290">
                    <a:solidFill>
                      <a:schemeClr val="accent1">
                        <a:lumMod val="75000"/>
                      </a:schemeClr>
                    </a:solidFill>
                  </a:tcPr>
                </a:tc>
                <a:tc>
                  <a:txBody>
                    <a:bodyPr/>
                    <a:lstStyle/>
                    <a:p>
                      <a:pPr algn="ctr"/>
                      <a:r>
                        <a:rPr lang="en-US" sz="1100">
                          <a:solidFill>
                            <a:srgbClr val="FFFFFF"/>
                          </a:solidFill>
                          <a:latin typeface="+mn-lt"/>
                          <a:cs typeface="Arial" panose="020B0604020202020204" pitchFamily="34" charset="0"/>
                        </a:rPr>
                        <a:t>Technical Occupational</a:t>
                      </a:r>
                    </a:p>
                    <a:p>
                      <a:pPr algn="ctr"/>
                      <a:r>
                        <a:rPr lang="en-US" sz="1100">
                          <a:solidFill>
                            <a:srgbClr val="FFFFFF"/>
                          </a:solidFill>
                          <a:latin typeface="+mn-lt"/>
                          <a:cs typeface="Arial" panose="020B0604020202020204" pitchFamily="34" charset="0"/>
                        </a:rPr>
                        <a:t>(T Levels)</a:t>
                      </a:r>
                    </a:p>
                  </a:txBody>
                  <a:tcPr marL="68580" marR="68580" marT="34290" marB="34290">
                    <a:solidFill>
                      <a:schemeClr val="accent1">
                        <a:lumMod val="75000"/>
                      </a:schemeClr>
                    </a:solidFill>
                  </a:tcPr>
                </a:tc>
                <a:tc>
                  <a:txBody>
                    <a:bodyPr/>
                    <a:lstStyle/>
                    <a:p>
                      <a:pPr algn="ctr"/>
                      <a:r>
                        <a:rPr lang="en-US" sz="1100">
                          <a:solidFill>
                            <a:srgbClr val="FFFFFF"/>
                          </a:solidFill>
                          <a:latin typeface="+mn-lt"/>
                          <a:cs typeface="Arial" panose="020B0604020202020204" pitchFamily="34" charset="0"/>
                        </a:rPr>
                        <a:t>Vocational</a:t>
                      </a:r>
                    </a:p>
                    <a:p>
                      <a:pPr algn="ctr"/>
                      <a:r>
                        <a:rPr lang="en-US" sz="1100">
                          <a:solidFill>
                            <a:srgbClr val="FFFFFF"/>
                          </a:solidFill>
                          <a:latin typeface="+mn-lt"/>
                          <a:cs typeface="Arial" panose="020B0604020202020204" pitchFamily="34" charset="0"/>
                        </a:rPr>
                        <a:t>(V Levels)</a:t>
                      </a:r>
                    </a:p>
                  </a:txBody>
                  <a:tcPr marL="68580" marR="68580" marT="34290" marB="34290">
                    <a:solidFill>
                      <a:schemeClr val="accent1">
                        <a:lumMod val="75000"/>
                      </a:schemeClr>
                    </a:solidFill>
                  </a:tcPr>
                </a:tc>
                <a:tc>
                  <a:txBody>
                    <a:bodyPr/>
                    <a:lstStyle/>
                    <a:p>
                      <a:pPr algn="ctr"/>
                      <a:r>
                        <a:rPr lang="en-US" sz="1100">
                          <a:solidFill>
                            <a:srgbClr val="FFFFFF"/>
                          </a:solidFill>
                          <a:latin typeface="+mn-lt"/>
                          <a:cs typeface="Arial" panose="020B0604020202020204" pitchFamily="34" charset="0"/>
                        </a:rPr>
                        <a:t>Work-based</a:t>
                      </a:r>
                    </a:p>
                    <a:p>
                      <a:pPr algn="ctr"/>
                      <a:r>
                        <a:rPr lang="en-US" sz="1100">
                          <a:solidFill>
                            <a:srgbClr val="FFFFFF"/>
                          </a:solidFill>
                          <a:latin typeface="+mn-lt"/>
                          <a:cs typeface="Arial" panose="020B0604020202020204" pitchFamily="34" charset="0"/>
                        </a:rPr>
                        <a:t>(Apprenticeship)</a:t>
                      </a:r>
                    </a:p>
                  </a:txBody>
                  <a:tcPr marL="68580" marR="68580" marT="34290" marB="34290">
                    <a:solidFill>
                      <a:schemeClr val="accent1">
                        <a:lumMod val="75000"/>
                      </a:schemeClr>
                    </a:solidFill>
                  </a:tcPr>
                </a:tc>
                <a:extLst>
                  <a:ext uri="{0D108BD9-81ED-4DB2-BD59-A6C34878D82A}">
                    <a16:rowId xmlns:a16="http://schemas.microsoft.com/office/drawing/2014/main" val="2380790822"/>
                  </a:ext>
                </a:extLst>
              </a:tr>
              <a:tr h="610314">
                <a:tc>
                  <a:txBody>
                    <a:bodyPr/>
                    <a:lstStyle/>
                    <a:p>
                      <a:pPr algn="ctr"/>
                      <a:r>
                        <a:rPr lang="en-US" sz="1100">
                          <a:solidFill>
                            <a:srgbClr val="FFFFFF"/>
                          </a:solidFill>
                          <a:latin typeface="+mj-lt"/>
                          <a:cs typeface="Arial" panose="020B0604020202020204" pitchFamily="34" charset="0"/>
                        </a:rPr>
                        <a:t>Where would you study for these?</a:t>
                      </a:r>
                      <a:endParaRPr lang="en-GB" sz="11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latin typeface="+mn-lt"/>
                          <a:cs typeface="Arial" panose="020B0604020202020204" pitchFamily="34" charset="0"/>
                        </a:rPr>
                        <a:t>At a post-16 college (FE or Sixth form) or school based sixth form provision.</a:t>
                      </a:r>
                    </a:p>
                    <a:p>
                      <a:pPr algn="ctr"/>
                      <a:endParaRPr lang="en-GB" sz="1100">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100">
                          <a:latin typeface="+mn-lt"/>
                          <a:cs typeface="Arial" panose="020B0604020202020204" pitchFamily="34" charset="0"/>
                        </a:rPr>
                        <a:t>At a post-16 college (FE or Sixth form) or school based sixth form provision.</a:t>
                      </a:r>
                    </a:p>
                    <a:p>
                      <a:pPr algn="ctr"/>
                      <a:endParaRPr lang="en-GB" sz="1100">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latin typeface="+mn-lt"/>
                          <a:cs typeface="Arial" panose="020B0604020202020204" pitchFamily="34" charset="0"/>
                        </a:rPr>
                        <a:t>At a post-16 college (FE or Sixth form) or school based sixth form provision.</a:t>
                      </a:r>
                    </a:p>
                    <a:p>
                      <a:pPr algn="ctr"/>
                      <a:endParaRPr lang="en-GB" sz="1100">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lvl="0" algn="ctr">
                        <a:buNone/>
                      </a:pPr>
                      <a:r>
                        <a:rPr lang="en-US" sz="1100">
                          <a:solidFill>
                            <a:schemeClr val="tx1"/>
                          </a:solidFill>
                          <a:latin typeface="+mn-lt"/>
                          <a:cs typeface="Arial" panose="020B0604020202020204" pitchFamily="34" charset="0"/>
                        </a:rPr>
                        <a:t>Work for an employer and part-time study.</a:t>
                      </a:r>
                      <a:endParaRPr lang="en-GB" sz="1100">
                        <a:solidFill>
                          <a:schemeClr val="tx1"/>
                        </a:solidFill>
                        <a:latin typeface="+mn-lt"/>
                        <a:cs typeface="Arial" panose="020B0604020202020204" pitchFamily="34" charset="0"/>
                      </a:endParaRPr>
                    </a:p>
                  </a:txBody>
                  <a:tcPr marL="68580" marR="68580" marT="34290" marB="34290">
                    <a:solidFill>
                      <a:schemeClr val="tx2">
                        <a:lumMod val="10000"/>
                        <a:lumOff val="90000"/>
                      </a:schemeClr>
                    </a:solidFill>
                  </a:tcPr>
                </a:tc>
                <a:extLst>
                  <a:ext uri="{0D108BD9-81ED-4DB2-BD59-A6C34878D82A}">
                    <a16:rowId xmlns:a16="http://schemas.microsoft.com/office/drawing/2014/main" val="55877453"/>
                  </a:ext>
                </a:extLst>
              </a:tr>
              <a:tr h="610314">
                <a:tc>
                  <a:txBody>
                    <a:bodyPr/>
                    <a:lstStyle/>
                    <a:p>
                      <a:pPr algn="ctr"/>
                      <a:r>
                        <a:rPr lang="en-GB" sz="1100">
                          <a:solidFill>
                            <a:srgbClr val="FFFFFF"/>
                          </a:solidFill>
                          <a:latin typeface="+mj-lt"/>
                          <a:cs typeface="Arial"/>
                        </a:rPr>
                        <a:t>Main focus</a:t>
                      </a:r>
                    </a:p>
                  </a:txBody>
                  <a:tcPr marL="68580" marR="68580" marT="34290" marB="34290">
                    <a:solidFill>
                      <a:schemeClr val="accent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a:effectLst/>
                          <a:latin typeface="+mn-lt"/>
                          <a:cs typeface="Arial" panose="020B0604020202020204" pitchFamily="34" charset="0"/>
                        </a:rPr>
                        <a:t>Academic study to support progression to higher education.</a:t>
                      </a:r>
                      <a:endParaRPr lang="en-GB" sz="1100" kern="1200">
                        <a:solidFill>
                          <a:schemeClr val="dk1"/>
                        </a:solidFill>
                        <a:latin typeface="+mn-lt"/>
                        <a:ea typeface="+mn-ea"/>
                        <a:cs typeface="Arial" panose="020B0604020202020204" pitchFamily="34" charset="0"/>
                      </a:endParaRPr>
                    </a:p>
                    <a:p>
                      <a:pPr algn="ctr"/>
                      <a:endParaRPr lang="en-GB" sz="1100">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algn="ctr"/>
                      <a:r>
                        <a:rPr lang="en-US" sz="1100">
                          <a:effectLst/>
                          <a:latin typeface="+mn-lt"/>
                          <a:cs typeface="Arial" panose="020B0604020202020204" pitchFamily="34" charset="0"/>
                        </a:rPr>
                        <a:t>Employer-designed, based on occupational standards, to prepare for skilled employment or further study.</a:t>
                      </a:r>
                      <a:endParaRPr lang="en-GB" sz="1100">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latin typeface="+mn-lt"/>
                          <a:cs typeface="Arial"/>
                        </a:rPr>
                        <a:t>Vocational and applied qualification with knowledge. skills and understanding linked to occupational standards.</a:t>
                      </a:r>
                      <a:endParaRPr lang="en-GB" sz="1100">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a:solidFill>
                            <a:schemeClr val="tx1"/>
                          </a:solidFill>
                          <a:effectLst/>
                          <a:latin typeface="+mn-lt"/>
                          <a:cs typeface="Arial" panose="020B0604020202020204" pitchFamily="34" charset="0"/>
                        </a:rPr>
                        <a:t>Job-specific training in the workplace with part-time study.</a:t>
                      </a:r>
                      <a:endParaRPr lang="en-GB" sz="1100">
                        <a:solidFill>
                          <a:schemeClr val="tx1"/>
                        </a:solidFill>
                        <a:effectLst/>
                        <a:latin typeface="+mn-lt"/>
                        <a:ea typeface="MS Mincho" panose="02020609040205080304" pitchFamily="49" charset="-128"/>
                        <a:cs typeface="Arial" panose="020B0604020202020204" pitchFamily="34" charset="0"/>
                      </a:endParaRPr>
                    </a:p>
                    <a:p>
                      <a:pPr lvl="0" algn="ctr">
                        <a:buNone/>
                      </a:pPr>
                      <a:endParaRPr lang="en-GB" sz="1100">
                        <a:solidFill>
                          <a:schemeClr val="tx1"/>
                        </a:solidFill>
                        <a:latin typeface="+mn-lt"/>
                        <a:cs typeface="Arial" panose="020B0604020202020204" pitchFamily="34" charset="0"/>
                      </a:endParaRPr>
                    </a:p>
                  </a:txBody>
                  <a:tcPr marL="68580" marR="68580" marT="34290" marB="34290">
                    <a:solidFill>
                      <a:schemeClr val="tx2">
                        <a:lumMod val="25000"/>
                        <a:lumOff val="75000"/>
                      </a:schemeClr>
                    </a:solidFill>
                  </a:tcPr>
                </a:tc>
                <a:extLst>
                  <a:ext uri="{0D108BD9-81ED-4DB2-BD59-A6C34878D82A}">
                    <a16:rowId xmlns:a16="http://schemas.microsoft.com/office/drawing/2014/main" val="1888998484"/>
                  </a:ext>
                </a:extLst>
              </a:tr>
              <a:tr h="610314">
                <a:tc>
                  <a:txBody>
                    <a:bodyPr/>
                    <a:lstStyle/>
                    <a:p>
                      <a:pPr algn="ctr"/>
                      <a:r>
                        <a:rPr lang="en-GB" sz="1100">
                          <a:solidFill>
                            <a:srgbClr val="FFFFFF"/>
                          </a:solidFill>
                          <a:latin typeface="+mj-lt"/>
                          <a:cs typeface="Arial" panose="020B0604020202020204" pitchFamily="34" charset="0"/>
                        </a:rPr>
                        <a:t>Assessment type</a:t>
                      </a:r>
                    </a:p>
                  </a:txBody>
                  <a:tcPr marL="68580" marR="68580" marT="34290" marB="34290">
                    <a:solidFill>
                      <a:schemeClr val="accent1">
                        <a:lumMod val="75000"/>
                      </a:schemeClr>
                    </a:solidFill>
                  </a:tcPr>
                </a:tc>
                <a:tc>
                  <a:txBody>
                    <a:bodyPr/>
                    <a:lstStyle/>
                    <a:p>
                      <a:pPr algn="ctr"/>
                      <a:r>
                        <a:rPr lang="en-GB" sz="1100">
                          <a:latin typeface="+mn-lt"/>
                          <a:cs typeface="Arial" panose="020B0604020202020204" pitchFamily="34" charset="0"/>
                        </a:rPr>
                        <a:t>Primarily examination but some subjects include non-examined assessment (NEA) </a:t>
                      </a:r>
                    </a:p>
                  </a:txBody>
                  <a:tcPr marL="68580" marR="68580" marT="34290" marB="34290">
                    <a:solidFill>
                      <a:srgbClr val="C5D3FF"/>
                    </a:solidFill>
                  </a:tcPr>
                </a:tc>
                <a:tc>
                  <a:txBody>
                    <a:bodyPr/>
                    <a:lstStyle/>
                    <a:p>
                      <a:pPr algn="ctr"/>
                      <a:r>
                        <a:rPr lang="en-GB" sz="1100">
                          <a:latin typeface="+mn-lt"/>
                          <a:cs typeface="Arial" panose="020B0604020202020204" pitchFamily="34" charset="0"/>
                        </a:rPr>
                        <a:t>Core (typically written exams and externally set project in controlled conditions) and the Occupational Specialism (externally set project style assessment).</a:t>
                      </a:r>
                    </a:p>
                  </a:txBody>
                  <a:tcPr marL="68580" marR="68580" marT="34290" marB="34290">
                    <a:solidFill>
                      <a:srgbClr val="C5D3FF"/>
                    </a:solidFill>
                  </a:tcPr>
                </a:tc>
                <a:tc>
                  <a:txBody>
                    <a:bodyPr/>
                    <a:lstStyle/>
                    <a:p>
                      <a:pPr algn="ctr"/>
                      <a:r>
                        <a:rPr lang="en-GB" sz="10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tc>
                  <a:txBody>
                    <a:bodyPr/>
                    <a:lstStyle/>
                    <a:p>
                      <a:pPr lvl="0" algn="ctr">
                        <a:buNone/>
                      </a:pPr>
                      <a:r>
                        <a:rPr lang="en-GB" sz="1100">
                          <a:solidFill>
                            <a:schemeClr val="tx1"/>
                          </a:solidFill>
                          <a:latin typeface="+mn-lt"/>
                          <a:cs typeface="Arial" panose="020B0604020202020204" pitchFamily="34" charset="0"/>
                        </a:rPr>
                        <a:t>End point assessment.</a:t>
                      </a:r>
                    </a:p>
                  </a:txBody>
                  <a:tcPr marL="68580" marR="68580" marT="34290" marB="34290">
                    <a:solidFill>
                      <a:srgbClr val="C5D3FF"/>
                    </a:solidFill>
                  </a:tcPr>
                </a:tc>
                <a:extLst>
                  <a:ext uri="{0D108BD9-81ED-4DB2-BD59-A6C34878D82A}">
                    <a16:rowId xmlns:a16="http://schemas.microsoft.com/office/drawing/2014/main" val="1920978799"/>
                  </a:ext>
                </a:extLst>
              </a:tr>
              <a:tr h="388620">
                <a:tc>
                  <a:txBody>
                    <a:bodyPr/>
                    <a:lstStyle/>
                    <a:p>
                      <a:pPr algn="ctr"/>
                      <a:r>
                        <a:rPr lang="en-US" sz="1100">
                          <a:solidFill>
                            <a:srgbClr val="FFFFFF"/>
                          </a:solidFill>
                          <a:latin typeface="+mj-lt"/>
                          <a:cs typeface="Arial" panose="020B0604020202020204" pitchFamily="34" charset="0"/>
                        </a:rPr>
                        <a:t>Length of study</a:t>
                      </a:r>
                      <a:endParaRPr lang="en-GB" sz="11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US" sz="1100">
                          <a:latin typeface="+mn-lt"/>
                          <a:cs typeface="Arial" panose="020B0604020202020204" pitchFamily="34" charset="0"/>
                        </a:rPr>
                        <a:t>Usually 2 years full-time study. </a:t>
                      </a:r>
                      <a:endParaRPr lang="en-GB" sz="1100">
                        <a:latin typeface="+mn-lt"/>
                        <a:cs typeface="Arial" panose="020B0604020202020204" pitchFamily="34" charset="0"/>
                      </a:endParaRPr>
                    </a:p>
                  </a:txBody>
                  <a:tcPr marL="68580" marR="68580" marT="34290" marB="34290">
                    <a:solidFill>
                      <a:srgbClr val="63A4F7"/>
                    </a:solidFill>
                  </a:tcPr>
                </a:tc>
                <a:tc>
                  <a:txBody>
                    <a:bodyPr/>
                    <a:lstStyle/>
                    <a:p>
                      <a:pPr algn="ctr"/>
                      <a:r>
                        <a:rPr lang="en-US" sz="1100">
                          <a:latin typeface="+mn-lt"/>
                          <a:cs typeface="Arial" panose="020B0604020202020204" pitchFamily="34" charset="0"/>
                        </a:rPr>
                        <a:t>2 Years full-time study.</a:t>
                      </a:r>
                      <a:endParaRPr lang="en-GB" sz="1100">
                        <a:latin typeface="+mn-lt"/>
                        <a:cs typeface="Arial" panose="020B0604020202020204" pitchFamily="34" charset="0"/>
                      </a:endParaRPr>
                    </a:p>
                  </a:txBody>
                  <a:tcPr marL="68580" marR="68580" marT="34290" marB="34290">
                    <a:solidFill>
                      <a:srgbClr val="63A4F7"/>
                    </a:solidFill>
                  </a:tcPr>
                </a:tc>
                <a:tc>
                  <a:txBody>
                    <a:bodyPr/>
                    <a:lstStyle/>
                    <a:p>
                      <a:pPr algn="ctr"/>
                      <a:r>
                        <a:rPr lang="en-GB" sz="1100">
                          <a:latin typeface="+mn-lt"/>
                          <a:cs typeface="Arial" panose="020B0604020202020204" pitchFamily="34" charset="0"/>
                        </a:rPr>
                        <a:t>2 years full-time study</a:t>
                      </a:r>
                    </a:p>
                  </a:txBody>
                  <a:tcPr marL="68580" marR="68580" marT="34290" marB="34290">
                    <a:solidFill>
                      <a:srgbClr val="63A4F7"/>
                    </a:solidFill>
                  </a:tcPr>
                </a:tc>
                <a:tc>
                  <a:txBody>
                    <a:bodyPr/>
                    <a:lstStyle/>
                    <a:p>
                      <a:pPr lvl="0" algn="ctr">
                        <a:buNone/>
                      </a:pPr>
                      <a:r>
                        <a:rPr lang="en-GB" sz="1100">
                          <a:solidFill>
                            <a:schemeClr val="tx1"/>
                          </a:solidFill>
                          <a:latin typeface="+mn-lt"/>
                          <a:cs typeface="Arial" panose="020B0604020202020204" pitchFamily="34" charset="0"/>
                        </a:rPr>
                        <a:t>Usually 1-2 years.</a:t>
                      </a:r>
                    </a:p>
                  </a:txBody>
                  <a:tcPr marL="68580" marR="68580" marT="34290" marB="34290">
                    <a:solidFill>
                      <a:srgbClr val="63A4F7"/>
                    </a:solidFill>
                  </a:tcPr>
                </a:tc>
                <a:extLst>
                  <a:ext uri="{0D108BD9-81ED-4DB2-BD59-A6C34878D82A}">
                    <a16:rowId xmlns:a16="http://schemas.microsoft.com/office/drawing/2014/main" val="1845080748"/>
                  </a:ext>
                </a:extLst>
              </a:tr>
              <a:tr h="532200">
                <a:tc>
                  <a:txBody>
                    <a:bodyPr/>
                    <a:lstStyle/>
                    <a:p>
                      <a:pPr algn="ctr"/>
                      <a:r>
                        <a:rPr lang="en-US" sz="1100">
                          <a:solidFill>
                            <a:srgbClr val="FFFFFF"/>
                          </a:solidFill>
                          <a:latin typeface="+mj-lt"/>
                          <a:cs typeface="Arial" panose="020B0604020202020204" pitchFamily="34" charset="0"/>
                        </a:rPr>
                        <a:t>Study/ training focused</a:t>
                      </a:r>
                      <a:endParaRPr lang="en-GB" sz="11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US" sz="1100">
                          <a:solidFill>
                            <a:schemeClr val="tx1"/>
                          </a:solidFill>
                          <a:latin typeface="+mn-lt"/>
                          <a:cs typeface="Arial" panose="020B0604020202020204" pitchFamily="34" charset="0"/>
                        </a:rPr>
                        <a:t>Classroom-based.</a:t>
                      </a:r>
                      <a:endParaRPr lang="en-GB" sz="11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a:solidFill>
                            <a:schemeClr val="tx1"/>
                          </a:solidFill>
                          <a:latin typeface="+mn-lt"/>
                          <a:cs typeface="Arial"/>
                        </a:rPr>
                        <a:t>80% classroom-based, some with workshops, labs and specialist settings, 20% industry placement.</a:t>
                      </a:r>
                      <a:endParaRPr lang="en-GB" sz="1100">
                        <a:solidFill>
                          <a:schemeClr val="tx1"/>
                        </a:solidFill>
                        <a:latin typeface="+mn-lt"/>
                        <a:cs typeface="Arial"/>
                      </a:endParaRP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mn-lt"/>
                          <a:cs typeface="Arial" panose="020B0604020202020204" pitchFamily="34" charset="0"/>
                        </a:rPr>
                        <a:t>Classroom-based.</a:t>
                      </a:r>
                    </a:p>
                  </a:txBody>
                  <a:tcPr marL="68580" marR="68580" marT="34290" marB="34290">
                    <a:solidFill>
                      <a:srgbClr val="A3DBFF"/>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a:solidFill>
                            <a:schemeClr val="tx1"/>
                          </a:solidFill>
                          <a:latin typeface="+mn-lt"/>
                          <a:cs typeface="Arial" panose="020B0604020202020204" pitchFamily="34" charset="0"/>
                        </a:rPr>
                        <a:t>Work-based, while studying for a qualification (</a:t>
                      </a:r>
                      <a:r>
                        <a:rPr lang="en-GB" sz="1100">
                          <a:solidFill>
                            <a:schemeClr val="tx1"/>
                          </a:solidFill>
                          <a:latin typeface="+mn-lt"/>
                          <a:cs typeface="Arial" panose="020B0604020202020204" pitchFamily="34" charset="0"/>
                        </a:rPr>
                        <a:t>training and study accounts for at least 20% of normal working hours)</a:t>
                      </a:r>
                      <a:r>
                        <a:rPr lang="en-US" sz="1100">
                          <a:solidFill>
                            <a:schemeClr val="tx1"/>
                          </a:solidFill>
                          <a:latin typeface="+mn-lt"/>
                          <a:cs typeface="Arial" panose="020B0604020202020204" pitchFamily="34" charset="0"/>
                        </a:rPr>
                        <a:t>. </a:t>
                      </a:r>
                      <a:endParaRPr lang="en-GB" sz="1100">
                        <a:solidFill>
                          <a:schemeClr val="tx1"/>
                        </a:solidFill>
                        <a:latin typeface="+mn-lt"/>
                        <a:cs typeface="Arial" panose="020B0604020202020204" pitchFamily="34" charset="0"/>
                      </a:endParaRPr>
                    </a:p>
                  </a:txBody>
                  <a:tcPr marL="68580" marR="68580" marT="34290" marB="34290">
                    <a:solidFill>
                      <a:srgbClr val="A3DBFF"/>
                    </a:solidFill>
                  </a:tcPr>
                </a:tc>
                <a:extLst>
                  <a:ext uri="{0D108BD9-81ED-4DB2-BD59-A6C34878D82A}">
                    <a16:rowId xmlns:a16="http://schemas.microsoft.com/office/drawing/2014/main" val="612641666"/>
                  </a:ext>
                </a:extLst>
              </a:tr>
              <a:tr h="708660">
                <a:tc>
                  <a:txBody>
                    <a:bodyPr/>
                    <a:lstStyle/>
                    <a:p>
                      <a:pPr algn="ctr"/>
                      <a:r>
                        <a:rPr lang="en-US" sz="1100">
                          <a:solidFill>
                            <a:srgbClr val="FFFFFF"/>
                          </a:solidFill>
                          <a:latin typeface="+mj-lt"/>
                          <a:cs typeface="Arial" panose="020B0604020202020204" pitchFamily="34" charset="0"/>
                        </a:rPr>
                        <a:t>What could they lead to?</a:t>
                      </a:r>
                      <a:endParaRPr lang="en-GB" sz="11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GB" sz="1100">
                          <a:solidFill>
                            <a:schemeClr val="tx1"/>
                          </a:solidFill>
                          <a:latin typeface="+mn-lt"/>
                          <a:cs typeface="Arial"/>
                        </a:rPr>
                        <a:t>Progression to Higher Education (Undergraduate degree/ HTQ), or an apprenticeship.</a:t>
                      </a: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mn-lt"/>
                          <a:cs typeface="Arial" panose="020B0604020202020204" pitchFamily="34" charset="0"/>
                        </a:rPr>
                        <a:t>Progression to skilled employment, higher education (Undergraduate degree/ HTQ), or a higher-level apprenticeship.</a:t>
                      </a:r>
                    </a:p>
                    <a:p>
                      <a:pPr algn="ctr"/>
                      <a:endParaRPr lang="en-US" sz="1100">
                        <a:solidFill>
                          <a:schemeClr val="tx1"/>
                        </a:solidFill>
                        <a:latin typeface="+mn-lt"/>
                        <a:cs typeface="Arial" panose="020B0604020202020204" pitchFamily="34" charset="0"/>
                      </a:endParaRPr>
                    </a:p>
                  </a:txBody>
                  <a:tcPr marL="68580" marR="68580" marT="34290" marB="34290">
                    <a:solidFill>
                      <a:srgbClr val="909EE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Aptos"/>
                          <a:cs typeface="Arial"/>
                        </a:rPr>
                        <a:t>Progression to higher-level study (Undergraduate degree/ HTQ), or work-based training including an apprenticeship.</a:t>
                      </a:r>
                    </a:p>
                    <a:p>
                      <a:pPr algn="ctr"/>
                      <a:endParaRPr lang="en-US" sz="1100">
                        <a:solidFill>
                          <a:schemeClr val="tx1"/>
                        </a:solidFill>
                        <a:latin typeface="+mn-lt"/>
                        <a:cs typeface="Arial" panose="020B0604020202020204" pitchFamily="34" charset="0"/>
                      </a:endParaRPr>
                    </a:p>
                  </a:txBody>
                  <a:tcPr marL="68580" marR="68580" marT="34290" marB="34290">
                    <a:solidFill>
                      <a:srgbClr val="909EE6"/>
                    </a:solidFill>
                  </a:tcPr>
                </a:tc>
                <a:tc>
                  <a:txBody>
                    <a:bodyPr/>
                    <a:lstStyle/>
                    <a:p>
                      <a:pPr algn="ctr"/>
                      <a:r>
                        <a:rPr lang="en-GB" sz="1100">
                          <a:solidFill>
                            <a:schemeClr val="tx1"/>
                          </a:solidFill>
                          <a:latin typeface="+mn-lt"/>
                          <a:cs typeface="Arial" panose="020B0604020202020204" pitchFamily="34" charset="0"/>
                        </a:rPr>
                        <a:t>Progression to skilled employment, higher education (Undergraduate degree/ HTQ), or a higher-level apprenticeship</a:t>
                      </a:r>
                    </a:p>
                  </a:txBody>
                  <a:tcPr marL="68580" marR="68580" marT="34290" marB="34290">
                    <a:solidFill>
                      <a:srgbClr val="909EE6"/>
                    </a:solidFill>
                  </a:tcPr>
                </a:tc>
                <a:extLst>
                  <a:ext uri="{0D108BD9-81ED-4DB2-BD59-A6C34878D82A}">
                    <a16:rowId xmlns:a16="http://schemas.microsoft.com/office/drawing/2014/main" val="402863443"/>
                  </a:ext>
                </a:extLst>
              </a:tr>
            </a:tbl>
          </a:graphicData>
        </a:graphic>
      </p:graphicFrame>
      <p:pic>
        <p:nvPicPr>
          <p:cNvPr id="1026" name="Picture 2" descr="Department for Education logo">
            <a:extLst>
              <a:ext uri="{FF2B5EF4-FFF2-40B4-BE49-F238E27FC236}">
                <a16:creationId xmlns:a16="http://schemas.microsoft.com/office/drawing/2014/main" id="{5B6CB1B2-F610-5591-D99A-30B44DEC62E2}"/>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97" y="6188499"/>
            <a:ext cx="1008447" cy="58144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2F7F09-6D7A-8ED7-566A-6A7B221EFB1A}"/>
              </a:ext>
            </a:extLst>
          </p:cNvPr>
          <p:cNvSpPr txBox="1"/>
          <p:nvPr/>
        </p:nvSpPr>
        <p:spPr>
          <a:xfrm>
            <a:off x="1711885" y="5995535"/>
            <a:ext cx="8293339" cy="701731"/>
          </a:xfrm>
          <a:prstGeom prst="rect">
            <a:avLst/>
          </a:prstGeom>
          <a:noFill/>
        </p:spPr>
        <p:txBody>
          <a:bodyPr wrap="square" rtlCol="0">
            <a:spAutoFit/>
          </a:bodyPr>
          <a:lstStyle/>
          <a:p>
            <a:pPr lvl="0" defTabSz="914400">
              <a:lnSpc>
                <a:spcPct val="90000"/>
              </a:lnSpc>
              <a:spcBef>
                <a:spcPct val="0"/>
              </a:spcBef>
              <a:defRPr/>
            </a:pPr>
            <a:r>
              <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*This does not include other qualifications such as </a:t>
            </a:r>
            <a:r>
              <a:rPr lang="en-GB" sz="1100" i="1">
                <a:latin typeface="Arial" panose="020B0604020202020204" pitchFamily="34" charset="0"/>
                <a:cs typeface="Arial" panose="020B0604020202020204" pitchFamily="34" charset="0"/>
              </a:rPr>
              <a:t>International Baccalaureate</a:t>
            </a:r>
            <a:r>
              <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 Diploma, Access to HE Diploma, Core Maths, Extended Project Qualifications. Performing Arts Graded Examinations, Advanced Extension Awards, Level 3 NVQ and Level 3 ESOL.</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ta</a:t>
            </a:r>
          </a:p>
        </p:txBody>
      </p:sp>
    </p:spTree>
    <p:extLst>
      <p:ext uri="{BB962C8B-B14F-4D97-AF65-F5344CB8AC3E}">
        <p14:creationId xmlns:p14="http://schemas.microsoft.com/office/powerpoint/2010/main" val="2372523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DC5DA-2288-A538-9EB4-D56B0CE8A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BB351-3D11-5F7E-E9DE-5D463BA1822F}"/>
              </a:ext>
            </a:extLst>
          </p:cNvPr>
          <p:cNvSpPr>
            <a:spLocks noGrp="1"/>
          </p:cNvSpPr>
          <p:nvPr>
            <p:ph type="title" idx="4294967295"/>
          </p:nvPr>
        </p:nvSpPr>
        <p:spPr>
          <a:xfrm>
            <a:off x="61649" y="173829"/>
            <a:ext cx="9780102" cy="5386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1" i="0" u="none" strike="noStrike" kern="1200" cap="none" spc="0" normalizeH="0" baseline="0" noProof="0">
                <a:ln>
                  <a:noFill/>
                </a:ln>
                <a:solidFill>
                  <a:schemeClr val="tx1"/>
                </a:solidFill>
                <a:effectLst/>
                <a:uLnTx/>
                <a:uFillTx/>
                <a:latin typeface="Arial" panose="020B0604020202020204" pitchFamily="34" charset="0"/>
                <a:cs typeface="Arial" panose="020B0604020202020204" pitchFamily="34" charset="0"/>
              </a:rPr>
              <a:t>Level 2 post-16 pathways September 2031 onwards</a:t>
            </a:r>
          </a:p>
        </p:txBody>
      </p:sp>
      <p:graphicFrame>
        <p:nvGraphicFramePr>
          <p:cNvPr id="6" name="Table 5" descr="Undergraduate degrees offer a traditional academic route, spanning at least three years and providing a classroom-based learning environment, sometimes enhanced by practical placements. Despite the relatively high tuition fees, student finance support is available, and graduates can anticipate a good average salary post-graduation. Apprenticeships, on the other hand, offer a blend of work-based learning and part-time study, catering to those who prefer hands-on experience alongside academic qualifications. With no tuition fees and a guaranteed minimum wage during the apprenticeship, this option can be financially attractive, but salary outcomes after completing the apprenticeship may vary. Meanwhile, employment straight out of school offers immediate entry into the workforce, with on-the-job training and a lower average salary compared to degree holders. Finally, Higher Technical Qualifications (HTQs) provide a focused, shorter-term alternative, typically lasting 1 to 2 years and offering a mix of classroom-based learning and practical experiences. While HTQs incur tuition fees, they are eligible for student finance, and graduates can expect competitive salaries post-completion.">
            <a:extLst>
              <a:ext uri="{FF2B5EF4-FFF2-40B4-BE49-F238E27FC236}">
                <a16:creationId xmlns:a16="http://schemas.microsoft.com/office/drawing/2014/main" id="{21711181-03CE-2ABE-BA7F-02177A08336D}"/>
              </a:ext>
            </a:extLst>
          </p:cNvPr>
          <p:cNvGraphicFramePr>
            <a:graphicFrameLocks noGrp="1"/>
          </p:cNvGraphicFramePr>
          <p:nvPr>
            <p:extLst>
              <p:ext uri="{D42A27DB-BD31-4B8C-83A1-F6EECF244321}">
                <p14:modId xmlns:p14="http://schemas.microsoft.com/office/powerpoint/2010/main" val="359268761"/>
              </p:ext>
            </p:extLst>
          </p:nvPr>
        </p:nvGraphicFramePr>
        <p:xfrm>
          <a:off x="123297" y="712470"/>
          <a:ext cx="9656806" cy="5402580"/>
        </p:xfrm>
        <a:graphic>
          <a:graphicData uri="http://schemas.openxmlformats.org/drawingml/2006/table">
            <a:tbl>
              <a:tblPr firstRow="1" firstCol="1" bandRow="1">
                <a:tableStyleId>{00A15C55-8517-42AA-B614-E9B94910E393}</a:tableStyleId>
              </a:tblPr>
              <a:tblGrid>
                <a:gridCol w="1713485">
                  <a:extLst>
                    <a:ext uri="{9D8B030D-6E8A-4147-A177-3AD203B41FA5}">
                      <a16:colId xmlns:a16="http://schemas.microsoft.com/office/drawing/2014/main" val="3307836354"/>
                    </a:ext>
                  </a:extLst>
                </a:gridCol>
                <a:gridCol w="2519091">
                  <a:extLst>
                    <a:ext uri="{9D8B030D-6E8A-4147-A177-3AD203B41FA5}">
                      <a16:colId xmlns:a16="http://schemas.microsoft.com/office/drawing/2014/main" val="2419532664"/>
                    </a:ext>
                  </a:extLst>
                </a:gridCol>
                <a:gridCol w="2712115">
                  <a:extLst>
                    <a:ext uri="{9D8B030D-6E8A-4147-A177-3AD203B41FA5}">
                      <a16:colId xmlns:a16="http://schemas.microsoft.com/office/drawing/2014/main" val="3000046866"/>
                    </a:ext>
                  </a:extLst>
                </a:gridCol>
                <a:gridCol w="2712115">
                  <a:extLst>
                    <a:ext uri="{9D8B030D-6E8A-4147-A177-3AD203B41FA5}">
                      <a16:colId xmlns:a16="http://schemas.microsoft.com/office/drawing/2014/main" val="4278579199"/>
                    </a:ext>
                  </a:extLst>
                </a:gridCol>
              </a:tblGrid>
              <a:tr h="0">
                <a:tc>
                  <a:txBody>
                    <a:bodyPr/>
                    <a:lstStyle/>
                    <a:p>
                      <a:pPr algn="ctr"/>
                      <a:r>
                        <a:rPr lang="en-GB" sz="1300">
                          <a:solidFill>
                            <a:srgbClr val="FFFFFF"/>
                          </a:solidFill>
                          <a:latin typeface="+mn-lt"/>
                          <a:cs typeface="Arial" panose="020B0604020202020204" pitchFamily="34" charset="0"/>
                        </a:rPr>
                        <a:t>Pathwhay </a:t>
                      </a:r>
                    </a:p>
                  </a:txBody>
                  <a:tcPr marL="68580" marR="68580" marT="34290" marB="34290">
                    <a:solidFill>
                      <a:schemeClr val="accent1">
                        <a:lumMod val="75000"/>
                      </a:schemeClr>
                    </a:solidFill>
                  </a:tcPr>
                </a:tc>
                <a:tc>
                  <a:txBody>
                    <a:bodyPr/>
                    <a:lstStyle/>
                    <a:p>
                      <a:pPr algn="ctr"/>
                      <a:r>
                        <a:rPr lang="en-US" sz="1300">
                          <a:solidFill>
                            <a:srgbClr val="FFFFFF"/>
                          </a:solidFill>
                          <a:latin typeface="+mn-lt"/>
                          <a:cs typeface="Arial" panose="020B0604020202020204" pitchFamily="34" charset="0"/>
                        </a:rPr>
                        <a:t>Work-based</a:t>
                      </a:r>
                    </a:p>
                    <a:p>
                      <a:pPr algn="ctr"/>
                      <a:r>
                        <a:rPr lang="en-US" sz="1300">
                          <a:solidFill>
                            <a:srgbClr val="FFFFFF"/>
                          </a:solidFill>
                          <a:latin typeface="+mn-lt"/>
                          <a:cs typeface="Arial" panose="020B0604020202020204" pitchFamily="34" charset="0"/>
                        </a:rPr>
                        <a:t>(Apprenticeship)</a:t>
                      </a:r>
                    </a:p>
                  </a:txBody>
                  <a:tcPr marL="68580" marR="68580" marT="34290" marB="34290">
                    <a:solidFill>
                      <a:schemeClr val="accent1">
                        <a:lumMod val="75000"/>
                      </a:schemeClr>
                    </a:solidFill>
                  </a:tcPr>
                </a:tc>
                <a:tc>
                  <a:txBody>
                    <a:bodyPr/>
                    <a:lstStyle/>
                    <a:p>
                      <a:pPr algn="ctr"/>
                      <a:r>
                        <a:rPr lang="en-GB" sz="1300">
                          <a:solidFill>
                            <a:srgbClr val="FFFFFF"/>
                          </a:solidFill>
                          <a:latin typeface="+mn-lt"/>
                          <a:cs typeface="Arial" panose="020B0604020202020204" pitchFamily="34" charset="0"/>
                        </a:rPr>
                        <a:t>Further Study</a:t>
                      </a:r>
                    </a:p>
                    <a:p>
                      <a:pPr algn="ctr"/>
                      <a:r>
                        <a:rPr lang="en-GB" sz="1300">
                          <a:solidFill>
                            <a:srgbClr val="FFFFFF"/>
                          </a:solidFill>
                          <a:latin typeface="+mn-lt"/>
                          <a:cs typeface="Arial" panose="020B0604020202020204" pitchFamily="34" charset="0"/>
                        </a:rPr>
                        <a:t>(Foundation Certificate)</a:t>
                      </a:r>
                    </a:p>
                  </a:txBody>
                  <a:tcPr marL="68580" marR="68580" marT="34290" marB="34290">
                    <a:solidFill>
                      <a:schemeClr val="accent1">
                        <a:lumMod val="75000"/>
                      </a:schemeClr>
                    </a:solidFill>
                  </a:tcPr>
                </a:tc>
                <a:tc>
                  <a:txBody>
                    <a:bodyPr/>
                    <a:lstStyle/>
                    <a:p>
                      <a:pPr algn="ctr"/>
                      <a:r>
                        <a:rPr lang="en-GB" sz="1300">
                          <a:solidFill>
                            <a:srgbClr val="FFFFFF"/>
                          </a:solidFill>
                          <a:latin typeface="+mn-lt"/>
                          <a:cs typeface="Arial" panose="020B0604020202020204" pitchFamily="34" charset="0"/>
                        </a:rPr>
                        <a:t>Occupational</a:t>
                      </a:r>
                    </a:p>
                    <a:p>
                      <a:pPr algn="ctr"/>
                      <a:r>
                        <a:rPr lang="en-GB" sz="1300">
                          <a:solidFill>
                            <a:srgbClr val="FFFFFF"/>
                          </a:solidFill>
                          <a:latin typeface="+mn-lt"/>
                          <a:cs typeface="Arial" panose="020B0604020202020204" pitchFamily="34" charset="0"/>
                        </a:rPr>
                        <a:t>(Occupational Certificate)</a:t>
                      </a:r>
                    </a:p>
                  </a:txBody>
                  <a:tcPr marL="68580" marR="68580" marT="34290" marB="34290">
                    <a:solidFill>
                      <a:schemeClr val="accent1">
                        <a:lumMod val="75000"/>
                      </a:schemeClr>
                    </a:solidFill>
                  </a:tcPr>
                </a:tc>
                <a:extLst>
                  <a:ext uri="{0D108BD9-81ED-4DB2-BD59-A6C34878D82A}">
                    <a16:rowId xmlns:a16="http://schemas.microsoft.com/office/drawing/2014/main" val="2380790822"/>
                  </a:ext>
                </a:extLst>
              </a:tr>
              <a:tr h="610314">
                <a:tc>
                  <a:txBody>
                    <a:bodyPr/>
                    <a:lstStyle/>
                    <a:p>
                      <a:pPr algn="ctr"/>
                      <a:r>
                        <a:rPr lang="en-US" sz="1300">
                          <a:solidFill>
                            <a:srgbClr val="FFFFFF"/>
                          </a:solidFill>
                          <a:latin typeface="+mj-lt"/>
                          <a:cs typeface="Arial" panose="020B0604020202020204" pitchFamily="34" charset="0"/>
                        </a:rPr>
                        <a:t>Where would you study for these?</a:t>
                      </a:r>
                      <a:endParaRPr lang="en-GB" sz="13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lvl="0" algn="ctr">
                        <a:buNone/>
                      </a:pPr>
                      <a:r>
                        <a:rPr lang="en-US" sz="1300">
                          <a:solidFill>
                            <a:schemeClr val="tx1"/>
                          </a:solidFill>
                          <a:latin typeface="+mn-lt"/>
                          <a:cs typeface="Arial" panose="020B0604020202020204" pitchFamily="34" charset="0"/>
                        </a:rPr>
                        <a:t>Work for an employer and part-time study.</a:t>
                      </a:r>
                      <a:endParaRPr lang="en-GB" sz="1300">
                        <a:solidFill>
                          <a:schemeClr val="tx1"/>
                        </a:solidFill>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At a post-16 college (FE or Sixth form) or school based sixth form provision.</a:t>
                      </a:r>
                    </a:p>
                    <a:p>
                      <a:pPr lvl="0" algn="ctr">
                        <a:buNone/>
                      </a:pPr>
                      <a:endParaRPr lang="en-GB" sz="1300">
                        <a:solidFill>
                          <a:schemeClr val="tx1"/>
                        </a:solidFill>
                        <a:latin typeface="+mn-lt"/>
                        <a:cs typeface="Arial" panose="020B0604020202020204" pitchFamily="34" charset="0"/>
                      </a:endParaRPr>
                    </a:p>
                  </a:txBody>
                  <a:tcPr marL="68580" marR="68580" marT="34290" marB="34290">
                    <a:solidFill>
                      <a:schemeClr val="tx2">
                        <a:lumMod val="10000"/>
                        <a:lumOff val="9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At a post-16 college (FE or Sixth form) or school based sixth form provision.</a:t>
                      </a:r>
                    </a:p>
                  </a:txBody>
                  <a:tcPr marL="68580" marR="68580" marT="34290" marB="34290">
                    <a:solidFill>
                      <a:schemeClr val="tx2">
                        <a:lumMod val="10000"/>
                        <a:lumOff val="90000"/>
                      </a:schemeClr>
                    </a:solidFill>
                  </a:tcPr>
                </a:tc>
                <a:extLst>
                  <a:ext uri="{0D108BD9-81ED-4DB2-BD59-A6C34878D82A}">
                    <a16:rowId xmlns:a16="http://schemas.microsoft.com/office/drawing/2014/main" val="55877453"/>
                  </a:ext>
                </a:extLst>
              </a:tr>
              <a:tr h="610314">
                <a:tc>
                  <a:txBody>
                    <a:bodyPr/>
                    <a:lstStyle/>
                    <a:p>
                      <a:pPr algn="ctr"/>
                      <a:r>
                        <a:rPr lang="en-GB" sz="1300">
                          <a:solidFill>
                            <a:srgbClr val="FFFFFF"/>
                          </a:solidFill>
                          <a:latin typeface="+mj-lt"/>
                          <a:cs typeface="Arial" panose="020B0604020202020204" pitchFamily="34" charset="0"/>
                        </a:rPr>
                        <a:t>Main focus</a:t>
                      </a:r>
                    </a:p>
                  </a:txBody>
                  <a:tcPr marL="68580" marR="68580" marT="34290" marB="34290">
                    <a:solidFill>
                      <a:schemeClr val="accent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a:solidFill>
                            <a:schemeClr val="tx1"/>
                          </a:solidFill>
                          <a:effectLst/>
                          <a:latin typeface="+mn-lt"/>
                          <a:cs typeface="Arial" panose="020B0604020202020204" pitchFamily="34" charset="0"/>
                        </a:rPr>
                        <a:t>Job-specific training in the workplace with part-time study.</a:t>
                      </a:r>
                      <a:endParaRPr lang="en-GB" sz="1300">
                        <a:solidFill>
                          <a:schemeClr val="tx1"/>
                        </a:solidFill>
                        <a:effectLst/>
                        <a:latin typeface="+mn-lt"/>
                        <a:ea typeface="MS Mincho" panose="02020609040205080304" pitchFamily="49" charset="-128"/>
                        <a:cs typeface="Arial" panose="020B0604020202020204" pitchFamily="34" charset="0"/>
                      </a:endParaRPr>
                    </a:p>
                    <a:p>
                      <a:pPr lvl="0" algn="ctr">
                        <a:buNone/>
                      </a:pPr>
                      <a:endParaRPr lang="en-GB" sz="1300">
                        <a:solidFill>
                          <a:schemeClr val="tx1"/>
                        </a:solidFill>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Provides a broad mix of vocational knowledge and practical skills, alongside English/maths support and preparation for advanced learning.</a:t>
                      </a:r>
                    </a:p>
                    <a:p>
                      <a:pPr lvl="0" algn="ctr">
                        <a:buNone/>
                      </a:pPr>
                      <a:endParaRPr lang="en-GB" sz="1300">
                        <a:solidFill>
                          <a:schemeClr val="tx1"/>
                        </a:solidFill>
                        <a:latin typeface="+mn-lt"/>
                        <a:cs typeface="Arial" panose="020B0604020202020204" pitchFamily="34" charset="0"/>
                      </a:endParaRPr>
                    </a:p>
                  </a:txBody>
                  <a:tcPr marL="68580" marR="68580" marT="34290" marB="34290">
                    <a:solidFill>
                      <a:schemeClr val="tx2">
                        <a:lumMod val="25000"/>
                        <a:lumOff val="75000"/>
                      </a:schemeClr>
                    </a:solidFill>
                  </a:tcPr>
                </a:tc>
                <a:tc>
                  <a:txBody>
                    <a:bodyPr/>
                    <a:lstStyle/>
                    <a:p>
                      <a:pPr lvl="0" algn="ctr">
                        <a:buNone/>
                      </a:pPr>
                      <a:r>
                        <a:rPr lang="en-GB" sz="1300">
                          <a:solidFill>
                            <a:schemeClr val="tx1"/>
                          </a:solidFill>
                          <a:latin typeface="+mn-lt"/>
                          <a:cs typeface="Arial" panose="020B0604020202020204" pitchFamily="34" charset="0"/>
                        </a:rPr>
                        <a:t>Designed to help students gain the technical skills, knowledge and employability, with support in English/maths.</a:t>
                      </a:r>
                    </a:p>
                  </a:txBody>
                  <a:tcPr marL="68580" marR="68580" marT="34290" marB="34290">
                    <a:solidFill>
                      <a:schemeClr val="tx2">
                        <a:lumMod val="25000"/>
                        <a:lumOff val="75000"/>
                      </a:schemeClr>
                    </a:solidFill>
                  </a:tcPr>
                </a:tc>
                <a:extLst>
                  <a:ext uri="{0D108BD9-81ED-4DB2-BD59-A6C34878D82A}">
                    <a16:rowId xmlns:a16="http://schemas.microsoft.com/office/drawing/2014/main" val="1888998484"/>
                  </a:ext>
                </a:extLst>
              </a:tr>
              <a:tr h="610314">
                <a:tc>
                  <a:txBody>
                    <a:bodyPr/>
                    <a:lstStyle/>
                    <a:p>
                      <a:pPr algn="ctr"/>
                      <a:r>
                        <a:rPr lang="en-GB" sz="1300">
                          <a:solidFill>
                            <a:srgbClr val="FFFFFF"/>
                          </a:solidFill>
                          <a:latin typeface="+mj-lt"/>
                          <a:cs typeface="Arial" panose="020B0604020202020204" pitchFamily="34" charset="0"/>
                        </a:rPr>
                        <a:t>Assessment type</a:t>
                      </a:r>
                    </a:p>
                  </a:txBody>
                  <a:tcPr marL="68580" marR="68580" marT="34290" marB="34290">
                    <a:solidFill>
                      <a:schemeClr val="accent1">
                        <a:lumMod val="75000"/>
                      </a:schemeClr>
                    </a:solidFill>
                  </a:tcPr>
                </a:tc>
                <a:tc>
                  <a:txBody>
                    <a:bodyPr/>
                    <a:lstStyle/>
                    <a:p>
                      <a:pPr lvl="0" algn="ctr">
                        <a:buNone/>
                      </a:pPr>
                      <a:r>
                        <a:rPr lang="en-GB" sz="1300">
                          <a:solidFill>
                            <a:schemeClr val="tx1"/>
                          </a:solidFill>
                          <a:latin typeface="+mn-lt"/>
                          <a:cs typeface="Arial" panose="020B0604020202020204" pitchFamily="34" charset="0"/>
                        </a:rPr>
                        <a:t>End point assessment.</a:t>
                      </a:r>
                    </a:p>
                  </a:txBody>
                  <a:tcPr marL="68580" marR="68580" marT="34290" marB="34290">
                    <a:solidFill>
                      <a:srgbClr val="C5D3FF"/>
                    </a:solidFill>
                  </a:tcPr>
                </a:tc>
                <a:tc>
                  <a:txBody>
                    <a:bodyPr/>
                    <a:lstStyle/>
                    <a:p>
                      <a:pPr algn="ctr"/>
                      <a:r>
                        <a:rPr lang="en-GB" sz="10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tc>
                  <a:txBody>
                    <a:bodyPr/>
                    <a:lstStyle/>
                    <a:p>
                      <a:pPr algn="ctr"/>
                      <a:r>
                        <a:rPr lang="en-GB" sz="1000">
                          <a:latin typeface="Aptos" panose="020B0004020202020204" pitchFamily="34" charset="0"/>
                          <a:cs typeface="Arial" panose="020B0604020202020204" pitchFamily="34" charset="0"/>
                        </a:rPr>
                        <a:t>To be confirmed –  Ofqual  consultation on regulatory requirements is live and will close on the 2 July 2026. It covers how the qualifications must be designed, assessed, and awarded. </a:t>
                      </a:r>
                    </a:p>
                  </a:txBody>
                  <a:tcPr marL="68580" marR="68580" marT="34290" marB="34290">
                    <a:solidFill>
                      <a:srgbClr val="C5D3FF"/>
                    </a:solidFill>
                  </a:tcPr>
                </a:tc>
                <a:extLst>
                  <a:ext uri="{0D108BD9-81ED-4DB2-BD59-A6C34878D82A}">
                    <a16:rowId xmlns:a16="http://schemas.microsoft.com/office/drawing/2014/main" val="1920978799"/>
                  </a:ext>
                </a:extLst>
              </a:tr>
              <a:tr h="388620">
                <a:tc>
                  <a:txBody>
                    <a:bodyPr/>
                    <a:lstStyle/>
                    <a:p>
                      <a:pPr algn="ctr"/>
                      <a:r>
                        <a:rPr lang="en-US" sz="1300">
                          <a:solidFill>
                            <a:srgbClr val="FFFFFF"/>
                          </a:solidFill>
                          <a:latin typeface="+mj-lt"/>
                          <a:cs typeface="Arial" panose="020B0604020202020204" pitchFamily="34" charset="0"/>
                        </a:rPr>
                        <a:t>Length of study</a:t>
                      </a:r>
                      <a:endParaRPr lang="en-GB" sz="13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lvl="0" algn="ctr">
                        <a:buNone/>
                      </a:pPr>
                      <a:r>
                        <a:rPr lang="en-GB" sz="1300">
                          <a:solidFill>
                            <a:schemeClr val="tx1"/>
                          </a:solidFill>
                          <a:latin typeface="+mn-lt"/>
                          <a:cs typeface="Arial" panose="020B0604020202020204" pitchFamily="34" charset="0"/>
                        </a:rPr>
                        <a:t>Usually 1-2 years.</a:t>
                      </a:r>
                    </a:p>
                  </a:txBody>
                  <a:tcPr marL="68580" marR="68580" marT="34290" marB="34290">
                    <a:solidFill>
                      <a:srgbClr val="63A4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1 year full –time study.</a:t>
                      </a:r>
                    </a:p>
                    <a:p>
                      <a:pPr lvl="0" algn="ctr">
                        <a:buNone/>
                      </a:pPr>
                      <a:endParaRPr lang="en-GB" sz="1300">
                        <a:solidFill>
                          <a:schemeClr val="tx1"/>
                        </a:solidFill>
                        <a:latin typeface="+mn-lt"/>
                        <a:cs typeface="Arial" panose="020B0604020202020204" pitchFamily="34" charset="0"/>
                      </a:endParaRPr>
                    </a:p>
                  </a:txBody>
                  <a:tcPr marL="68580" marR="68580" marT="34290" marB="34290">
                    <a:solidFill>
                      <a:srgbClr val="63A4F7"/>
                    </a:solidFill>
                  </a:tcPr>
                </a:tc>
                <a:tc>
                  <a:txBody>
                    <a:bodyPr/>
                    <a:lstStyle/>
                    <a:p>
                      <a:pPr lvl="0" algn="ctr">
                        <a:buNone/>
                      </a:pPr>
                      <a:r>
                        <a:rPr lang="en-GB" sz="1300">
                          <a:solidFill>
                            <a:schemeClr val="tx1"/>
                          </a:solidFill>
                          <a:latin typeface="+mn-lt"/>
                          <a:cs typeface="Arial" panose="020B0604020202020204" pitchFamily="34" charset="0"/>
                        </a:rPr>
                        <a:t>2 years full-time study.</a:t>
                      </a:r>
                    </a:p>
                  </a:txBody>
                  <a:tcPr marL="68580" marR="68580" marT="34290" marB="34290">
                    <a:solidFill>
                      <a:srgbClr val="63A4F7"/>
                    </a:solidFill>
                  </a:tcPr>
                </a:tc>
                <a:extLst>
                  <a:ext uri="{0D108BD9-81ED-4DB2-BD59-A6C34878D82A}">
                    <a16:rowId xmlns:a16="http://schemas.microsoft.com/office/drawing/2014/main" val="1845080748"/>
                  </a:ext>
                </a:extLst>
              </a:tr>
              <a:tr h="532200">
                <a:tc>
                  <a:txBody>
                    <a:bodyPr/>
                    <a:lstStyle/>
                    <a:p>
                      <a:pPr algn="ctr"/>
                      <a:r>
                        <a:rPr lang="en-US" sz="1300">
                          <a:solidFill>
                            <a:srgbClr val="FFFFFF"/>
                          </a:solidFill>
                          <a:latin typeface="+mj-lt"/>
                          <a:cs typeface="Arial" panose="020B0604020202020204" pitchFamily="34" charset="0"/>
                        </a:rPr>
                        <a:t>Study/ training focused</a:t>
                      </a:r>
                      <a:endParaRPr lang="en-GB" sz="13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a:solidFill>
                            <a:schemeClr val="tx1"/>
                          </a:solidFill>
                          <a:latin typeface="+mn-lt"/>
                          <a:cs typeface="Arial" panose="020B0604020202020204" pitchFamily="34" charset="0"/>
                        </a:rPr>
                        <a:t>Work-based, while studying for a qualification. </a:t>
                      </a:r>
                      <a:endParaRPr lang="en-GB" sz="13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a:solidFill>
                            <a:schemeClr val="tx1"/>
                          </a:solidFill>
                          <a:latin typeface="+mn-lt"/>
                          <a:cs typeface="Arial" panose="020B0604020202020204" pitchFamily="34" charset="0"/>
                        </a:rPr>
                        <a:t>Classroom-based.</a:t>
                      </a:r>
                      <a:endParaRPr lang="en-GB" sz="1300">
                        <a:solidFill>
                          <a:schemeClr val="tx1"/>
                        </a:solidFill>
                        <a:latin typeface="+mn-lt"/>
                        <a:cs typeface="Arial" panose="020B0604020202020204" pitchFamily="34" charset="0"/>
                      </a:endParaRPr>
                    </a:p>
                    <a:p>
                      <a:pPr algn="ctr"/>
                      <a:endParaRPr lang="en-GB" sz="1300">
                        <a:solidFill>
                          <a:schemeClr val="tx1"/>
                        </a:solidFill>
                        <a:latin typeface="+mn-lt"/>
                        <a:cs typeface="Arial" panose="020B0604020202020204" pitchFamily="34" charset="0"/>
                      </a:endParaRPr>
                    </a:p>
                  </a:txBody>
                  <a:tcPr marL="68580" marR="68580" marT="34290" marB="34290">
                    <a:solidFill>
                      <a:srgbClr val="A3DB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a:solidFill>
                            <a:schemeClr val="tx1"/>
                          </a:solidFill>
                          <a:latin typeface="+mn-lt"/>
                          <a:cs typeface="Arial" panose="020B0604020202020204" pitchFamily="34" charset="0"/>
                        </a:rPr>
                        <a:t>Classroom-based, some with workshops, labs and other specialist settings..</a:t>
                      </a:r>
                      <a:endParaRPr lang="en-GB" sz="1300">
                        <a:solidFill>
                          <a:schemeClr val="tx1"/>
                        </a:solidFill>
                        <a:latin typeface="+mn-lt"/>
                        <a:cs typeface="Arial" panose="020B0604020202020204" pitchFamily="34" charset="0"/>
                      </a:endParaRPr>
                    </a:p>
                  </a:txBody>
                  <a:tcPr marL="68580" marR="68580" marT="34290" marB="34290">
                    <a:solidFill>
                      <a:srgbClr val="A3DBFF"/>
                    </a:solidFill>
                  </a:tcPr>
                </a:tc>
                <a:extLst>
                  <a:ext uri="{0D108BD9-81ED-4DB2-BD59-A6C34878D82A}">
                    <a16:rowId xmlns:a16="http://schemas.microsoft.com/office/drawing/2014/main" val="612641666"/>
                  </a:ext>
                </a:extLst>
              </a:tr>
              <a:tr h="708660">
                <a:tc>
                  <a:txBody>
                    <a:bodyPr/>
                    <a:lstStyle/>
                    <a:p>
                      <a:pPr algn="ctr"/>
                      <a:r>
                        <a:rPr lang="en-US" sz="1300">
                          <a:solidFill>
                            <a:srgbClr val="FFFFFF"/>
                          </a:solidFill>
                          <a:latin typeface="+mj-lt"/>
                          <a:cs typeface="Arial" panose="020B0604020202020204" pitchFamily="34" charset="0"/>
                        </a:rPr>
                        <a:t>What could they lead to?</a:t>
                      </a:r>
                      <a:endParaRPr lang="en-GB" sz="1300">
                        <a:solidFill>
                          <a:srgbClr val="FFFFFF"/>
                        </a:solidFill>
                        <a:latin typeface="+mj-lt"/>
                        <a:cs typeface="Arial" panose="020B0604020202020204" pitchFamily="34" charset="0"/>
                      </a:endParaRPr>
                    </a:p>
                  </a:txBody>
                  <a:tcPr marL="68580" marR="68580" marT="34290" marB="34290">
                    <a:solidFill>
                      <a:schemeClr val="accent1">
                        <a:lumMod val="75000"/>
                      </a:schemeClr>
                    </a:solidFill>
                  </a:tcPr>
                </a:tc>
                <a:tc>
                  <a:txBody>
                    <a:bodyPr/>
                    <a:lstStyle/>
                    <a:p>
                      <a:pPr algn="ctr"/>
                      <a:r>
                        <a:rPr lang="en-GB" sz="1300">
                          <a:solidFill>
                            <a:schemeClr val="tx1"/>
                          </a:solidFill>
                          <a:latin typeface="+mn-lt"/>
                          <a:cs typeface="Arial" panose="020B0604020202020204" pitchFamily="34" charset="0"/>
                        </a:rPr>
                        <a:t>Progression to skilled employment or a higher-level apprenticeship</a:t>
                      </a: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Progression to level 3 study – A Levels, V Levels or T Levels or an apprenticeship.</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300">
                        <a:solidFill>
                          <a:schemeClr val="tx1"/>
                        </a:solidFill>
                        <a:latin typeface="+mn-lt"/>
                        <a:cs typeface="Arial" panose="020B0604020202020204" pitchFamily="34" charset="0"/>
                      </a:endParaRPr>
                    </a:p>
                  </a:txBody>
                  <a:tcPr marL="68580" marR="68580" marT="34290" marB="34290">
                    <a:solidFill>
                      <a:srgbClr val="909EE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300">
                          <a:solidFill>
                            <a:schemeClr val="tx1"/>
                          </a:solidFill>
                          <a:latin typeface="+mn-lt"/>
                          <a:cs typeface="Arial" panose="020B0604020202020204" pitchFamily="34" charset="0"/>
                        </a:rPr>
                        <a:t>Primarily progression to skilled employment or an apprenticeship.</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300">
                        <a:solidFill>
                          <a:schemeClr val="tx1"/>
                        </a:solidFill>
                        <a:latin typeface="+mn-lt"/>
                        <a:cs typeface="Arial" panose="020B0604020202020204" pitchFamily="34" charset="0"/>
                      </a:endParaRPr>
                    </a:p>
                  </a:txBody>
                  <a:tcPr marL="68580" marR="68580" marT="34290" marB="34290">
                    <a:solidFill>
                      <a:srgbClr val="909EE6"/>
                    </a:solidFill>
                  </a:tcPr>
                </a:tc>
                <a:extLst>
                  <a:ext uri="{0D108BD9-81ED-4DB2-BD59-A6C34878D82A}">
                    <a16:rowId xmlns:a16="http://schemas.microsoft.com/office/drawing/2014/main" val="402863443"/>
                  </a:ext>
                </a:extLst>
              </a:tr>
            </a:tbl>
          </a:graphicData>
        </a:graphic>
      </p:graphicFrame>
      <p:pic>
        <p:nvPicPr>
          <p:cNvPr id="1026" name="Picture 2" descr="Department for Education logo">
            <a:extLst>
              <a:ext uri="{FF2B5EF4-FFF2-40B4-BE49-F238E27FC236}">
                <a16:creationId xmlns:a16="http://schemas.microsoft.com/office/drawing/2014/main" id="{356F894E-8644-AB05-4881-B4C762B2FDD4}"/>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97" y="6188499"/>
            <a:ext cx="1008447" cy="58144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D2C4B6C-94E1-C1D6-75CE-54C954E31DEC}"/>
              </a:ext>
            </a:extLst>
          </p:cNvPr>
          <p:cNvSpPr txBox="1"/>
          <p:nvPr/>
        </p:nvSpPr>
        <p:spPr>
          <a:xfrm>
            <a:off x="1725304" y="6278038"/>
            <a:ext cx="8293339" cy="397032"/>
          </a:xfrm>
          <a:prstGeom prst="rect">
            <a:avLst/>
          </a:prstGeom>
          <a:noFill/>
        </p:spPr>
        <p:txBody>
          <a:bodyPr wrap="square" rtlCol="0">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*This does not include other qualifications such as GCSEs, Access to HE Diploma. Performing Arts Graded Examinations.</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100" b="0" i="1"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5376289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SharedContentType xmlns="Microsoft.SharePoint.Taxonomy.ContentTypeSync" SourceId="ec07c698-60f5-424f-b9af-f4c59398b511" ContentTypeId="0x010100545E941595ED5448BA61900FDDAFF313" PreviousValue="false"/>
</file>

<file path=customXml/item3.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4</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C3EAEF3VPW2N-496729705-79067</_dlc_DocId>
    <_dlc_DocIdUrl xmlns="ba2294b9-6d6a-4c9b-a125-9e4b98f52ed2">
      <Url>https://educationgovuk.sharepoint.com/sites/lvedfe00112/_layouts/15/DocIdRedir.aspx?ID=C3EAEF3VPW2N-496729705-79067</Url>
      <Description>C3EAEF3VPW2N-496729705-79067</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D0D37B8F7EFF8E4BB5E1EC050E9CEDCF" ma:contentTypeVersion="9" ma:contentTypeDescription="" ma:contentTypeScope="" ma:versionID="0ced109cd2e5e8c9f76fbe5cab59d49e">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9b2f0fa908537b094b7bdf873c18fa4d"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6c87caa-903c-4d64-8ec8-009dcdb2a733}" ma:internalName="TaxCatchAll" ma:showField="CatchAllData"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6c87caa-903c-4d64-8ec8-009dcdb2a733}" ma:internalName="TaxCatchAllLabel" ma:readOnly="true" ma:showField="CatchAllDataLabel"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readOnly="false" ma:default="4;#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2;#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3CC94E-03DC-4827-AFD1-053D75A34E50}">
  <ds:schemaRefs>
    <ds:schemaRef ds:uri="http://schemas.microsoft.com/sharepoint/events"/>
  </ds:schemaRefs>
</ds:datastoreItem>
</file>

<file path=customXml/itemProps2.xml><?xml version="1.0" encoding="utf-8"?>
<ds:datastoreItem xmlns:ds="http://schemas.openxmlformats.org/officeDocument/2006/customXml" ds:itemID="{09134F97-0492-4ED9-BBD3-15EFB4345DC0}">
  <ds:schemaRefs>
    <ds:schemaRef ds:uri="Microsoft.SharePoint.Taxonomy.ContentTypeSync"/>
  </ds:schemaRefs>
</ds:datastoreItem>
</file>

<file path=customXml/itemProps3.xml><?xml version="1.0" encoding="utf-8"?>
<ds:datastoreItem xmlns:ds="http://schemas.openxmlformats.org/officeDocument/2006/customXml" ds:itemID="{0B404148-4042-405B-8DB4-DB64ADD52385}">
  <ds:schemaRefs>
    <ds:schemaRef ds:uri="http://purl.org/dc/dcmitype/"/>
    <ds:schemaRef ds:uri="http://purl.org/dc/elements/1.1/"/>
    <ds:schemaRef ds:uri="http://www.w3.org/XML/1998/namespace"/>
    <ds:schemaRef ds:uri="http://schemas.microsoft.com/office/2006/documentManagement/types"/>
    <ds:schemaRef ds:uri="ba2294b9-6d6a-4c9b-a125-9e4b98f52ed2"/>
    <ds:schemaRef ds:uri="http://schemas.microsoft.com/office/infopath/2007/PartnerControls"/>
    <ds:schemaRef ds:uri="8c566321-f672-4e06-a901-b5e72b4c4357"/>
    <ds:schemaRef ds:uri="http://schemas.openxmlformats.org/package/2006/metadata/core-properties"/>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0D14202A-D254-4DFF-BE3E-3488707B6EA7}">
  <ds:schemaRefs>
    <ds:schemaRef ds:uri="8c566321-f672-4e06-a901-b5e72b4c4357"/>
    <ds:schemaRef ds:uri="ba2294b9-6d6a-4c9b-a125-9e4b98f52e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5.xml><?xml version="1.0" encoding="utf-8"?>
<ds:datastoreItem xmlns:ds="http://schemas.openxmlformats.org/officeDocument/2006/customXml" ds:itemID="{4D369C56-FC5D-4E05-AD50-70CAEA2A8D17}">
  <ds:schemaRefs>
    <ds:schemaRef ds:uri="http://schemas.microsoft.com/sharepoint/v3/contenttype/forms"/>
  </ds:schemaRefs>
</ds:datastoreItem>
</file>

<file path=docMetadata/LabelInfo.xml><?xml version="1.0" encoding="utf-8"?>
<clbl:labelList xmlns:clbl="http://schemas.microsoft.com/office/2020/mipLabelMetadata">
  <clbl:label id="{dbf2ff9d-e249-40e2-b463-0b922d4f2f25}" enabled="1" method="Privileged" siteId="{fad277c9-c60a-4da1-b5f3-b3b8b34a82f9}"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1354</Words>
  <Application>Microsoft Office PowerPoint</Application>
  <PresentationFormat>A4 Paper (210x297 mm)</PresentationFormat>
  <Paragraphs>137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Comparing level 2 and 3 post-16 pathways September 2031 onwards</vt:lpstr>
      <vt:lpstr>Level 3 post-16 pathway options September 2031 onwards</vt:lpstr>
      <vt:lpstr>Level 2 post-16 pathways September 2031 onwards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SAVAGE, Angela</dc:creator>
  <cp:lastModifiedBy>SAVAGE, Angela</cp:lastModifiedBy>
  <cp:revision>1</cp:revision>
  <dcterms:created xsi:type="dcterms:W3CDTF">2026-05-13T13:19:12Z</dcterms:created>
  <dcterms:modified xsi:type="dcterms:W3CDTF">2026-07-15T16:16:02Z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0x010100545E941595ED5448BA61900FDDAFF31300D0D37B8F7EFF8E4BB5E1EC050E9CEDCF</vt:lpwstr>
  </property>
  <property fmtid="{D5CDD505-2E9C-101B-9397-08002B2CF9AE}" pid="3" name="pd0bfabaa6cb47f7bff41b54a8405b46">
    <vt:lpwstr>Higher and Further Education Directorate|8e4de78d-00ab-41fd-818b-e7393d959bab</vt:lpwstr>
  </property>
  <property fmtid="{D5CDD505-2E9C-101B-9397-08002B2CF9AE}" pid="4" name="afedf6f4583d4414b8b49f98bd7a4a38">
    <vt:lpwstr>DfE|a484111e-5b24-4ad9-9778-c536c8c88985</vt:lpwstr>
  </property>
  <property fmtid="{D5CDD505-2E9C-101B-9397-08002B2CF9AE}" pid="5" name="DfeSubject">
    <vt:lpwstr/>
  </property>
  <property fmtid="{D5CDD505-2E9C-101B-9397-08002B2CF9AE}" pid="6" name="e001803101cc486883c488742a9b195f">
    <vt:lpwstr/>
  </property>
  <property fmtid="{D5CDD505-2E9C-101B-9397-08002B2CF9AE}" pid="7" name="cbd89a3d90af4054933af136d81ae271">
    <vt:lpwstr/>
  </property>
  <property fmtid="{D5CDD505-2E9C-101B-9397-08002B2CF9AE}" pid="8" name="DfeOrganisationalUnit">
    <vt:lpwstr>4;#DfE|cc08a6d4-dfde-4d0f-bd85-069ebcef80d5</vt:lpwstr>
  </property>
  <property fmtid="{D5CDD505-2E9C-101B-9397-08002B2CF9AE}" pid="9" name="Function">
    <vt:lpwstr/>
  </property>
  <property fmtid="{D5CDD505-2E9C-101B-9397-08002B2CF9AE}" pid="10" name="SiteType">
    <vt:lpwstr/>
  </property>
  <property fmtid="{D5CDD505-2E9C-101B-9397-08002B2CF9AE}" pid="11" name="Owner">
    <vt:lpwstr>2;#DfE|a484111e-5b24-4ad9-9778-c536c8c88985</vt:lpwstr>
  </property>
  <property fmtid="{D5CDD505-2E9C-101B-9397-08002B2CF9AE}" pid="12" name="MediaServiceImageTags">
    <vt:lpwstr/>
  </property>
  <property fmtid="{D5CDD505-2E9C-101B-9397-08002B2CF9AE}" pid="13" name="lcf76f155ced4ddcb4097134ff3c332f">
    <vt:lpwstr/>
  </property>
  <property fmtid="{D5CDD505-2E9C-101B-9397-08002B2CF9AE}" pid="14" name="OrganisationalUnit">
    <vt:lpwstr>1;#Higher and Further Education Directorate|8e4de78d-00ab-41fd-818b-e7393d959bab</vt:lpwstr>
  </property>
  <property fmtid="{D5CDD505-2E9C-101B-9397-08002B2CF9AE}" pid="15" name="DfeOwner">
    <vt:lpwstr>2;#DfE|a484111e-5b24-4ad9-9778-c536c8c88985</vt:lpwstr>
  </property>
  <property fmtid="{D5CDD505-2E9C-101B-9397-08002B2CF9AE}" pid="16" name="Subject1">
    <vt:lpwstr/>
  </property>
  <property fmtid="{D5CDD505-2E9C-101B-9397-08002B2CF9AE}" pid="17" name="c0e8f78731f34305bd83ee7a944e5d31">
    <vt:lpwstr/>
  </property>
  <property fmtid="{D5CDD505-2E9C-101B-9397-08002B2CF9AE}" pid="18" name="_dlc_DocIdItemGuid">
    <vt:lpwstr>61663a50-9066-4799-8b57-32cca6df2b8f</vt:lpwstr>
  </property>
  <property fmtid="{D5CDD505-2E9C-101B-9397-08002B2CF9AE}" pid="19" name="ClassificationContentMarkingFooterLocations">
    <vt:lpwstr>Office Theme:10</vt:lpwstr>
  </property>
  <property fmtid="{D5CDD505-2E9C-101B-9397-08002B2CF9AE}" pid="20" name="ClassificationContentMarkingFooterText">
    <vt:lpwstr>OFFICIAL - FOR PUBLIC RELEASE</vt:lpwstr>
  </property>
  <property fmtid="{D5CDD505-2E9C-101B-9397-08002B2CF9AE}" pid="21" name="ClassificationContentMarkingHeaderLocations">
    <vt:lpwstr>Office Theme:9</vt:lpwstr>
  </property>
  <property fmtid="{D5CDD505-2E9C-101B-9397-08002B2CF9AE}" pid="22" name="ClassificationContentMarkingHeaderText">
    <vt:lpwstr>OFFICIAL - FOR PUBLIC RELEASE</vt:lpwstr>
  </property>
</Properties>
</file>