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8"/>
  </p:notesMasterIdLst>
  <p:sldIdLst>
    <p:sldId id="2146848648" r:id="rId7"/>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1147762D-CFF9-F100-31B5-621CD4EF6778}" name="COLES, David" initials="DC" userId="S::David.COLES@EDUCATION.GOV.UK::4bcc362f-6b1a-47ea-a52c-04dcebf39099" providerId="AD"/>
  <p188:author id="{65A3B97C-29A3-D36D-E5B4-DF52B3B91B88}" name="VONG, ChongPhi" initials="CV" userId="S::ChongPhi.VONG@EDUCATION.GOV.UK::cc807693-2b13-435f-905f-3ab8d71ea97e" providerId="AD"/>
  <p188:author id="{FD4D0080-7740-CF9B-F2FA-B564116752E3}" name="SAVAGE, Angela" initials="AS" userId="S::Angela.SAVAGE@EDUCATION.GOV.UK::d05b815f-4964-4ba9-a67a-b6cd79f08897"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7E0D1A-3F3A-B61C-F461-FED7DAE2D3C9}" v="80" dt="2026-07-07T13:17:12.4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theme" Target="theme/theme1.xml"/><Relationship Id="rId5" Type="http://schemas.openxmlformats.org/officeDocument/2006/relationships/customXml" Target="../customXml/item5.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VAGE, Angela" userId="S::angela.savage@education.gov.uk::d05b815f-4964-4ba9-a67a-b6cd79f08897" providerId="AD" clId="Web-{437E0D1A-3F3A-B61C-F461-FED7DAE2D3C9}"/>
    <pc:docChg chg="modSld">
      <pc:chgData name="SAVAGE, Angela" userId="S::angela.savage@education.gov.uk::d05b815f-4964-4ba9-a67a-b6cd79f08897" providerId="AD" clId="Web-{437E0D1A-3F3A-B61C-F461-FED7DAE2D3C9}" dt="2026-07-07T13:15:48.432" v="53"/>
      <pc:docMkLst>
        <pc:docMk/>
      </pc:docMkLst>
      <pc:sldChg chg="modSp">
        <pc:chgData name="SAVAGE, Angela" userId="S::angela.savage@education.gov.uk::d05b815f-4964-4ba9-a67a-b6cd79f08897" providerId="AD" clId="Web-{437E0D1A-3F3A-B61C-F461-FED7DAE2D3C9}" dt="2026-07-07T13:15:48.432" v="53"/>
        <pc:sldMkLst>
          <pc:docMk/>
          <pc:sldMk cId="2213181587" sldId="2146848648"/>
        </pc:sldMkLst>
        <pc:graphicFrameChg chg="mod modGraphic">
          <ac:chgData name="SAVAGE, Angela" userId="S::angela.savage@education.gov.uk::d05b815f-4964-4ba9-a67a-b6cd79f08897" providerId="AD" clId="Web-{437E0D1A-3F3A-B61C-F461-FED7DAE2D3C9}" dt="2026-07-07T13:15:48.432" v="53"/>
          <ac:graphicFrameMkLst>
            <pc:docMk/>
            <pc:sldMk cId="2213181587" sldId="2146848648"/>
            <ac:graphicFrameMk id="9" creationId="{130A953B-88B1-4CC0-E066-6C884EAEAD6E}"/>
          </ac:graphicFrameMkLst>
        </pc:graphicFrameChg>
      </pc:sldChg>
    </pc:docChg>
  </pc:docChgLst>
  <pc:docChgLst>
    <pc:chgData clId="Web-{437E0D1A-3F3A-B61C-F461-FED7DAE2D3C9}"/>
    <pc:docChg chg="modSld">
      <pc:chgData name="" userId="" providerId="" clId="Web-{437E0D1A-3F3A-B61C-F461-FED7DAE2D3C9}" dt="2026-07-07T13:14:28.801" v="1"/>
      <pc:docMkLst>
        <pc:docMk/>
      </pc:docMkLst>
      <pc:sldChg chg="modSp">
        <pc:chgData name="" userId="" providerId="" clId="Web-{437E0D1A-3F3A-B61C-F461-FED7DAE2D3C9}" dt="2026-07-07T13:14:28.801" v="1"/>
        <pc:sldMkLst>
          <pc:docMk/>
          <pc:sldMk cId="2213181587" sldId="2146848648"/>
        </pc:sldMkLst>
        <pc:graphicFrameChg chg="mod modGraphic">
          <ac:chgData name="" userId="" providerId="" clId="Web-{437E0D1A-3F3A-B61C-F461-FED7DAE2D3C9}" dt="2026-07-07T13:14:28.801" v="1"/>
          <ac:graphicFrameMkLst>
            <pc:docMk/>
            <pc:sldMk cId="2213181587" sldId="2146848648"/>
            <ac:graphicFrameMk id="9" creationId="{130A953B-88B1-4CC0-E066-6C884EAEAD6E}"/>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8D96D3-63AE-4E5C-9D78-B6FEE4A5136C}" type="datetimeFigureOut">
              <a:rPr lang="en-GB" smtClean="0"/>
              <a:t>07/07/2026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F75248-09FF-483C-8553-94EFB9B88996}" type="slidenum">
              <a:rPr lang="en-GB" smtClean="0"/>
              <a:t>‹#›</a:t>
            </a:fld>
            <a:endParaRPr lang="en-GB"/>
          </a:p>
        </p:txBody>
      </p:sp>
    </p:spTree>
    <p:extLst>
      <p:ext uri="{BB962C8B-B14F-4D97-AF65-F5344CB8AC3E}">
        <p14:creationId xmlns:p14="http://schemas.microsoft.com/office/powerpoint/2010/main" val="394961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CE89B7-6624-44F6-AB2B-15F9BF1D1930}"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35929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697E4F46-D1B9-4FDF-9377-5460E775F52B}" type="datetimeFigureOut">
              <a:rPr lang="en-GB" smtClean="0"/>
              <a:t>07/07/2026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1E5966-00CF-4034-BDFA-0686CF8D2BF8}" type="slidenum">
              <a:rPr lang="en-GB" smtClean="0"/>
              <a:t>‹#›</a:t>
            </a:fld>
            <a:endParaRPr lang="en-GB"/>
          </a:p>
        </p:txBody>
      </p:sp>
    </p:spTree>
    <p:extLst>
      <p:ext uri="{BB962C8B-B14F-4D97-AF65-F5344CB8AC3E}">
        <p14:creationId xmlns:p14="http://schemas.microsoft.com/office/powerpoint/2010/main" val="614256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697E4F46-D1B9-4FDF-9377-5460E775F52B}" type="datetimeFigureOut">
              <a:rPr lang="en-GB" smtClean="0"/>
              <a:t>07/07/2026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1E5966-00CF-4034-BDFA-0686CF8D2BF8}" type="slidenum">
              <a:rPr lang="en-GB" smtClean="0"/>
              <a:t>‹#›</a:t>
            </a:fld>
            <a:endParaRPr lang="en-GB"/>
          </a:p>
        </p:txBody>
      </p:sp>
    </p:spTree>
    <p:extLst>
      <p:ext uri="{BB962C8B-B14F-4D97-AF65-F5344CB8AC3E}">
        <p14:creationId xmlns:p14="http://schemas.microsoft.com/office/powerpoint/2010/main" val="1799813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697E4F46-D1B9-4FDF-9377-5460E775F52B}" type="datetimeFigureOut">
              <a:rPr lang="en-GB" smtClean="0"/>
              <a:t>07/07/2026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1E5966-00CF-4034-BDFA-0686CF8D2BF8}" type="slidenum">
              <a:rPr lang="en-GB" smtClean="0"/>
              <a:t>‹#›</a:t>
            </a:fld>
            <a:endParaRPr lang="en-GB"/>
          </a:p>
        </p:txBody>
      </p:sp>
    </p:spTree>
    <p:extLst>
      <p:ext uri="{BB962C8B-B14F-4D97-AF65-F5344CB8AC3E}">
        <p14:creationId xmlns:p14="http://schemas.microsoft.com/office/powerpoint/2010/main" val="20063805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slide ">
    <p:spTree>
      <p:nvGrpSpPr>
        <p:cNvPr id="1" name=""/>
        <p:cNvGrpSpPr/>
        <p:nvPr/>
      </p:nvGrpSpPr>
      <p:grpSpPr>
        <a:xfrm>
          <a:off x="0" y="0"/>
          <a:ext cx="0" cy="0"/>
          <a:chOff x="0" y="0"/>
          <a:chExt cx="0" cy="0"/>
        </a:xfrm>
      </p:grpSpPr>
      <p:sp>
        <p:nvSpPr>
          <p:cNvPr id="3" name="Content Placeholder 2"/>
          <p:cNvSpPr>
            <a:spLocks noGrp="1"/>
          </p:cNvSpPr>
          <p:nvPr>
            <p:ph idx="1"/>
          </p:nvPr>
        </p:nvSpPr>
        <p:spPr>
          <a:xfrm>
            <a:off x="526131" y="1361857"/>
            <a:ext cx="8902398" cy="469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4" name="Footer Placeholder 3">
            <a:extLst>
              <a:ext uri="{FF2B5EF4-FFF2-40B4-BE49-F238E27FC236}">
                <a16:creationId xmlns:a16="http://schemas.microsoft.com/office/drawing/2014/main" id="{E763F045-6FE1-4010-B19A-965F3782071A}"/>
              </a:ext>
            </a:extLst>
          </p:cNvPr>
          <p:cNvSpPr>
            <a:spLocks noGrp="1"/>
          </p:cNvSpPr>
          <p:nvPr>
            <p:ph type="ftr" sz="quarter" idx="10"/>
          </p:nvPr>
        </p:nvSpPr>
        <p:spPr/>
        <p:txBody>
          <a:bodyPr/>
          <a:lstStyle/>
          <a:p>
            <a:r>
              <a:rPr lang="en-GB"/>
              <a:t>On the Insert ribbon select Header and Footer to edit this holding text</a:t>
            </a:r>
            <a:endParaRPr lang="en-US"/>
          </a:p>
        </p:txBody>
      </p:sp>
      <p:sp>
        <p:nvSpPr>
          <p:cNvPr id="5" name="Slide Number Placeholder 4">
            <a:extLst>
              <a:ext uri="{FF2B5EF4-FFF2-40B4-BE49-F238E27FC236}">
                <a16:creationId xmlns:a16="http://schemas.microsoft.com/office/drawing/2014/main" id="{9980D8CA-E46C-483D-8651-178424FBAAFC}"/>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2132199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697E4F46-D1B9-4FDF-9377-5460E775F52B}" type="datetimeFigureOut">
              <a:rPr lang="en-GB" smtClean="0"/>
              <a:t>07/07/2026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1E5966-00CF-4034-BDFA-0686CF8D2BF8}" type="slidenum">
              <a:rPr lang="en-GB" smtClean="0"/>
              <a:t>‹#›</a:t>
            </a:fld>
            <a:endParaRPr lang="en-GB"/>
          </a:p>
        </p:txBody>
      </p:sp>
    </p:spTree>
    <p:extLst>
      <p:ext uri="{BB962C8B-B14F-4D97-AF65-F5344CB8AC3E}">
        <p14:creationId xmlns:p14="http://schemas.microsoft.com/office/powerpoint/2010/main" val="1476909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97E4F46-D1B9-4FDF-9377-5460E775F52B}" type="datetimeFigureOut">
              <a:rPr lang="en-GB" smtClean="0"/>
              <a:t>07/07/2026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D1E5966-00CF-4034-BDFA-0686CF8D2BF8}" type="slidenum">
              <a:rPr lang="en-GB" smtClean="0"/>
              <a:t>‹#›</a:t>
            </a:fld>
            <a:endParaRPr lang="en-GB"/>
          </a:p>
        </p:txBody>
      </p:sp>
    </p:spTree>
    <p:extLst>
      <p:ext uri="{BB962C8B-B14F-4D97-AF65-F5344CB8AC3E}">
        <p14:creationId xmlns:p14="http://schemas.microsoft.com/office/powerpoint/2010/main" val="1759056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697E4F46-D1B9-4FDF-9377-5460E775F52B}" type="datetimeFigureOut">
              <a:rPr lang="en-GB" smtClean="0"/>
              <a:t>07/07/2026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D1E5966-00CF-4034-BDFA-0686CF8D2BF8}" type="slidenum">
              <a:rPr lang="en-GB" smtClean="0"/>
              <a:t>‹#›</a:t>
            </a:fld>
            <a:endParaRPr lang="en-GB"/>
          </a:p>
        </p:txBody>
      </p:sp>
    </p:spTree>
    <p:extLst>
      <p:ext uri="{BB962C8B-B14F-4D97-AF65-F5344CB8AC3E}">
        <p14:creationId xmlns:p14="http://schemas.microsoft.com/office/powerpoint/2010/main" val="101056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GB"/>
              <a:t>Click to edit Master title style</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697E4F46-D1B9-4FDF-9377-5460E775F52B}" type="datetimeFigureOut">
              <a:rPr lang="en-GB" smtClean="0"/>
              <a:t>07/07/2026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D1E5966-00CF-4034-BDFA-0686CF8D2BF8}" type="slidenum">
              <a:rPr lang="en-GB" smtClean="0"/>
              <a:t>‹#›</a:t>
            </a:fld>
            <a:endParaRPr lang="en-GB"/>
          </a:p>
        </p:txBody>
      </p:sp>
    </p:spTree>
    <p:extLst>
      <p:ext uri="{BB962C8B-B14F-4D97-AF65-F5344CB8AC3E}">
        <p14:creationId xmlns:p14="http://schemas.microsoft.com/office/powerpoint/2010/main" val="2842062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697E4F46-D1B9-4FDF-9377-5460E775F52B}" type="datetimeFigureOut">
              <a:rPr lang="en-GB" smtClean="0"/>
              <a:t>07/07/2026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D1E5966-00CF-4034-BDFA-0686CF8D2BF8}" type="slidenum">
              <a:rPr lang="en-GB" smtClean="0"/>
              <a:t>‹#›</a:t>
            </a:fld>
            <a:endParaRPr lang="en-GB"/>
          </a:p>
        </p:txBody>
      </p:sp>
    </p:spTree>
    <p:extLst>
      <p:ext uri="{BB962C8B-B14F-4D97-AF65-F5344CB8AC3E}">
        <p14:creationId xmlns:p14="http://schemas.microsoft.com/office/powerpoint/2010/main" val="1473588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7E4F46-D1B9-4FDF-9377-5460E775F52B}" type="datetimeFigureOut">
              <a:rPr lang="en-GB" smtClean="0"/>
              <a:t>07/07/2026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D1E5966-00CF-4034-BDFA-0686CF8D2BF8}" type="slidenum">
              <a:rPr lang="en-GB" smtClean="0"/>
              <a:t>‹#›</a:t>
            </a:fld>
            <a:endParaRPr lang="en-GB"/>
          </a:p>
        </p:txBody>
      </p:sp>
    </p:spTree>
    <p:extLst>
      <p:ext uri="{BB962C8B-B14F-4D97-AF65-F5344CB8AC3E}">
        <p14:creationId xmlns:p14="http://schemas.microsoft.com/office/powerpoint/2010/main" val="2410949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697E4F46-D1B9-4FDF-9377-5460E775F52B}" type="datetimeFigureOut">
              <a:rPr lang="en-GB" smtClean="0"/>
              <a:t>07/07/2026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D1E5966-00CF-4034-BDFA-0686CF8D2BF8}" type="slidenum">
              <a:rPr lang="en-GB" smtClean="0"/>
              <a:t>‹#›</a:t>
            </a:fld>
            <a:endParaRPr lang="en-GB"/>
          </a:p>
        </p:txBody>
      </p:sp>
    </p:spTree>
    <p:extLst>
      <p:ext uri="{BB962C8B-B14F-4D97-AF65-F5344CB8AC3E}">
        <p14:creationId xmlns:p14="http://schemas.microsoft.com/office/powerpoint/2010/main" val="2415821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697E4F46-D1B9-4FDF-9377-5460E775F52B}" type="datetimeFigureOut">
              <a:rPr lang="en-GB" smtClean="0"/>
              <a:t>07/07/2026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D1E5966-00CF-4034-BDFA-0686CF8D2BF8}" type="slidenum">
              <a:rPr lang="en-GB" smtClean="0"/>
              <a:t>‹#›</a:t>
            </a:fld>
            <a:endParaRPr lang="en-GB"/>
          </a:p>
        </p:txBody>
      </p:sp>
    </p:spTree>
    <p:extLst>
      <p:ext uri="{BB962C8B-B14F-4D97-AF65-F5344CB8AC3E}">
        <p14:creationId xmlns:p14="http://schemas.microsoft.com/office/powerpoint/2010/main" val="3083172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97E4F46-D1B9-4FDF-9377-5460E775F52B}" type="datetimeFigureOut">
              <a:rPr lang="en-GB" smtClean="0"/>
              <a:t>07/07/2026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D1E5966-00CF-4034-BDFA-0686CF8D2BF8}" type="slidenum">
              <a:rPr lang="en-GB" smtClean="0"/>
              <a:t>‹#›</a:t>
            </a:fld>
            <a:endParaRPr lang="en-GB"/>
          </a:p>
        </p:txBody>
      </p:sp>
      <p:sp>
        <p:nvSpPr>
          <p:cNvPr id="9" name="TextBox 8">
            <a:extLst>
              <a:ext uri="{FF2B5EF4-FFF2-40B4-BE49-F238E27FC236}">
                <a16:creationId xmlns:a16="http://schemas.microsoft.com/office/drawing/2014/main" id="{1CE17650-B9F7-01E2-0A2E-DDB9F096AD96}"/>
              </a:ext>
            </a:extLst>
          </p:cNvPr>
          <p:cNvSpPr txBox="1"/>
          <p:nvPr userDrawn="1">
            <p:extLst>
              <p:ext uri="{1162E1C5-73C7-4A58-AE30-91384D911F3F}">
                <p184:classification xmlns:p184="http://schemas.microsoft.com/office/powerpoint/2018/4/main" val="hdr"/>
              </p:ext>
            </p:extLst>
          </p:nvPr>
        </p:nvSpPr>
        <p:spPr>
          <a:xfrm>
            <a:off x="3951288" y="63500"/>
            <a:ext cx="2032000" cy="167640"/>
          </a:xfrm>
          <a:prstGeom prst="rect">
            <a:avLst/>
          </a:prstGeom>
        </p:spPr>
        <p:txBody>
          <a:bodyPr horzOverflow="overflow" lIns="0" tIns="0" rIns="0" bIns="0">
            <a:spAutoFit/>
          </a:bodyPr>
          <a:lstStyle/>
          <a:p>
            <a:pPr algn="l"/>
            <a:r>
              <a:rPr lang="en-GB" sz="1100">
                <a:solidFill>
                  <a:srgbClr val="000000">
                    <a:alpha val="50000"/>
                  </a:srgbClr>
                </a:solidFill>
                <a:latin typeface="Aptos" panose="020B0004020202020204" pitchFamily="34" charset="0"/>
              </a:rPr>
              <a:t>OFFICIAL - FOR PUBLIC RELEASE</a:t>
            </a:r>
          </a:p>
        </p:txBody>
      </p:sp>
      <p:sp>
        <p:nvSpPr>
          <p:cNvPr id="10" name="TextBox 9">
            <a:extLst>
              <a:ext uri="{FF2B5EF4-FFF2-40B4-BE49-F238E27FC236}">
                <a16:creationId xmlns:a16="http://schemas.microsoft.com/office/drawing/2014/main" id="{E367C406-E971-DC5C-54EF-FAFEF06EC16D}"/>
              </a:ext>
            </a:extLst>
          </p:cNvPr>
          <p:cNvSpPr txBox="1"/>
          <p:nvPr userDrawn="1">
            <p:extLst>
              <p:ext uri="{1162E1C5-73C7-4A58-AE30-91384D911F3F}">
                <p184:classification xmlns:p184="http://schemas.microsoft.com/office/powerpoint/2018/4/main" val="ftr"/>
              </p:ext>
            </p:extLst>
          </p:nvPr>
        </p:nvSpPr>
        <p:spPr>
          <a:xfrm>
            <a:off x="3951288" y="6626860"/>
            <a:ext cx="2032000" cy="167640"/>
          </a:xfrm>
          <a:prstGeom prst="rect">
            <a:avLst/>
          </a:prstGeom>
        </p:spPr>
        <p:txBody>
          <a:bodyPr horzOverflow="overflow" lIns="0" tIns="0" rIns="0" bIns="0">
            <a:spAutoFit/>
          </a:bodyPr>
          <a:lstStyle/>
          <a:p>
            <a:pPr algn="l"/>
            <a:r>
              <a:rPr lang="en-GB" sz="1100">
                <a:solidFill>
                  <a:srgbClr val="000000">
                    <a:alpha val="50000"/>
                  </a:srgbClr>
                </a:solidFill>
                <a:latin typeface="Aptos" panose="020B0004020202020204" pitchFamily="34" charset="0"/>
              </a:rPr>
              <a:t>OFFICIAL - FOR PUBLIC RELEASE</a:t>
            </a:r>
          </a:p>
        </p:txBody>
      </p:sp>
    </p:spTree>
    <p:extLst>
      <p:ext uri="{BB962C8B-B14F-4D97-AF65-F5344CB8AC3E}">
        <p14:creationId xmlns:p14="http://schemas.microsoft.com/office/powerpoint/2010/main" val="22264332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F19D182-47FA-C8D7-A487-1BEE55A9DC85}"/>
              </a:ext>
            </a:extLst>
          </p:cNvPr>
          <p:cNvSpPr txBox="1">
            <a:spLocks noGrp="1"/>
          </p:cNvSpPr>
          <p:nvPr>
            <p:ph type="title" idx="4294967295"/>
          </p:nvPr>
        </p:nvSpPr>
        <p:spPr>
          <a:xfrm>
            <a:off x="139248" y="236133"/>
            <a:ext cx="9467167" cy="95410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a:ln>
                  <a:noFill/>
                </a:ln>
                <a:solidFill>
                  <a:srgbClr val="002060"/>
                </a:solidFill>
                <a:effectLst/>
                <a:uLnTx/>
                <a:uFillTx/>
                <a:latin typeface="Aptos" panose="02110004020202020204"/>
                <a:ea typeface="+mn-ea"/>
                <a:cs typeface="+mn-cs"/>
              </a:rPr>
              <a:t>New 16-19 system vision: Level 3 pathways of programmes with a clear line of sight to destinations</a:t>
            </a:r>
          </a:p>
        </p:txBody>
      </p:sp>
      <p:graphicFrame>
        <p:nvGraphicFramePr>
          <p:cNvPr id="9" name="Table 8">
            <a:extLst>
              <a:ext uri="{FF2B5EF4-FFF2-40B4-BE49-F238E27FC236}">
                <a16:creationId xmlns:a16="http://schemas.microsoft.com/office/drawing/2014/main" id="{130A953B-88B1-4CC0-E066-6C884EAEAD6E}"/>
              </a:ext>
            </a:extLst>
          </p:cNvPr>
          <p:cNvGraphicFramePr>
            <a:graphicFrameLocks noGrp="1"/>
          </p:cNvGraphicFramePr>
          <p:nvPr>
            <p:extLst>
              <p:ext uri="{D42A27DB-BD31-4B8C-83A1-F6EECF244321}">
                <p14:modId xmlns:p14="http://schemas.microsoft.com/office/powerpoint/2010/main" val="628076757"/>
              </p:ext>
            </p:extLst>
          </p:nvPr>
        </p:nvGraphicFramePr>
        <p:xfrm>
          <a:off x="139248" y="1356353"/>
          <a:ext cx="9627506" cy="4977765"/>
        </p:xfrm>
        <a:graphic>
          <a:graphicData uri="http://schemas.openxmlformats.org/drawingml/2006/table">
            <a:tbl>
              <a:tblPr firstRow="1" bandRow="1">
                <a:tableStyleId>{5940675A-B579-460E-94D1-54222C63F5DA}</a:tableStyleId>
              </a:tblPr>
              <a:tblGrid>
                <a:gridCol w="1451294">
                  <a:extLst>
                    <a:ext uri="{9D8B030D-6E8A-4147-A177-3AD203B41FA5}">
                      <a16:colId xmlns:a16="http://schemas.microsoft.com/office/drawing/2014/main" val="4087964483"/>
                    </a:ext>
                  </a:extLst>
                </a:gridCol>
                <a:gridCol w="3952352">
                  <a:extLst>
                    <a:ext uri="{9D8B030D-6E8A-4147-A177-3AD203B41FA5}">
                      <a16:colId xmlns:a16="http://schemas.microsoft.com/office/drawing/2014/main" val="2487345346"/>
                    </a:ext>
                  </a:extLst>
                </a:gridCol>
                <a:gridCol w="1370318">
                  <a:extLst>
                    <a:ext uri="{9D8B030D-6E8A-4147-A177-3AD203B41FA5}">
                      <a16:colId xmlns:a16="http://schemas.microsoft.com/office/drawing/2014/main" val="4045340534"/>
                    </a:ext>
                  </a:extLst>
                </a:gridCol>
                <a:gridCol w="990687">
                  <a:extLst>
                    <a:ext uri="{9D8B030D-6E8A-4147-A177-3AD203B41FA5}">
                      <a16:colId xmlns:a16="http://schemas.microsoft.com/office/drawing/2014/main" val="2311876782"/>
                    </a:ext>
                  </a:extLst>
                </a:gridCol>
                <a:gridCol w="1049270">
                  <a:extLst>
                    <a:ext uri="{9D8B030D-6E8A-4147-A177-3AD203B41FA5}">
                      <a16:colId xmlns:a16="http://schemas.microsoft.com/office/drawing/2014/main" val="2921211689"/>
                    </a:ext>
                  </a:extLst>
                </a:gridCol>
                <a:gridCol w="813585">
                  <a:extLst>
                    <a:ext uri="{9D8B030D-6E8A-4147-A177-3AD203B41FA5}">
                      <a16:colId xmlns:a16="http://schemas.microsoft.com/office/drawing/2014/main" val="1846457576"/>
                    </a:ext>
                  </a:extLst>
                </a:gridCol>
              </a:tblGrid>
              <a:tr h="594360">
                <a:tc>
                  <a:txBody>
                    <a:bodyPr/>
                    <a:lstStyle/>
                    <a:p>
                      <a:pPr algn="l"/>
                      <a:r>
                        <a:rPr lang="en-GB" sz="1100" b="1">
                          <a:solidFill>
                            <a:srgbClr val="000000"/>
                          </a:solidFill>
                          <a:latin typeface="Aptos" panose="020B0004020202020204" pitchFamily="34" charset="0"/>
                        </a:rPr>
                        <a:t>Pathway for learners who, at age 16, are: </a:t>
                      </a:r>
                    </a:p>
                  </a:txBody>
                  <a:tcPr marL="74295" marR="74295" marT="37148" marB="37148">
                    <a:solidFill>
                      <a:srgbClr val="227ACB"/>
                    </a:solidFill>
                  </a:tcPr>
                </a:tc>
                <a:tc>
                  <a:txBody>
                    <a:bodyPr/>
                    <a:lstStyle/>
                    <a:p>
                      <a:pPr algn="ctr"/>
                      <a:r>
                        <a:rPr lang="en-GB" sz="1100" b="1">
                          <a:solidFill>
                            <a:srgbClr val="000000"/>
                          </a:solidFill>
                          <a:latin typeface="Aptos" panose="020B0004020202020204" pitchFamily="34" charset="0"/>
                        </a:rPr>
                        <a:t>Key Features</a:t>
                      </a:r>
                    </a:p>
                  </a:txBody>
                  <a:tcPr marL="74295" marR="74295" marT="37148" marB="37148">
                    <a:solidFill>
                      <a:srgbClr val="227ACB"/>
                    </a:solidFill>
                  </a:tcPr>
                </a:tc>
                <a:tc>
                  <a:txBody>
                    <a:bodyPr/>
                    <a:lstStyle/>
                    <a:p>
                      <a:pPr algn="ctr"/>
                      <a:r>
                        <a:rPr lang="en-GB" sz="1100" b="1">
                          <a:solidFill>
                            <a:srgbClr val="000000"/>
                          </a:solidFill>
                          <a:latin typeface="Aptos" panose="020B0004020202020204" pitchFamily="34" charset="0"/>
                        </a:rPr>
                        <a:t>Destination/</a:t>
                      </a:r>
                    </a:p>
                    <a:p>
                      <a:pPr algn="ctr"/>
                      <a:r>
                        <a:rPr lang="en-GB" sz="1100" b="1">
                          <a:solidFill>
                            <a:srgbClr val="000000"/>
                          </a:solidFill>
                          <a:latin typeface="Aptos" panose="020B0004020202020204" pitchFamily="34" charset="0"/>
                        </a:rPr>
                        <a:t>Outcome </a:t>
                      </a:r>
                    </a:p>
                  </a:txBody>
                  <a:tcPr marL="74295" marR="74295" marT="37148" marB="37148">
                    <a:solidFill>
                      <a:srgbClr val="227ACB"/>
                    </a:solidFill>
                  </a:tcPr>
                </a:tc>
                <a:tc>
                  <a:txBody>
                    <a:bodyPr/>
                    <a:lstStyle/>
                    <a:p>
                      <a:pPr algn="ctr"/>
                      <a:r>
                        <a:rPr lang="en-GB" sz="1100" b="1">
                          <a:solidFill>
                            <a:srgbClr val="000000"/>
                          </a:solidFill>
                          <a:latin typeface="Aptos" panose="020B0004020202020204" pitchFamily="34" charset="0"/>
                        </a:rPr>
                        <a:t>Programme Duration </a:t>
                      </a:r>
                    </a:p>
                  </a:txBody>
                  <a:tcPr marL="74295" marR="74295" marT="37148" marB="37148">
                    <a:solidFill>
                      <a:srgbClr val="227ACB"/>
                    </a:solidFill>
                  </a:tcPr>
                </a:tc>
                <a:tc>
                  <a:txBody>
                    <a:bodyPr/>
                    <a:lstStyle/>
                    <a:p>
                      <a:pPr algn="ctr"/>
                      <a:r>
                        <a:rPr lang="en-GB" sz="1100" b="1">
                          <a:solidFill>
                            <a:srgbClr val="000000"/>
                          </a:solidFill>
                          <a:latin typeface="Aptos" panose="020B0004020202020204" pitchFamily="34" charset="0"/>
                        </a:rPr>
                        <a:t>Example Subjects</a:t>
                      </a:r>
                    </a:p>
                  </a:txBody>
                  <a:tcPr marL="74295" marR="74295" marT="37148" marB="37148">
                    <a:solidFill>
                      <a:srgbClr val="227ACB"/>
                    </a:solidFill>
                  </a:tcPr>
                </a:tc>
                <a:tc>
                  <a:txBody>
                    <a:bodyPr/>
                    <a:lstStyle/>
                    <a:p>
                      <a:pPr algn="ctr"/>
                      <a:r>
                        <a:rPr lang="en-GB" sz="1100" b="1">
                          <a:solidFill>
                            <a:srgbClr val="000000"/>
                          </a:solidFill>
                          <a:latin typeface="Aptos" panose="020B0004020202020204" pitchFamily="34" charset="0"/>
                        </a:rPr>
                        <a:t>Qual Size</a:t>
                      </a:r>
                    </a:p>
                  </a:txBody>
                  <a:tcPr marL="74295" marR="74295" marT="37148" marB="37148">
                    <a:solidFill>
                      <a:srgbClr val="227ACB"/>
                    </a:solidFill>
                  </a:tcPr>
                </a:tc>
                <a:extLst>
                  <a:ext uri="{0D108BD9-81ED-4DB2-BD59-A6C34878D82A}">
                    <a16:rowId xmlns:a16="http://schemas.microsoft.com/office/drawing/2014/main" val="1161088383"/>
                  </a:ext>
                </a:extLst>
              </a:tr>
              <a:tr h="1461135">
                <a:tc>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lang="en-GB" sz="1100" b="1">
                          <a:latin typeface="Aptos" panose="020B0004020202020204" pitchFamily="34" charset="0"/>
                        </a:rPr>
                        <a:t>A Levels </a:t>
                      </a:r>
                      <a:r>
                        <a:rPr lang="en-GB" sz="1100">
                          <a:latin typeface="Aptos" panose="020B0004020202020204" pitchFamily="34" charset="0"/>
                        </a:rPr>
                        <a:t>(academic pathway) are for students who want to pursue an academic pathway and career interests further through higher study.</a:t>
                      </a:r>
                      <a:endParaRPr kumimoji="0" lang="en-GB" sz="1100" b="1" i="0" u="none" strike="noStrike" kern="1200" cap="none" spc="0" normalizeH="0" baseline="0" noProof="0">
                        <a:ln>
                          <a:noFill/>
                        </a:ln>
                        <a:solidFill>
                          <a:schemeClr val="tx1"/>
                        </a:solidFill>
                        <a:effectLst/>
                        <a:uLnTx/>
                        <a:uFillTx/>
                        <a:latin typeface="Aptos" panose="020B0004020202020204" pitchFamily="34" charset="0"/>
                        <a:ea typeface="+mn-ea"/>
                        <a:cs typeface="Arial"/>
                      </a:endParaRPr>
                    </a:p>
                  </a:txBody>
                  <a:tcPr marL="74295" marR="74295" marT="37148" marB="37148">
                    <a:solidFill>
                      <a:srgbClr val="C5D3FF"/>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sz="1200"/>
                      </a:pPr>
                      <a:r>
                        <a:rPr lang="en-GB" sz="1100">
                          <a:latin typeface="Aptos" panose="020B0004020202020204" pitchFamily="34" charset="0"/>
                        </a:rPr>
                        <a:t> A levels are academic subject-based qualifications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sz="1200"/>
                      </a:pPr>
                      <a:r>
                        <a:rPr lang="en-GB" sz="1100">
                          <a:latin typeface="Aptos" panose="020B0004020202020204" pitchFamily="34" charset="0"/>
                        </a:rPr>
                        <a:t>They are designed to equip students with the knowledge, skills and understanding to progress to higher education, and to enable higher education providers and employers to identify student attainment and academic ability.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sz="1200"/>
                      </a:pPr>
                      <a:r>
                        <a:rPr lang="en-GB" sz="1100">
                          <a:latin typeface="Aptos" panose="020B0004020202020204" pitchFamily="34" charset="0"/>
                        </a:rPr>
                        <a:t>Students choose a combination of subjects (typically 3 subjects) that suit their academic strengths and future goals and can also choose to study AS levels.</a:t>
                      </a:r>
                      <a:endParaRPr lang="en-GB" sz="1100">
                        <a:solidFill>
                          <a:schemeClr val="tx1"/>
                        </a:solidFill>
                        <a:latin typeface="Aptos" panose="020B0004020202020204" pitchFamily="34" charset="0"/>
                      </a:endParaRPr>
                    </a:p>
                  </a:txBody>
                  <a:tcPr marL="74295" marR="74295" marT="37148" marB="37148">
                    <a:solidFill>
                      <a:srgbClr val="C5D3FF"/>
                    </a:solidFill>
                  </a:tcPr>
                </a:tc>
                <a:tc>
                  <a:txBody>
                    <a:bodyPr/>
                    <a:lstStyle/>
                    <a:p>
                      <a:r>
                        <a:rPr lang="en-GB" sz="1100">
                          <a:solidFill>
                            <a:schemeClr val="tx1"/>
                          </a:solidFill>
                          <a:latin typeface="Aptos" panose="020B0004020202020204" pitchFamily="34" charset="0"/>
                        </a:rPr>
                        <a:t>Wide range of HE degrees</a:t>
                      </a:r>
                    </a:p>
                  </a:txBody>
                  <a:tcPr marL="74295" marR="74295" marT="37148" marB="37148">
                    <a:solidFill>
                      <a:srgbClr val="C5D3FF"/>
                    </a:solidFill>
                  </a:tcPr>
                </a:tc>
                <a:tc>
                  <a:txBody>
                    <a:bodyPr/>
                    <a:lstStyle/>
                    <a:p>
                      <a:r>
                        <a:rPr lang="en-GB" sz="1100">
                          <a:solidFill>
                            <a:schemeClr val="tx1"/>
                          </a:solidFill>
                          <a:latin typeface="Aptos" panose="020B0004020202020204" pitchFamily="34" charset="0"/>
                        </a:rPr>
                        <a:t>2 years</a:t>
                      </a:r>
                    </a:p>
                  </a:txBody>
                  <a:tcPr marL="74295" marR="74295" marT="37148" marB="37148">
                    <a:solidFill>
                      <a:srgbClr val="C5D3FF"/>
                    </a:solidFill>
                  </a:tcPr>
                </a:tc>
                <a:tc>
                  <a:txBody>
                    <a:bodyPr/>
                    <a:lstStyle/>
                    <a:p>
                      <a:r>
                        <a:rPr lang="en-GB" sz="1100">
                          <a:solidFill>
                            <a:schemeClr val="tx1"/>
                          </a:solidFill>
                          <a:latin typeface="Aptos" panose="020B0004020202020204" pitchFamily="34" charset="0"/>
                        </a:rPr>
                        <a:t>Maths</a:t>
                      </a:r>
                    </a:p>
                    <a:p>
                      <a:r>
                        <a:rPr lang="en-GB" sz="1100">
                          <a:solidFill>
                            <a:schemeClr val="tx1"/>
                          </a:solidFill>
                          <a:latin typeface="Aptos" panose="020B0004020202020204" pitchFamily="34" charset="0"/>
                        </a:rPr>
                        <a:t>History </a:t>
                      </a:r>
                    </a:p>
                    <a:p>
                      <a:r>
                        <a:rPr lang="en-GB" sz="1100">
                          <a:solidFill>
                            <a:schemeClr val="tx1"/>
                          </a:solidFill>
                          <a:latin typeface="Aptos" panose="020B0004020202020204" pitchFamily="34" charset="0"/>
                        </a:rPr>
                        <a:t>French</a:t>
                      </a:r>
                    </a:p>
                    <a:p>
                      <a:endParaRPr lang="en-GB" sz="1100">
                        <a:solidFill>
                          <a:schemeClr val="tx1"/>
                        </a:solidFill>
                        <a:latin typeface="Aptos" panose="020B0004020202020204" pitchFamily="34" charset="0"/>
                      </a:endParaRPr>
                    </a:p>
                  </a:txBody>
                  <a:tcPr marL="74295" marR="74295" marT="37148" marB="37148">
                    <a:solidFill>
                      <a:srgbClr val="C5D3FF"/>
                    </a:solidFill>
                  </a:tcPr>
                </a:tc>
                <a:tc>
                  <a:txBody>
                    <a:bodyPr/>
                    <a:lstStyle/>
                    <a:p>
                      <a:r>
                        <a:rPr lang="en-GB" sz="1100">
                          <a:solidFill>
                            <a:schemeClr val="tx1"/>
                          </a:solidFill>
                          <a:latin typeface="Aptos" panose="020B0004020202020204" pitchFamily="34" charset="0"/>
                        </a:rPr>
                        <a:t>360GLH</a:t>
                      </a:r>
                    </a:p>
                  </a:txBody>
                  <a:tcPr marL="74295" marR="74295" marT="37148" marB="37148">
                    <a:solidFill>
                      <a:srgbClr val="C5D3FF"/>
                    </a:solidFill>
                  </a:tcPr>
                </a:tc>
                <a:extLst>
                  <a:ext uri="{0D108BD9-81ED-4DB2-BD59-A6C34878D82A}">
                    <a16:rowId xmlns:a16="http://schemas.microsoft.com/office/drawing/2014/main" val="1546626829"/>
                  </a:ext>
                </a:extLst>
              </a:tr>
              <a:tr h="1461135">
                <a:tc>
                  <a:txBody>
                    <a:bodyPr/>
                    <a:lstStyle/>
                    <a:p>
                      <a:r>
                        <a:rPr lang="en-GB" sz="1100" b="1">
                          <a:solidFill>
                            <a:schemeClr val="tx1"/>
                          </a:solidFill>
                          <a:latin typeface="Aptos" panose="020B0004020202020204" pitchFamily="34" charset="0"/>
                        </a:rPr>
                        <a:t>V Levels </a:t>
                      </a:r>
                      <a:r>
                        <a:rPr lang="en-GB" sz="1100">
                          <a:solidFill>
                            <a:schemeClr val="tx1"/>
                          </a:solidFill>
                          <a:latin typeface="Aptos" panose="020B0004020202020204" pitchFamily="34" charset="0"/>
                        </a:rPr>
                        <a:t>(vocational pathway) are for students who would like to explore potential career interests and keep options open.</a:t>
                      </a:r>
                      <a:endParaRPr lang="en-GB" sz="1100" b="0" kern="1200">
                        <a:solidFill>
                          <a:schemeClr val="tx1"/>
                        </a:solidFill>
                        <a:latin typeface="Aptos" panose="020B0004020202020204" pitchFamily="34" charset="0"/>
                        <a:ea typeface="+mn-ea"/>
                        <a:cs typeface="+mn-cs"/>
                      </a:endParaRPr>
                    </a:p>
                  </a:txBody>
                  <a:tcPr marL="74295" marR="74295" marT="37148" marB="37148">
                    <a:solidFill>
                      <a:srgbClr val="63A4F7"/>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sz="1200"/>
                      </a:pPr>
                      <a:r>
                        <a:rPr lang="en-GB" sz="1100">
                          <a:solidFill>
                            <a:schemeClr val="tx1"/>
                          </a:solidFill>
                          <a:latin typeface="Aptos" panose="020B0004020202020204" pitchFamily="34" charset="0"/>
                        </a:rPr>
                        <a:t>Content linked to occupational standards to support progression and ensure they meet employers’ needs.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sz="1200"/>
                      </a:pPr>
                      <a:r>
                        <a:rPr lang="en-GB" sz="1100">
                          <a:solidFill>
                            <a:schemeClr val="tx1"/>
                          </a:solidFill>
                          <a:latin typeface="Aptos" panose="020B0004020202020204" pitchFamily="34" charset="0"/>
                        </a:rPr>
                        <a:t>V Levels will be applied, the same size as A levels, and will aim to cover the core knowledge and skills related to an employment sector.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sz="1200"/>
                      </a:pPr>
                      <a:r>
                        <a:rPr lang="en-GB" sz="1100">
                          <a:solidFill>
                            <a:schemeClr val="tx1"/>
                          </a:solidFill>
                          <a:latin typeface="Aptos" panose="020B0004020202020204" pitchFamily="34" charset="0"/>
                        </a:rPr>
                        <a:t>Students will be able to take V Levels in multiple subjects and in combination with other qualifications such as A levels or level 2 English and maths. </a:t>
                      </a:r>
                    </a:p>
                  </a:txBody>
                  <a:tcPr marL="74295" marR="74295" marT="37148" marB="37148">
                    <a:solidFill>
                      <a:srgbClr val="63A4F7"/>
                    </a:solidFill>
                  </a:tcPr>
                </a:tc>
                <a:tc>
                  <a:txBody>
                    <a:bodyPr/>
                    <a:lstStyle/>
                    <a:p>
                      <a:pPr lvl="0" algn="l">
                        <a:lnSpc>
                          <a:spcPct val="100000"/>
                        </a:lnSpc>
                        <a:spcBef>
                          <a:spcPts val="0"/>
                        </a:spcBef>
                        <a:spcAft>
                          <a:spcPts val="0"/>
                        </a:spcAft>
                      </a:pPr>
                      <a:r>
                        <a:rPr lang="en-GB" sz="1100">
                          <a:solidFill>
                            <a:schemeClr val="tx1"/>
                          </a:solidFill>
                          <a:latin typeface="Aptos"/>
                        </a:rPr>
                        <a:t>Related HE degrees,  or </a:t>
                      </a:r>
                      <a:r>
                        <a:rPr lang="en-GB" sz="1100" b="0" i="0" u="none" strike="noStrike" noProof="0">
                          <a:solidFill>
                            <a:schemeClr val="tx1"/>
                          </a:solidFill>
                        </a:rPr>
                        <a:t>work based training, including an apprenticeship.</a:t>
                      </a:r>
                      <a:endParaRPr lang="en-US"/>
                    </a:p>
                  </a:txBody>
                  <a:tcPr marL="74295" marR="74295" marT="37148" marB="37148">
                    <a:solidFill>
                      <a:srgbClr val="63A4F7"/>
                    </a:solidFill>
                  </a:tcPr>
                </a:tc>
                <a:tc>
                  <a:txBody>
                    <a:bodyPr/>
                    <a:lstStyle/>
                    <a:p>
                      <a:r>
                        <a:rPr lang="en-GB" sz="1100">
                          <a:solidFill>
                            <a:schemeClr val="tx1"/>
                          </a:solidFill>
                          <a:latin typeface="Aptos" panose="020B0004020202020204" pitchFamily="34" charset="0"/>
                        </a:rPr>
                        <a:t>2 Years</a:t>
                      </a:r>
                    </a:p>
                  </a:txBody>
                  <a:tcPr marL="74295" marR="74295" marT="37148" marB="37148">
                    <a:solidFill>
                      <a:srgbClr val="63A4F7"/>
                    </a:solidFill>
                  </a:tcPr>
                </a:tc>
                <a:tc>
                  <a:txBody>
                    <a:bodyPr/>
                    <a:lstStyle/>
                    <a:p>
                      <a:r>
                        <a:rPr lang="en-GB" sz="1100">
                          <a:solidFill>
                            <a:schemeClr val="tx1"/>
                          </a:solidFill>
                          <a:latin typeface="Aptos" panose="020B0004020202020204" pitchFamily="34" charset="0"/>
                        </a:rPr>
                        <a:t>Construction Design</a:t>
                      </a:r>
                    </a:p>
                    <a:p>
                      <a:r>
                        <a:rPr lang="en-GB" sz="1100">
                          <a:solidFill>
                            <a:schemeClr val="tx1"/>
                          </a:solidFill>
                          <a:latin typeface="Aptos" panose="020B0004020202020204" pitchFamily="34" charset="0"/>
                        </a:rPr>
                        <a:t>Digital Systems and Data</a:t>
                      </a:r>
                    </a:p>
                    <a:p>
                      <a:r>
                        <a:rPr lang="en-GB" sz="1100">
                          <a:solidFill>
                            <a:schemeClr val="tx1"/>
                          </a:solidFill>
                          <a:latin typeface="Aptos" panose="020B0004020202020204" pitchFamily="34" charset="0"/>
                        </a:rPr>
                        <a:t>Engineering and Manufacturing </a:t>
                      </a:r>
                    </a:p>
                  </a:txBody>
                  <a:tcPr marL="74295" marR="74295" marT="37148" marB="37148">
                    <a:solidFill>
                      <a:srgbClr val="63A4F7"/>
                    </a:solidFill>
                  </a:tcPr>
                </a:tc>
                <a:tc>
                  <a:txBody>
                    <a:bodyPr/>
                    <a:lstStyle/>
                    <a:p>
                      <a:r>
                        <a:rPr lang="en-GB" sz="1100">
                          <a:solidFill>
                            <a:schemeClr val="tx1"/>
                          </a:solidFill>
                          <a:latin typeface="Aptos" panose="020B0004020202020204" pitchFamily="34" charset="0"/>
                        </a:rPr>
                        <a:t>360 GLH*</a:t>
                      </a:r>
                    </a:p>
                  </a:txBody>
                  <a:tcPr marL="74295" marR="74295" marT="37148" marB="37148">
                    <a:solidFill>
                      <a:srgbClr val="63A4F7"/>
                    </a:solidFill>
                  </a:tcPr>
                </a:tc>
                <a:extLst>
                  <a:ext uri="{0D108BD9-81ED-4DB2-BD59-A6C34878D82A}">
                    <a16:rowId xmlns:a16="http://schemas.microsoft.com/office/drawing/2014/main" val="254475228"/>
                  </a:ext>
                </a:extLst>
              </a:tr>
              <a:tr h="1461135">
                <a:tc>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a:ln>
                            <a:noFill/>
                          </a:ln>
                          <a:solidFill>
                            <a:srgbClr val="000000"/>
                          </a:solidFill>
                          <a:effectLst/>
                          <a:uLnTx/>
                          <a:uFillTx/>
                          <a:latin typeface="Aptos" panose="020B0004020202020204" pitchFamily="34" charset="0"/>
                          <a:ea typeface="+mn-ea"/>
                          <a:cs typeface="Arial"/>
                        </a:rPr>
                        <a:t>T Levels </a:t>
                      </a:r>
                      <a:r>
                        <a:rPr lang="en-GB" sz="1100">
                          <a:solidFill>
                            <a:srgbClr val="000000"/>
                          </a:solidFill>
                          <a:latin typeface="Aptos" panose="020B0004020202020204" pitchFamily="34" charset="0"/>
                        </a:rPr>
                        <a:t>(technical pathway) are for students who are certain which employment sector they want to pursue.</a:t>
                      </a:r>
                      <a:endParaRPr kumimoji="0" lang="en-GB" sz="1100" b="1" i="0" u="none" strike="noStrike" kern="1200" cap="none" spc="0" normalizeH="0" baseline="0" noProof="0">
                        <a:ln>
                          <a:noFill/>
                        </a:ln>
                        <a:solidFill>
                          <a:srgbClr val="000000"/>
                        </a:solidFill>
                        <a:effectLst/>
                        <a:uLnTx/>
                        <a:uFillTx/>
                        <a:latin typeface="Aptos" panose="020B0004020202020204" pitchFamily="34" charset="0"/>
                        <a:ea typeface="+mn-ea"/>
                        <a:cs typeface="Arial"/>
                      </a:endParaRPr>
                    </a:p>
                  </a:txBody>
                  <a:tcPr marL="74295" marR="74295" marT="37148" marB="37148">
                    <a:solidFill>
                      <a:srgbClr val="A3DBFF"/>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sz="1200"/>
                      </a:pPr>
                      <a:r>
                        <a:rPr lang="en-GB" sz="1100" kern="1200">
                          <a:solidFill>
                            <a:srgbClr val="000000"/>
                          </a:solidFill>
                          <a:latin typeface="Aptos" panose="020B0004020202020204" pitchFamily="34" charset="0"/>
                          <a:ea typeface="+mn-ea"/>
                          <a:cs typeface="+mn-cs"/>
                        </a:rPr>
                        <a:t>T Levels are large qualifications (a T Level is the equivalent of three A levels) and want to progress into skilled employment in related roles, including as an apprentice at level 4 or above, or progress into further study.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sz="1200"/>
                      </a:pPr>
                      <a:r>
                        <a:rPr lang="en-GB" sz="1100" kern="1200">
                          <a:solidFill>
                            <a:srgbClr val="000000"/>
                          </a:solidFill>
                          <a:latin typeface="Aptos" panose="020B0004020202020204" pitchFamily="34" charset="0"/>
                          <a:ea typeface="+mn-ea"/>
                          <a:cs typeface="+mn-cs"/>
                        </a:rPr>
                        <a:t>T Levels consist of a core covering knowledge and skills for employment sectors, with a specialism enabling learners to gain threshold competence in a particular occupation and a substantial Industry Placement.</a:t>
                      </a:r>
                    </a:p>
                  </a:txBody>
                  <a:tcPr marL="74295" marR="74295" marT="37148" marB="37148">
                    <a:solidFill>
                      <a:srgbClr val="A3DBFF"/>
                    </a:solidFill>
                  </a:tcPr>
                </a:tc>
                <a:tc>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lang="en-GB" sz="1100">
                          <a:solidFill>
                            <a:srgbClr val="000000"/>
                          </a:solidFill>
                          <a:latin typeface="Aptos" panose="020B0004020202020204" pitchFamily="34" charset="0"/>
                        </a:rPr>
                        <a:t>Employment in related roles including as an apprentice at level 4+ and related HE degrees</a:t>
                      </a:r>
                    </a:p>
                    <a:p>
                      <a:endParaRPr lang="en-GB" sz="1100">
                        <a:solidFill>
                          <a:srgbClr val="000000"/>
                        </a:solidFill>
                        <a:latin typeface="Aptos" panose="020B0004020202020204" pitchFamily="34" charset="0"/>
                      </a:endParaRPr>
                    </a:p>
                  </a:txBody>
                  <a:tcPr marL="74295" marR="74295" marT="37148" marB="37148">
                    <a:solidFill>
                      <a:srgbClr val="A3DBFF"/>
                    </a:solidFill>
                  </a:tcPr>
                </a:tc>
                <a:tc>
                  <a:txBody>
                    <a:bodyPr/>
                    <a:lstStyle/>
                    <a:p>
                      <a:r>
                        <a:rPr lang="en-GB" sz="1100">
                          <a:solidFill>
                            <a:srgbClr val="000000"/>
                          </a:solidFill>
                          <a:latin typeface="Aptos" panose="020B0004020202020204" pitchFamily="34" charset="0"/>
                        </a:rPr>
                        <a:t>2 years</a:t>
                      </a:r>
                    </a:p>
                  </a:txBody>
                  <a:tcPr marL="74295" marR="74295" marT="37148" marB="37148">
                    <a:solidFill>
                      <a:srgbClr val="A3DBFF"/>
                    </a:solidFill>
                  </a:tcPr>
                </a:tc>
                <a:tc>
                  <a:txBody>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lang="en-GB" sz="1100">
                          <a:solidFill>
                            <a:srgbClr val="000000"/>
                          </a:solidFill>
                          <a:latin typeface="Aptos" panose="020B0004020202020204" pitchFamily="34" charset="0"/>
                        </a:rPr>
                        <a:t>Design Surveying and Planning</a:t>
                      </a:r>
                    </a:p>
                    <a:p>
                      <a:endParaRPr lang="en-GB" sz="1100">
                        <a:solidFill>
                          <a:srgbClr val="000000"/>
                        </a:solidFill>
                        <a:latin typeface="Aptos" panose="020B0004020202020204" pitchFamily="34" charset="0"/>
                      </a:endParaRPr>
                    </a:p>
                  </a:txBody>
                  <a:tcPr marL="74295" marR="74295" marT="37148" marB="37148">
                    <a:solidFill>
                      <a:srgbClr val="A3DBFF"/>
                    </a:solidFill>
                  </a:tcPr>
                </a:tc>
                <a:tc>
                  <a:txBody>
                    <a:bodyPr/>
                    <a:lstStyle/>
                    <a:p>
                      <a:r>
                        <a:rPr lang="en-GB" sz="1100">
                          <a:solidFill>
                            <a:srgbClr val="000000"/>
                          </a:solidFill>
                          <a:latin typeface="Aptos" panose="020B0004020202020204" pitchFamily="34" charset="0"/>
                        </a:rPr>
                        <a:t>900-1400 GLH (Qual)</a:t>
                      </a:r>
                    </a:p>
                  </a:txBody>
                  <a:tcPr marL="74295" marR="74295" marT="37148" marB="37148">
                    <a:solidFill>
                      <a:srgbClr val="A3DBFF"/>
                    </a:solidFill>
                  </a:tcPr>
                </a:tc>
                <a:extLst>
                  <a:ext uri="{0D108BD9-81ED-4DB2-BD59-A6C34878D82A}">
                    <a16:rowId xmlns:a16="http://schemas.microsoft.com/office/drawing/2014/main" val="1535160090"/>
                  </a:ext>
                </a:extLst>
              </a:tr>
            </a:tbl>
          </a:graphicData>
        </a:graphic>
      </p:graphicFrame>
      <p:pic>
        <p:nvPicPr>
          <p:cNvPr id="2" name="Picture 2" descr="Department for Education logo">
            <a:extLst>
              <a:ext uri="{FF2B5EF4-FFF2-40B4-BE49-F238E27FC236}">
                <a16:creationId xmlns:a16="http://schemas.microsoft.com/office/drawing/2014/main" id="{33FACE96-C74A-D19F-6C7D-73261B9FF554}"/>
              </a:ext>
              <a:ext uri="{C183D7F6-B498-43B3-948B-1728B52AA6E4}">
                <adec:decorative xmlns:adec="http://schemas.microsoft.com/office/drawing/2017/decorative" val="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84305" y="186611"/>
            <a:ext cx="1169905" cy="6745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31815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TaxCatchAll xmlns="8c566321-f672-4e06-a901-b5e72b4c4357">
      <Value>4</Value>
      <Value>2</Value>
      <Value>1</Value>
    </TaxCatchAll>
    <p6919dbb65844893b164c5f63a6f0eeb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a484111e-5b24-4ad9-9778-c536c8c88985</TermId>
        </TermInfo>
      </Terms>
    </p6919dbb65844893b164c5f63a6f0eeb>
    <f6ec388a6d534bab86a259abd1bfa088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cc08a6d4-dfde-4d0f-bd85-069ebcef80d5</TermId>
        </TermInfo>
      </Terms>
    </f6ec388a6d534bab86a259abd1bfa088>
    <i98b064926ea4fbe8f5b88c394ff652b xmlns="8c566321-f672-4e06-a901-b5e72b4c4357">
      <Terms xmlns="http://schemas.microsoft.com/office/infopath/2007/PartnerControls"/>
    </i98b064926ea4fbe8f5b88c394ff652b>
    <_dlc_DocId xmlns="ba2294b9-6d6a-4c9b-a125-9e4b98f52ed2">C3EAEF3VPW2N-496729705-79053</_dlc_DocId>
    <_dlc_DocIdUrl xmlns="ba2294b9-6d6a-4c9b-a125-9e4b98f52ed2">
      <Url>https://educationgovuk.sharepoint.com/sites/lvedfe00112/_layouts/15/DocIdRedir.aspx?ID=C3EAEF3VPW2N-496729705-79053</Url>
      <Description>C3EAEF3VPW2N-496729705-79053</Description>
    </_dlc_DocIdUrl>
  </documentManagement>
</p:properties>
</file>

<file path=customXml/item3.xml><?xml version="1.0" encoding="utf-8"?>
<?mso-contentType ?>
<SharedContentType xmlns="Microsoft.SharePoint.Taxonomy.ContentTypeSync" SourceId="ec07c698-60f5-424f-b9af-f4c59398b511" ContentTypeId="0x010100545E941595ED5448BA61900FDDAFF313" PreviousValue="false"/>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ct:contentTypeSchema xmlns:ct="http://schemas.microsoft.com/office/2006/metadata/contentType" xmlns:ma="http://schemas.microsoft.com/office/2006/metadata/properties/metaAttributes" ct:_="" ma:_="" ma:contentTypeName="Official Document" ma:contentTypeID="0x010100545E941595ED5448BA61900FDDAFF31300D0D37B8F7EFF8E4BB5E1EC050E9CEDCF" ma:contentTypeVersion="9" ma:contentTypeDescription="" ma:contentTypeScope="" ma:versionID="0ced109cd2e5e8c9f76fbe5cab59d49e">
  <xsd:schema xmlns:xsd="http://www.w3.org/2001/XMLSchema" xmlns:xs="http://www.w3.org/2001/XMLSchema" xmlns:p="http://schemas.microsoft.com/office/2006/metadata/properties" xmlns:ns2="8c566321-f672-4e06-a901-b5e72b4c4357" xmlns:ns3="ba2294b9-6d6a-4c9b-a125-9e4b98f52ed2" targetNamespace="http://schemas.microsoft.com/office/2006/metadata/properties" ma:root="true" ma:fieldsID="9b2f0fa908537b094b7bdf873c18fa4d" ns2:_="" ns3:_="">
    <xsd:import namespace="8c566321-f672-4e06-a901-b5e72b4c4357"/>
    <xsd:import namespace="ba2294b9-6d6a-4c9b-a125-9e4b98f52ed2"/>
    <xsd:element name="properties">
      <xsd:complexType>
        <xsd:sequence>
          <xsd:element name="documentManagement">
            <xsd:complexType>
              <xsd:all>
                <xsd:element ref="ns2:TaxCatchAll" minOccurs="0"/>
                <xsd:element ref="ns2:TaxCatchAllLabel" minOccurs="0"/>
                <xsd:element ref="ns2:f6ec388a6d534bab86a259abd1bfa088" minOccurs="0"/>
                <xsd:element ref="ns2:p6919dbb65844893b164c5f63a6f0eeb" minOccurs="0"/>
                <xsd:element ref="ns2:i98b064926ea4fbe8f5b88c394ff652b"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566321-f672-4e06-a901-b5e72b4c4357"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56c87caa-903c-4d64-8ec8-009dcdb2a733}" ma:internalName="TaxCatchAll" ma:showField="CatchAllData" ma:web="f51c8bac-171f-4b9d-86fa-8c03f41933b3">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56c87caa-903c-4d64-8ec8-009dcdb2a733}" ma:internalName="TaxCatchAllLabel" ma:readOnly="true" ma:showField="CatchAllDataLabel" ma:web="f51c8bac-171f-4b9d-86fa-8c03f41933b3">
      <xsd:complexType>
        <xsd:complexContent>
          <xsd:extension base="dms:MultiChoiceLookup">
            <xsd:sequence>
              <xsd:element name="Value" type="dms:Lookup" maxOccurs="unbounded" minOccurs="0" nillable="true"/>
            </xsd:sequence>
          </xsd:extension>
        </xsd:complexContent>
      </xsd:complexType>
    </xsd:element>
    <xsd:element name="f6ec388a6d534bab86a259abd1bfa088" ma:index="10" ma:taxonomy="true" ma:internalName="f6ec388a6d534bab86a259abd1bfa088" ma:taxonomyFieldName="DfeOrganisationalUnit" ma:displayName="Organisational Unit" ma:readOnly="false" ma:default="4;#DfE|cc08a6d4-dfde-4d0f-bd85-069ebcef80d5" ma:fieldId="{f6ec388a-6d53-4bab-86a2-59abd1bfa088}" ma:sspId="ec07c698-60f5-424f-b9af-f4c59398b511" ma:termSetId="b3e263f6-0ab6-425a-b3de-0e67f2faf769" ma:anchorId="00000000-0000-0000-0000-000000000000" ma:open="false" ma:isKeyword="false">
      <xsd:complexType>
        <xsd:sequence>
          <xsd:element ref="pc:Terms" minOccurs="0" maxOccurs="1"/>
        </xsd:sequence>
      </xsd:complexType>
    </xsd:element>
    <xsd:element name="p6919dbb65844893b164c5f63a6f0eeb" ma:index="12" ma:taxonomy="true" ma:internalName="p6919dbb65844893b164c5f63a6f0eeb" ma:taxonomyFieldName="DfeOwner" ma:displayName="Owner" ma:readOnly="false" ma:default="2;#DfE|a484111e-5b24-4ad9-9778-c536c8c88985" ma:fieldId="{96919dbb-6584-4893-b164-c5f63a6f0eeb}" ma:sspId="ec07c698-60f5-424f-b9af-f4c59398b511" ma:termSetId="12161dbb-b36f-4439-aef1-21e7cc922807" ma:anchorId="00000000-0000-0000-0000-000000000000" ma:open="false" ma:isKeyword="false">
      <xsd:complexType>
        <xsd:sequence>
          <xsd:element ref="pc:Terms" minOccurs="0" maxOccurs="1"/>
        </xsd:sequence>
      </xsd:complexType>
    </xsd:element>
    <xsd:element name="i98b064926ea4fbe8f5b88c394ff652b" ma:index="14" nillable="true" ma:taxonomy="true" ma:internalName="i98b064926ea4fbe8f5b88c394ff652b" ma:taxonomyFieldName="DfeSubject" ma:displayName="Subject" ma:default="" ma:fieldId="{298b0649-26ea-4fbe-8f5b-88c394ff652b}" ma:taxonomyMulti="true" ma:sspId="ec07c698-60f5-424f-b9af-f4c59398b511" ma:termSetId="2f3a6c16-0983-4d36-8f82-2cb41f34c00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a2294b9-6d6a-4c9b-a125-9e4b98f52ed2" elementFormDefault="qualified">
    <xsd:import namespace="http://schemas.microsoft.com/office/2006/documentManagement/types"/>
    <xsd:import namespace="http://schemas.microsoft.com/office/infopath/2007/PartnerControls"/>
    <xsd:element name="_dlc_DocId" ma:index="16" nillable="true" ma:displayName="Document ID Value" ma:description="The value of the document ID assigned to this item." ma:indexed="true"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4DE7963-73BC-4C9B-B88D-C83887EE0A98}">
  <ds:schemaRefs>
    <ds:schemaRef ds:uri="http://schemas.microsoft.com/sharepoint/events"/>
  </ds:schemaRefs>
</ds:datastoreItem>
</file>

<file path=customXml/itemProps2.xml><?xml version="1.0" encoding="utf-8"?>
<ds:datastoreItem xmlns:ds="http://schemas.openxmlformats.org/officeDocument/2006/customXml" ds:itemID="{184D9710-CDB0-4419-B0E6-82B1BF20A08E}">
  <ds:schemaRefs>
    <ds:schemaRef ds:uri="8c566321-f672-4e06-a901-b5e72b4c4357"/>
    <ds:schemaRef ds:uri="ba2294b9-6d6a-4c9b-a125-9e4b98f52ed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AA76957-E15F-468B-B482-39C4449EF33B}">
  <ds:schemaRefs>
    <ds:schemaRef ds:uri="Microsoft.SharePoint.Taxonomy.ContentTypeSync"/>
  </ds:schemaRefs>
</ds:datastoreItem>
</file>

<file path=customXml/itemProps4.xml><?xml version="1.0" encoding="utf-8"?>
<ds:datastoreItem xmlns:ds="http://schemas.openxmlformats.org/officeDocument/2006/customXml" ds:itemID="{E98D9199-B13E-40A0-A73B-FD8E8A37BBF9}">
  <ds:schemaRefs>
    <ds:schemaRef ds:uri="http://schemas.microsoft.com/sharepoint/v3/contenttype/forms"/>
  </ds:schemaRefs>
</ds:datastoreItem>
</file>

<file path=customXml/itemProps5.xml><?xml version="1.0" encoding="utf-8"?>
<ds:datastoreItem xmlns:ds="http://schemas.openxmlformats.org/officeDocument/2006/customXml" ds:itemID="{B2EC608A-8965-4E20-9A58-A1B0C16101B6}">
  <ds:schemaRefs>
    <ds:schemaRef ds:uri="8c566321-f672-4e06-a901-b5e72b4c4357"/>
    <ds:schemaRef ds:uri="ba2294b9-6d6a-4c9b-a125-9e4b98f52ed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dbf2ff9d-e249-40e2-b463-0b922d4f2f25}" enabled="1" method="Privileged" siteId="{fad277c9-c60a-4da1-b5f3-b3b8b34a82f9}" contentBits="3" removed="0"/>
</clbl:labelList>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A4 Paper (210x297 mm)</PresentationFormat>
  <Slides>1</Slides>
  <Notes>1</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New 16-19 system vision: Level 3 pathways of programmes with a clear line of sight to destinations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SAVAGE, Angela</dc:creator>
  <cp:revision>1</cp:revision>
  <dcterms:created xsi:type="dcterms:W3CDTF">2026-05-15T11:02:19Z</dcterms:created>
  <dcterms:modified xsi:type="dcterms:W3CDTF">2026-07-07T13:17:13Z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Theme:10</vt:lpwstr>
  </property>
  <property fmtid="{D5CDD505-2E9C-101B-9397-08002B2CF9AE}" pid="3" name="ClassificationContentMarkingFooterText">
    <vt:lpwstr>OFFICIAL - FOR PUBLIC RELEASE</vt:lpwstr>
  </property>
  <property fmtid="{D5CDD505-2E9C-101B-9397-08002B2CF9AE}" pid="4" name="ClassificationContentMarkingHeaderLocations">
    <vt:lpwstr>Office Theme:9</vt:lpwstr>
  </property>
  <property fmtid="{D5CDD505-2E9C-101B-9397-08002B2CF9AE}" pid="5" name="ClassificationContentMarkingHeaderText">
    <vt:lpwstr>OFFICIAL - FOR PUBLIC RELEASE</vt:lpwstr>
  </property>
  <property fmtid="{D5CDD505-2E9C-101B-9397-08002B2CF9AE}" pid="6" name="ContentTypeId">
    <vt:lpwstr>0x010100545E941595ED5448BA61900FDDAFF31300D0D37B8F7EFF8E4BB5E1EC050E9CEDCF</vt:lpwstr>
  </property>
  <property fmtid="{D5CDD505-2E9C-101B-9397-08002B2CF9AE}" pid="7" name="pd0bfabaa6cb47f7bff41b54a8405b46">
    <vt:lpwstr>Higher and Further Education Directorate|8e4de78d-00ab-41fd-818b-e7393d959bab</vt:lpwstr>
  </property>
  <property fmtid="{D5CDD505-2E9C-101B-9397-08002B2CF9AE}" pid="8" name="afedf6f4583d4414b8b49f98bd7a4a38">
    <vt:lpwstr>DfE|a484111e-5b24-4ad9-9778-c536c8c88985</vt:lpwstr>
  </property>
  <property fmtid="{D5CDD505-2E9C-101B-9397-08002B2CF9AE}" pid="9" name="_dlc_DocIdItemGuid">
    <vt:lpwstr>cb3ffeff-4fec-4005-bfe7-2619a6544689</vt:lpwstr>
  </property>
  <property fmtid="{D5CDD505-2E9C-101B-9397-08002B2CF9AE}" pid="10" name="DfeOrganisationalUnit">
    <vt:lpwstr>4;#DfE|cc08a6d4-dfde-4d0f-bd85-069ebcef80d5</vt:lpwstr>
  </property>
  <property fmtid="{D5CDD505-2E9C-101B-9397-08002B2CF9AE}" pid="11" name="DfeOwner">
    <vt:lpwstr>2;#DfE|a484111e-5b24-4ad9-9778-c536c8c88985</vt:lpwstr>
  </property>
  <property fmtid="{D5CDD505-2E9C-101B-9397-08002B2CF9AE}" pid="12" name="cbd89a3d90af4054933af136d81ae271">
    <vt:lpwstr/>
  </property>
  <property fmtid="{D5CDD505-2E9C-101B-9397-08002B2CF9AE}" pid="13" name="MediaServiceImageTags">
    <vt:lpwstr/>
  </property>
  <property fmtid="{D5CDD505-2E9C-101B-9397-08002B2CF9AE}" pid="14" name="Subject1">
    <vt:lpwstr/>
  </property>
  <property fmtid="{D5CDD505-2E9C-101B-9397-08002B2CF9AE}" pid="15" name="SiteType">
    <vt:lpwstr/>
  </property>
  <property fmtid="{D5CDD505-2E9C-101B-9397-08002B2CF9AE}" pid="16" name="OrganisationalUnit">
    <vt:lpwstr>1;#Higher and Further Education Directorate|8e4de78d-00ab-41fd-818b-e7393d959bab</vt:lpwstr>
  </property>
  <property fmtid="{D5CDD505-2E9C-101B-9397-08002B2CF9AE}" pid="17" name="e001803101cc486883c488742a9b195f">
    <vt:lpwstr/>
  </property>
  <property fmtid="{D5CDD505-2E9C-101B-9397-08002B2CF9AE}" pid="18" name="Owner">
    <vt:lpwstr>2;#DfE|a484111e-5b24-4ad9-9778-c536c8c88985</vt:lpwstr>
  </property>
  <property fmtid="{D5CDD505-2E9C-101B-9397-08002B2CF9AE}" pid="19" name="DfeSubject">
    <vt:lpwstr/>
  </property>
  <property fmtid="{D5CDD505-2E9C-101B-9397-08002B2CF9AE}" pid="20" name="c0e8f78731f34305bd83ee7a944e5d31">
    <vt:lpwstr/>
  </property>
  <property fmtid="{D5CDD505-2E9C-101B-9397-08002B2CF9AE}" pid="21" name="lcf76f155ced4ddcb4097134ff3c332f">
    <vt:lpwstr/>
  </property>
  <property fmtid="{D5CDD505-2E9C-101B-9397-08002B2CF9AE}" pid="22" name="Function">
    <vt:lpwstr/>
  </property>
</Properties>
</file>