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6"/>
  </p:sldMasterIdLst>
  <p:sldIdLst>
    <p:sldId id="259" r:id="rId7"/>
    <p:sldId id="256" r:id="rId8"/>
    <p:sldId id="260" r:id="rId9"/>
    <p:sldId id="261" r:id="rId10"/>
    <p:sldId id="262" r:id="rId11"/>
  </p:sldIdLst>
  <p:sldSz cx="7556500" cy="5321300"/>
  <p:notesSz cx="6858000" cy="9144000"/>
  <p:embeddedFontLst>
    <p:embeddedFont>
      <p:font typeface="Poppins" panose="00000500000000000000" pitchFamily="2" charset="0"/>
      <p:regular r:id="rId12"/>
      <p:bold r:id="rId13"/>
      <p:italic r:id="rId14"/>
      <p:boldItalic r:id="rId15"/>
    </p:embeddedFont>
    <p:embeddedFont>
      <p:font typeface="Poppins Bold" panose="00000800000000000000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8AFA6A-F8BC-4708-9149-DFC118068967}" v="59" dt="2026-07-12T20:55:28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6" autoAdjust="0"/>
    <p:restoredTop sz="86401" autoAdjust="0"/>
  </p:normalViewPr>
  <p:slideViewPr>
    <p:cSldViewPr>
      <p:cViewPr varScale="1">
        <p:scale>
          <a:sx n="93" d="100"/>
          <a:sy n="93" d="100"/>
        </p:scale>
        <p:origin x="68" y="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font" Target="fonts/font4.fntdata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font" Target="fonts/font3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AGE, Angela" userId="d05b815f-4964-4ba9-a67a-b6cd79f08897" providerId="ADAL" clId="{CE109ABE-68B1-4C19-9359-F11A195227BA}"/>
    <pc:docChg chg="modSld">
      <pc:chgData name="SAVAGE, Angela" userId="d05b815f-4964-4ba9-a67a-b6cd79f08897" providerId="ADAL" clId="{CE109ABE-68B1-4C19-9359-F11A195227BA}" dt="2026-07-12T20:55:24.480" v="58" actId="13244"/>
      <pc:docMkLst>
        <pc:docMk/>
      </pc:docMkLst>
      <pc:sldChg chg="modSp mod">
        <pc:chgData name="SAVAGE, Angela" userId="d05b815f-4964-4ba9-a67a-b6cd79f08897" providerId="ADAL" clId="{CE109ABE-68B1-4C19-9359-F11A195227BA}" dt="2026-07-12T20:51:45.222" v="19" actId="962"/>
        <pc:sldMkLst>
          <pc:docMk/>
          <pc:sldMk cId="0" sldId="256"/>
        </pc:sldMkLst>
        <pc:spChg chg="mod">
          <ac:chgData name="SAVAGE, Angela" userId="d05b815f-4964-4ba9-a67a-b6cd79f08897" providerId="ADAL" clId="{CE109ABE-68B1-4C19-9359-F11A195227BA}" dt="2026-07-12T20:50:43.081" v="0" actId="33553"/>
          <ac:spMkLst>
            <pc:docMk/>
            <pc:sldMk cId="0" sldId="256"/>
            <ac:spMk id="18" creationId="{00000000-0000-0000-0000-000000000000}"/>
          </ac:spMkLst>
        </pc:spChg>
        <pc:grpChg chg="mod">
          <ac:chgData name="SAVAGE, Angela" userId="d05b815f-4964-4ba9-a67a-b6cd79f08897" providerId="ADAL" clId="{CE109ABE-68B1-4C19-9359-F11A195227BA}" dt="2026-07-12T20:51:40.225" v="13" actId="962"/>
          <ac:grpSpMkLst>
            <pc:docMk/>
            <pc:sldMk cId="0" sldId="256"/>
            <ac:grpSpMk id="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1.038" v="14" actId="962"/>
          <ac:grpSpMkLst>
            <pc:docMk/>
            <pc:sldMk cId="0" sldId="256"/>
            <ac:grpSpMk id="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1.847" v="15" actId="962"/>
          <ac:grpSpMkLst>
            <pc:docMk/>
            <pc:sldMk cId="0" sldId="256"/>
            <ac:grpSpMk id="8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2.617" v="16" actId="962"/>
          <ac:grpSpMkLst>
            <pc:docMk/>
            <pc:sldMk cId="0" sldId="256"/>
            <ac:grpSpMk id="1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3.447" v="17" actId="962"/>
          <ac:grpSpMkLst>
            <pc:docMk/>
            <pc:sldMk cId="0" sldId="256"/>
            <ac:grpSpMk id="1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4.316" v="18" actId="962"/>
          <ac:grpSpMkLst>
            <pc:docMk/>
            <pc:sldMk cId="0" sldId="256"/>
            <ac:grpSpMk id="20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5.222" v="19" actId="962"/>
          <ac:grpSpMkLst>
            <pc:docMk/>
            <pc:sldMk cId="0" sldId="256"/>
            <ac:grpSpMk id="25" creationId="{00000000-0000-0000-0000-000000000000}"/>
          </ac:grpSpMkLst>
        </pc:grpChg>
      </pc:sldChg>
      <pc:sldChg chg="addSp delSp modSp">
        <pc:chgData name="SAVAGE, Angela" userId="d05b815f-4964-4ba9-a67a-b6cd79f08897" providerId="ADAL" clId="{CE109ABE-68B1-4C19-9359-F11A195227BA}" dt="2026-07-12T20:55:24.480" v="58" actId="13244"/>
        <pc:sldMkLst>
          <pc:docMk/>
          <pc:sldMk cId="0" sldId="259"/>
        </pc:sldMkLst>
        <pc:spChg chg="mod">
          <ac:chgData name="SAVAGE, Angela" userId="d05b815f-4964-4ba9-a67a-b6cd79f08897" providerId="ADAL" clId="{CE109ABE-68B1-4C19-9359-F11A195227BA}" dt="2026-07-12T20:52:41.422" v="40" actId="13244"/>
          <ac:spMkLst>
            <pc:docMk/>
            <pc:sldMk cId="0" sldId="259"/>
            <ac:spMk id="8" creationId="{00000000-0000-0000-0000-000000000000}"/>
          </ac:spMkLst>
        </pc:spChg>
        <pc:spChg chg="mod">
          <ac:chgData name="SAVAGE, Angela" userId="d05b815f-4964-4ba9-a67a-b6cd79f08897" providerId="ADAL" clId="{CE109ABE-68B1-4C19-9359-F11A195227BA}" dt="2026-07-12T20:52:07.450" v="38" actId="13244"/>
          <ac:spMkLst>
            <pc:docMk/>
            <pc:sldMk cId="0" sldId="259"/>
            <ac:spMk id="20" creationId="{00000000-0000-0000-0000-000000000000}"/>
          </ac:spMkLst>
        </pc:spChg>
        <pc:spChg chg="mod">
          <ac:chgData name="SAVAGE, Angela" userId="d05b815f-4964-4ba9-a67a-b6cd79f08897" providerId="ADAL" clId="{CE109ABE-68B1-4C19-9359-F11A195227BA}" dt="2026-07-12T20:54:18.155" v="47" actId="13244"/>
          <ac:spMkLst>
            <pc:docMk/>
            <pc:sldMk cId="0" sldId="259"/>
            <ac:spMk id="21" creationId="{F1BB9DD7-03C4-E0FA-D5BF-D84CC76D39B8}"/>
          </ac:spMkLst>
        </pc:spChg>
        <pc:spChg chg="mod">
          <ac:chgData name="SAVAGE, Angela" userId="d05b815f-4964-4ba9-a67a-b6cd79f08897" providerId="ADAL" clId="{CE109ABE-68B1-4C19-9359-F11A195227BA}" dt="2026-07-12T20:53:00.198" v="43" actId="13244"/>
          <ac:spMkLst>
            <pc:docMk/>
            <pc:sldMk cId="0" sldId="259"/>
            <ac:spMk id="27" creationId="{99FF7F25-2F65-F932-64D8-BDE6E1C836C7}"/>
          </ac:spMkLst>
        </pc:spChg>
        <pc:spChg chg="mod">
          <ac:chgData name="SAVAGE, Angela" userId="d05b815f-4964-4ba9-a67a-b6cd79f08897" providerId="ADAL" clId="{CE109ABE-68B1-4C19-9359-F11A195227BA}" dt="2026-07-12T20:52:49.551" v="41" actId="13244"/>
          <ac:spMkLst>
            <pc:docMk/>
            <pc:sldMk cId="0" sldId="259"/>
            <ac:spMk id="29" creationId="{C58B39F9-6AEA-2F56-0895-F3FA8F6906EF}"/>
          </ac:spMkLst>
        </pc:spChg>
        <pc:spChg chg="mod">
          <ac:chgData name="SAVAGE, Angela" userId="d05b815f-4964-4ba9-a67a-b6cd79f08897" providerId="ADAL" clId="{CE109ABE-68B1-4C19-9359-F11A195227BA}" dt="2026-07-12T20:55:13.583" v="57" actId="13244"/>
          <ac:spMkLst>
            <pc:docMk/>
            <pc:sldMk cId="0" sldId="259"/>
            <ac:spMk id="31" creationId="{C235E8EA-E717-8EF4-E47A-A57EB2A9318D}"/>
          </ac:spMkLst>
        </pc:spChg>
        <pc:grpChg chg="add del mod">
          <ac:chgData name="SAVAGE, Angela" userId="d05b815f-4964-4ba9-a67a-b6cd79f08897" providerId="ADAL" clId="{CE109ABE-68B1-4C19-9359-F11A195227BA}" dt="2026-07-12T20:55:05.338" v="55" actId="962"/>
          <ac:grpSpMkLst>
            <pc:docMk/>
            <pc:sldMk cId="0" sldId="259"/>
            <ac:grpSpMk id="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5:24.480" v="58" actId="13244"/>
          <ac:grpSpMkLst>
            <pc:docMk/>
            <pc:sldMk cId="0" sldId="259"/>
            <ac:grpSpMk id="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37.431" v="11" actId="962"/>
          <ac:grpSpMkLst>
            <pc:docMk/>
            <pc:sldMk cId="0" sldId="259"/>
            <ac:grpSpMk id="9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3:43.820" v="45" actId="13244"/>
          <ac:grpSpMkLst>
            <pc:docMk/>
            <pc:sldMk cId="0" sldId="259"/>
            <ac:grpSpMk id="12" creationId="{00000000-0000-0000-0000-000000000000}"/>
          </ac:grpSpMkLst>
        </pc:grpChg>
      </pc:sldChg>
      <pc:sldChg chg="modSp mod">
        <pc:chgData name="SAVAGE, Angela" userId="d05b815f-4964-4ba9-a67a-b6cd79f08897" providerId="ADAL" clId="{CE109ABE-68B1-4C19-9359-F11A195227BA}" dt="2026-07-12T20:51:49.249" v="25" actId="962"/>
        <pc:sldMkLst>
          <pc:docMk/>
          <pc:sldMk cId="0" sldId="260"/>
        </pc:sldMkLst>
        <pc:spChg chg="mod">
          <ac:chgData name="SAVAGE, Angela" userId="d05b815f-4964-4ba9-a67a-b6cd79f08897" providerId="ADAL" clId="{CE109ABE-68B1-4C19-9359-F11A195227BA}" dt="2026-07-12T20:50:47.573" v="1" actId="33553"/>
          <ac:spMkLst>
            <pc:docMk/>
            <pc:sldMk cId="0" sldId="260"/>
            <ac:spMk id="15" creationId="{00000000-0000-0000-0000-000000000000}"/>
          </ac:spMkLst>
        </pc:spChg>
        <pc:grpChg chg="mod">
          <ac:chgData name="SAVAGE, Angela" userId="d05b815f-4964-4ba9-a67a-b6cd79f08897" providerId="ADAL" clId="{CE109ABE-68B1-4C19-9359-F11A195227BA}" dt="2026-07-12T20:51:45.975" v="20" actId="962"/>
          <ac:grpSpMkLst>
            <pc:docMk/>
            <pc:sldMk cId="0" sldId="260"/>
            <ac:grpSpMk id="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6.668" v="21" actId="962"/>
          <ac:grpSpMkLst>
            <pc:docMk/>
            <pc:sldMk cId="0" sldId="260"/>
            <ac:grpSpMk id="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7.341" v="22" actId="962"/>
          <ac:grpSpMkLst>
            <pc:docMk/>
            <pc:sldMk cId="0" sldId="260"/>
            <ac:grpSpMk id="9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7.973" v="23" actId="962"/>
          <ac:grpSpMkLst>
            <pc:docMk/>
            <pc:sldMk cId="0" sldId="260"/>
            <ac:grpSpMk id="1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48.624" v="24" actId="962"/>
          <ac:grpSpMkLst>
            <pc:docMk/>
            <pc:sldMk cId="0" sldId="260"/>
            <ac:grpSpMk id="19" creationId="{80FD7CDD-0960-F695-FF56-F64FC6E948E6}"/>
          </ac:grpSpMkLst>
        </pc:grpChg>
        <pc:grpChg chg="mod">
          <ac:chgData name="SAVAGE, Angela" userId="d05b815f-4964-4ba9-a67a-b6cd79f08897" providerId="ADAL" clId="{CE109ABE-68B1-4C19-9359-F11A195227BA}" dt="2026-07-12T20:51:49.249" v="25" actId="962"/>
          <ac:grpSpMkLst>
            <pc:docMk/>
            <pc:sldMk cId="0" sldId="260"/>
            <ac:grpSpMk id="23" creationId="{9F6CC272-96F1-2F64-3079-92B36629F9B8}"/>
          </ac:grpSpMkLst>
        </pc:grpChg>
      </pc:sldChg>
      <pc:sldChg chg="modSp mod">
        <pc:chgData name="SAVAGE, Angela" userId="d05b815f-4964-4ba9-a67a-b6cd79f08897" providerId="ADAL" clId="{CE109ABE-68B1-4C19-9359-F11A195227BA}" dt="2026-07-12T20:51:52.996" v="31" actId="962"/>
        <pc:sldMkLst>
          <pc:docMk/>
          <pc:sldMk cId="0" sldId="261"/>
        </pc:sldMkLst>
        <pc:spChg chg="mod">
          <ac:chgData name="SAVAGE, Angela" userId="d05b815f-4964-4ba9-a67a-b6cd79f08897" providerId="ADAL" clId="{CE109ABE-68B1-4C19-9359-F11A195227BA}" dt="2026-07-12T20:50:50.416" v="2" actId="33553"/>
          <ac:spMkLst>
            <pc:docMk/>
            <pc:sldMk cId="0" sldId="261"/>
            <ac:spMk id="15" creationId="{00000000-0000-0000-0000-000000000000}"/>
          </ac:spMkLst>
        </pc:spChg>
        <pc:grpChg chg="mod">
          <ac:chgData name="SAVAGE, Angela" userId="d05b815f-4964-4ba9-a67a-b6cd79f08897" providerId="ADAL" clId="{CE109ABE-68B1-4C19-9359-F11A195227BA}" dt="2026-07-12T20:51:49.895" v="26" actId="962"/>
          <ac:grpSpMkLst>
            <pc:docMk/>
            <pc:sldMk cId="0" sldId="261"/>
            <ac:grpSpMk id="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0.551" v="27" actId="962"/>
          <ac:grpSpMkLst>
            <pc:docMk/>
            <pc:sldMk cId="0" sldId="261"/>
            <ac:grpSpMk id="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1.163" v="28" actId="962"/>
          <ac:grpSpMkLst>
            <pc:docMk/>
            <pc:sldMk cId="0" sldId="261"/>
            <ac:grpSpMk id="9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1.774" v="29" actId="962"/>
          <ac:grpSpMkLst>
            <pc:docMk/>
            <pc:sldMk cId="0" sldId="261"/>
            <ac:grpSpMk id="1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2.380" v="30" actId="962"/>
          <ac:grpSpMkLst>
            <pc:docMk/>
            <pc:sldMk cId="0" sldId="261"/>
            <ac:grpSpMk id="16" creationId="{2E7A587F-75C0-37F0-2D53-957FE0B74E0A}"/>
          </ac:grpSpMkLst>
        </pc:grpChg>
        <pc:grpChg chg="mod">
          <ac:chgData name="SAVAGE, Angela" userId="d05b815f-4964-4ba9-a67a-b6cd79f08897" providerId="ADAL" clId="{CE109ABE-68B1-4C19-9359-F11A195227BA}" dt="2026-07-12T20:51:52.996" v="31" actId="962"/>
          <ac:grpSpMkLst>
            <pc:docMk/>
            <pc:sldMk cId="0" sldId="261"/>
            <ac:grpSpMk id="20" creationId="{495981D4-E95C-169B-299E-DD7C51790EC7}"/>
          </ac:grpSpMkLst>
        </pc:grpChg>
      </pc:sldChg>
      <pc:sldChg chg="addSp delSp modSp mod">
        <pc:chgData name="SAVAGE, Angela" userId="d05b815f-4964-4ba9-a67a-b6cd79f08897" providerId="ADAL" clId="{CE109ABE-68B1-4C19-9359-F11A195227BA}" dt="2026-07-12T20:51:56.410" v="37" actId="962"/>
        <pc:sldMkLst>
          <pc:docMk/>
          <pc:sldMk cId="0" sldId="262"/>
        </pc:sldMkLst>
        <pc:spChg chg="add del mod">
          <ac:chgData name="SAVAGE, Angela" userId="d05b815f-4964-4ba9-a67a-b6cd79f08897" providerId="ADAL" clId="{CE109ABE-68B1-4C19-9359-F11A195227BA}" dt="2026-07-12T20:51:17.586" v="8" actId="33553"/>
          <ac:spMkLst>
            <pc:docMk/>
            <pc:sldMk cId="0" sldId="262"/>
            <ac:spMk id="15" creationId="{00000000-0000-0000-0000-000000000000}"/>
          </ac:spMkLst>
        </pc:spChg>
        <pc:spChg chg="add del mod">
          <ac:chgData name="SAVAGE, Angela" userId="d05b815f-4964-4ba9-a67a-b6cd79f08897" providerId="ADAL" clId="{CE109ABE-68B1-4C19-9359-F11A195227BA}" dt="2026-07-12T20:51:12.679" v="7" actId="478"/>
          <ac:spMkLst>
            <pc:docMk/>
            <pc:sldMk cId="0" sldId="262"/>
            <ac:spMk id="27" creationId="{54450ECB-5C10-B0D4-4D71-A1604BF59E2D}"/>
          </ac:spMkLst>
        </pc:spChg>
        <pc:grpChg chg="mod">
          <ac:chgData name="SAVAGE, Angela" userId="d05b815f-4964-4ba9-a67a-b6cd79f08897" providerId="ADAL" clId="{CE109ABE-68B1-4C19-9359-F11A195227BA}" dt="2026-07-12T20:51:53.597" v="32" actId="962"/>
          <ac:grpSpMkLst>
            <pc:docMk/>
            <pc:sldMk cId="0" sldId="262"/>
            <ac:grpSpMk id="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4.172" v="33" actId="962"/>
          <ac:grpSpMkLst>
            <pc:docMk/>
            <pc:sldMk cId="0" sldId="262"/>
            <ac:grpSpMk id="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4.728" v="34" actId="962"/>
          <ac:grpSpMkLst>
            <pc:docMk/>
            <pc:sldMk cId="0" sldId="262"/>
            <ac:grpSpMk id="9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5.290" v="35" actId="962"/>
          <ac:grpSpMkLst>
            <pc:docMk/>
            <pc:sldMk cId="0" sldId="262"/>
            <ac:grpSpMk id="1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12T20:51:55.853" v="36" actId="962"/>
          <ac:grpSpMkLst>
            <pc:docMk/>
            <pc:sldMk cId="0" sldId="262"/>
            <ac:grpSpMk id="16" creationId="{B0661AC2-BAB0-D11C-602C-36FD43473402}"/>
          </ac:grpSpMkLst>
        </pc:grpChg>
        <pc:grpChg chg="mod">
          <ac:chgData name="SAVAGE, Angela" userId="d05b815f-4964-4ba9-a67a-b6cd79f08897" providerId="ADAL" clId="{CE109ABE-68B1-4C19-9359-F11A195227BA}" dt="2026-07-12T20:51:56.410" v="37" actId="962"/>
          <ac:grpSpMkLst>
            <pc:docMk/>
            <pc:sldMk cId="0" sldId="262"/>
            <ac:grpSpMk id="20" creationId="{1E94DF02-FF72-FB2C-250D-9D79883B0DE5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109E1E-4867-FB64-CE23-A8B16E6723F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2776538" y="63500"/>
            <a:ext cx="20320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 - FOR PUBLIC RELEASE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9E243-87FF-07ED-2005-0E061101242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776538" y="5090160"/>
            <a:ext cx="20320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 - FOR PUBLIC RELEASE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8" descr="the department for education logo"/>
          <p:cNvSpPr/>
          <p:nvPr/>
        </p:nvSpPr>
        <p:spPr>
          <a:xfrm>
            <a:off x="174515" y="169576"/>
            <a:ext cx="828363" cy="733851"/>
          </a:xfrm>
          <a:custGeom>
            <a:avLst/>
            <a:gdLst/>
            <a:ahLst/>
            <a:cxnLst/>
            <a:rect l="l" t="t" r="r" b="b"/>
            <a:pathLst>
              <a:path w="828363" h="733851">
                <a:moveTo>
                  <a:pt x="0" y="0"/>
                </a:moveTo>
                <a:lnTo>
                  <a:pt x="828362" y="0"/>
                </a:lnTo>
                <a:lnTo>
                  <a:pt x="828362" y="733851"/>
                </a:lnTo>
                <a:lnTo>
                  <a:pt x="0" y="7338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2878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879806" y="229536"/>
            <a:ext cx="5481782" cy="613930"/>
            <a:chOff x="0" y="0"/>
            <a:chExt cx="3198724" cy="35824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198724" cy="358240"/>
            </a:xfrm>
            <a:custGeom>
              <a:avLst/>
              <a:gdLst/>
              <a:ahLst/>
              <a:cxnLst/>
              <a:rect l="l" t="t" r="r" b="b"/>
              <a:pathLst>
                <a:path w="3198724" h="358240">
                  <a:moveTo>
                    <a:pt x="32081" y="0"/>
                  </a:moveTo>
                  <a:lnTo>
                    <a:pt x="3166643" y="0"/>
                  </a:lnTo>
                  <a:cubicBezTo>
                    <a:pt x="3184360" y="0"/>
                    <a:pt x="3198724" y="14363"/>
                    <a:pt x="3198724" y="32081"/>
                  </a:cubicBezTo>
                  <a:lnTo>
                    <a:pt x="3198724" y="326159"/>
                  </a:lnTo>
                  <a:cubicBezTo>
                    <a:pt x="3198724" y="343877"/>
                    <a:pt x="3184360" y="358240"/>
                    <a:pt x="3166643" y="358240"/>
                  </a:cubicBezTo>
                  <a:lnTo>
                    <a:pt x="32081" y="358240"/>
                  </a:lnTo>
                  <a:cubicBezTo>
                    <a:pt x="14363" y="358240"/>
                    <a:pt x="0" y="343877"/>
                    <a:pt x="0" y="326159"/>
                  </a:cubicBezTo>
                  <a:lnTo>
                    <a:pt x="0" y="32081"/>
                  </a:lnTo>
                  <a:cubicBezTo>
                    <a:pt x="0" y="14363"/>
                    <a:pt x="14363" y="0"/>
                    <a:pt x="32081" y="0"/>
                  </a:cubicBezTo>
                  <a:close/>
                </a:path>
              </a:pathLst>
            </a:custGeom>
            <a:solidFill>
              <a:srgbClr val="BFECA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9525"/>
              <a:ext cx="3198724" cy="34871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sp>
        <p:nvSpPr>
          <p:cNvPr id="20" name="TextBox 20"/>
          <p:cNvSpPr txBox="1">
            <a:spLocks noGrp="1"/>
          </p:cNvSpPr>
          <p:nvPr>
            <p:ph type="title" idx="4294967295"/>
          </p:nvPr>
        </p:nvSpPr>
        <p:spPr>
          <a:xfrm>
            <a:off x="2067580" y="313343"/>
            <a:ext cx="5294008" cy="79554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18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55" b="1" i="0" u="none" strike="noStrike" kern="1200" cap="none" spc="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V Level</a:t>
            </a:r>
          </a:p>
          <a:p>
            <a:pPr marL="0" marR="0" lvl="0" indent="0" algn="ctr" defTabSz="914400" rtl="0" eaLnBrk="1" fontAlgn="auto" latinLnBrk="0" hangingPunct="1">
              <a:lnSpc>
                <a:spcPts val="3185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55" b="1" i="0" u="none" strike="noStrike" kern="1200" cap="none" spc="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 Bold"/>
              <a:ea typeface="Poppins Bold"/>
              <a:cs typeface="Poppins Bold"/>
              <a:sym typeface="Poppins Bold"/>
            </a:endParaRPr>
          </a:p>
        </p:txBody>
      </p:sp>
      <p:grpSp>
        <p:nvGrpSpPr>
          <p:cNvPr id="2" name="Group 2" descr="Outline box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193193" y="193171"/>
            <a:ext cx="7197272" cy="4871106"/>
            <a:chOff x="0" y="-28575"/>
            <a:chExt cx="4199744" cy="2842382"/>
          </a:xfrm>
        </p:grpSpPr>
        <p:sp>
          <p:nvSpPr>
            <p:cNvPr id="3" name="Freeform 3"/>
            <p:cNvSpPr/>
            <p:nvPr/>
          </p:nvSpPr>
          <p:spPr>
            <a:xfrm>
              <a:off x="5951" y="473364"/>
              <a:ext cx="4193793" cy="2340443"/>
            </a:xfrm>
            <a:custGeom>
              <a:avLst/>
              <a:gdLst/>
              <a:ahLst/>
              <a:cxnLst/>
              <a:rect l="l" t="t" r="r" b="b"/>
              <a:pathLst>
                <a:path w="4193793" h="2340443">
                  <a:moveTo>
                    <a:pt x="24469" y="0"/>
                  </a:moveTo>
                  <a:lnTo>
                    <a:pt x="4169324" y="0"/>
                  </a:lnTo>
                  <a:cubicBezTo>
                    <a:pt x="4175814" y="0"/>
                    <a:pt x="4182037" y="2578"/>
                    <a:pt x="4186626" y="7167"/>
                  </a:cubicBezTo>
                  <a:cubicBezTo>
                    <a:pt x="4191215" y="11756"/>
                    <a:pt x="4193793" y="17980"/>
                    <a:pt x="4193793" y="24469"/>
                  </a:cubicBezTo>
                  <a:lnTo>
                    <a:pt x="4193793" y="2315974"/>
                  </a:lnTo>
                  <a:cubicBezTo>
                    <a:pt x="4193793" y="2329488"/>
                    <a:pt x="4182838" y="2340443"/>
                    <a:pt x="4169324" y="2340443"/>
                  </a:cubicBezTo>
                  <a:lnTo>
                    <a:pt x="24469" y="2340443"/>
                  </a:lnTo>
                  <a:cubicBezTo>
                    <a:pt x="10955" y="2340443"/>
                    <a:pt x="0" y="2329488"/>
                    <a:pt x="0" y="2315974"/>
                  </a:cubicBezTo>
                  <a:lnTo>
                    <a:pt x="0" y="24469"/>
                  </a:lnTo>
                  <a:cubicBezTo>
                    <a:pt x="0" y="10955"/>
                    <a:pt x="10955" y="0"/>
                    <a:pt x="24469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193793" cy="2369018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38135" y="1351858"/>
            <a:ext cx="3521930" cy="1101018"/>
            <a:chOff x="0" y="0"/>
            <a:chExt cx="2055113" cy="64246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55113" cy="642465"/>
            </a:xfrm>
            <a:custGeom>
              <a:avLst/>
              <a:gdLst/>
              <a:ahLst/>
              <a:cxnLst/>
              <a:rect l="l" t="t" r="r" b="b"/>
              <a:pathLst>
                <a:path w="2055113" h="642465">
                  <a:moveTo>
                    <a:pt x="49933" y="0"/>
                  </a:moveTo>
                  <a:lnTo>
                    <a:pt x="2005180" y="0"/>
                  </a:lnTo>
                  <a:cubicBezTo>
                    <a:pt x="2032757" y="0"/>
                    <a:pt x="2055113" y="22356"/>
                    <a:pt x="2055113" y="49933"/>
                  </a:cubicBezTo>
                  <a:lnTo>
                    <a:pt x="2055113" y="592531"/>
                  </a:lnTo>
                  <a:cubicBezTo>
                    <a:pt x="2055113" y="620109"/>
                    <a:pt x="2032757" y="642465"/>
                    <a:pt x="2005180" y="642465"/>
                  </a:cubicBezTo>
                  <a:lnTo>
                    <a:pt x="49933" y="642465"/>
                  </a:lnTo>
                  <a:cubicBezTo>
                    <a:pt x="22356" y="642465"/>
                    <a:pt x="0" y="620109"/>
                    <a:pt x="0" y="592531"/>
                  </a:cubicBezTo>
                  <a:lnTo>
                    <a:pt x="0" y="49933"/>
                  </a:lnTo>
                  <a:cubicBezTo>
                    <a:pt x="0" y="22356"/>
                    <a:pt x="22356" y="0"/>
                    <a:pt x="49933" y="0"/>
                  </a:cubicBezTo>
                  <a:close/>
                </a:path>
              </a:pathLst>
            </a:custGeom>
            <a:solidFill>
              <a:srgbClr val="BFEC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5113" cy="68056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2107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56048" y="3544095"/>
            <a:ext cx="865592" cy="865592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BFEC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03200" y="9525"/>
              <a:ext cx="406400" cy="70167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sp>
        <p:nvSpPr>
          <p:cNvPr id="29" name="Freeform 26">
            <a:extLst>
              <a:ext uri="{FF2B5EF4-FFF2-40B4-BE49-F238E27FC236}">
                <a16:creationId xmlns:a16="http://schemas.microsoft.com/office/drawing/2014/main" id="{C58B39F9-6AEA-2F56-0895-F3FA8F6906EF}"/>
              </a:ext>
            </a:extLst>
          </p:cNvPr>
          <p:cNvSpPr/>
          <p:nvPr/>
        </p:nvSpPr>
        <p:spPr>
          <a:xfrm>
            <a:off x="255367" y="1172501"/>
            <a:ext cx="1040265" cy="1030950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IMAGE HERE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C235E8EA-E717-8EF4-E47A-A57EB2A9318D}"/>
              </a:ext>
            </a:extLst>
          </p:cNvPr>
          <p:cNvSpPr txBox="1"/>
          <p:nvPr/>
        </p:nvSpPr>
        <p:spPr>
          <a:xfrm>
            <a:off x="1586688" y="1433413"/>
            <a:ext cx="3251739" cy="5253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7"/>
              </a:lnSpc>
            </a:pPr>
            <a:r>
              <a:rPr lang="en-US" sz="1200" b="1" spc="21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BACKGROUND INFORMATION HERE</a:t>
            </a:r>
          </a:p>
        </p:txBody>
      </p:sp>
      <p:sp>
        <p:nvSpPr>
          <p:cNvPr id="21" name="Freeform 26">
            <a:extLst>
              <a:ext uri="{FF2B5EF4-FFF2-40B4-BE49-F238E27FC236}">
                <a16:creationId xmlns:a16="http://schemas.microsoft.com/office/drawing/2014/main" id="{F1BB9DD7-03C4-E0FA-D5BF-D84CC76D39B8}"/>
              </a:ext>
            </a:extLst>
          </p:cNvPr>
          <p:cNvSpPr/>
          <p:nvPr/>
        </p:nvSpPr>
        <p:spPr>
          <a:xfrm>
            <a:off x="5307399" y="1591476"/>
            <a:ext cx="1993734" cy="1983573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Relevant image here</a:t>
            </a:r>
          </a:p>
        </p:txBody>
      </p:sp>
      <p:sp>
        <p:nvSpPr>
          <p:cNvPr id="25" name="TextBox 17">
            <a:extLst>
              <a:ext uri="{FF2B5EF4-FFF2-40B4-BE49-F238E27FC236}">
                <a16:creationId xmlns:a16="http://schemas.microsoft.com/office/drawing/2014/main" id="{F8D8A9B6-11A5-C8E4-A704-CAA30E5DEBFB}"/>
              </a:ext>
            </a:extLst>
          </p:cNvPr>
          <p:cNvSpPr txBox="1"/>
          <p:nvPr/>
        </p:nvSpPr>
        <p:spPr>
          <a:xfrm>
            <a:off x="494865" y="2697395"/>
            <a:ext cx="4812534" cy="3731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76"/>
              </a:lnSpc>
            </a:pPr>
            <a:r>
              <a:rPr lang="en-US" sz="1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</a:t>
            </a:r>
            <a:r>
              <a:rPr lang="en-US" sz="14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enrols</a:t>
            </a:r>
            <a:r>
              <a:rPr lang="en-US" sz="1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on to [list qualifications here]</a:t>
            </a:r>
          </a:p>
          <a:p>
            <a:pPr algn="ctr">
              <a:lnSpc>
                <a:spcPts val="1484"/>
              </a:lnSpc>
              <a:spcBef>
                <a:spcPct val="0"/>
              </a:spcBef>
            </a:pPr>
            <a:endParaRPr lang="en-US" sz="1374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" name="TextBox 18">
            <a:extLst>
              <a:ext uri="{FF2B5EF4-FFF2-40B4-BE49-F238E27FC236}">
                <a16:creationId xmlns:a16="http://schemas.microsoft.com/office/drawing/2014/main" id="{99FF7F25-2F65-F932-64D8-BDE6E1C836C7}"/>
              </a:ext>
            </a:extLst>
          </p:cNvPr>
          <p:cNvSpPr txBox="1"/>
          <p:nvPr/>
        </p:nvSpPr>
        <p:spPr>
          <a:xfrm>
            <a:off x="345183" y="4504975"/>
            <a:ext cx="5111897" cy="3858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79"/>
              </a:lnSpc>
              <a:spcBef>
                <a:spcPct val="0"/>
              </a:spcBef>
            </a:pPr>
            <a:r>
              <a:rPr lang="en-US" sz="137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could progress on to [add progression pathway here]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4515" y="1082901"/>
            <a:ext cx="7187074" cy="4010913"/>
            <a:chOff x="0" y="0"/>
            <a:chExt cx="4193793" cy="23404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193793" cy="2340443"/>
            </a:xfrm>
            <a:custGeom>
              <a:avLst/>
              <a:gdLst/>
              <a:ahLst/>
              <a:cxnLst/>
              <a:rect l="l" t="t" r="r" b="b"/>
              <a:pathLst>
                <a:path w="4193793" h="2340443">
                  <a:moveTo>
                    <a:pt x="24469" y="0"/>
                  </a:moveTo>
                  <a:lnTo>
                    <a:pt x="4169324" y="0"/>
                  </a:lnTo>
                  <a:cubicBezTo>
                    <a:pt x="4175814" y="0"/>
                    <a:pt x="4182037" y="2578"/>
                    <a:pt x="4186626" y="7167"/>
                  </a:cubicBezTo>
                  <a:cubicBezTo>
                    <a:pt x="4191215" y="11756"/>
                    <a:pt x="4193793" y="17980"/>
                    <a:pt x="4193793" y="24469"/>
                  </a:cubicBezTo>
                  <a:lnTo>
                    <a:pt x="4193793" y="2315974"/>
                  </a:lnTo>
                  <a:cubicBezTo>
                    <a:pt x="4193793" y="2329488"/>
                    <a:pt x="4182838" y="2340443"/>
                    <a:pt x="4169324" y="2340443"/>
                  </a:cubicBezTo>
                  <a:lnTo>
                    <a:pt x="24469" y="2340443"/>
                  </a:lnTo>
                  <a:cubicBezTo>
                    <a:pt x="10955" y="2340443"/>
                    <a:pt x="0" y="2329488"/>
                    <a:pt x="0" y="2315974"/>
                  </a:cubicBezTo>
                  <a:lnTo>
                    <a:pt x="0" y="24469"/>
                  </a:lnTo>
                  <a:cubicBezTo>
                    <a:pt x="0" y="10955"/>
                    <a:pt x="10955" y="0"/>
                    <a:pt x="24469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193793" cy="2369018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8169" y="2383951"/>
            <a:ext cx="4425927" cy="1074292"/>
            <a:chOff x="0" y="0"/>
            <a:chExt cx="2582612" cy="62687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82612" cy="626870"/>
            </a:xfrm>
            <a:custGeom>
              <a:avLst/>
              <a:gdLst/>
              <a:ahLst/>
              <a:cxnLst/>
              <a:rect l="l" t="t" r="r" b="b"/>
              <a:pathLst>
                <a:path w="2582612" h="626870">
                  <a:moveTo>
                    <a:pt x="39735" y="0"/>
                  </a:moveTo>
                  <a:lnTo>
                    <a:pt x="2542877" y="0"/>
                  </a:lnTo>
                  <a:cubicBezTo>
                    <a:pt x="2553416" y="0"/>
                    <a:pt x="2563522" y="4186"/>
                    <a:pt x="2570974" y="11638"/>
                  </a:cubicBezTo>
                  <a:cubicBezTo>
                    <a:pt x="2578426" y="19090"/>
                    <a:pt x="2582612" y="29196"/>
                    <a:pt x="2582612" y="39735"/>
                  </a:cubicBezTo>
                  <a:lnTo>
                    <a:pt x="2582612" y="587135"/>
                  </a:lnTo>
                  <a:cubicBezTo>
                    <a:pt x="2582612" y="597674"/>
                    <a:pt x="2578426" y="607780"/>
                    <a:pt x="2570974" y="615232"/>
                  </a:cubicBezTo>
                  <a:cubicBezTo>
                    <a:pt x="2563522" y="622684"/>
                    <a:pt x="2553416" y="626870"/>
                    <a:pt x="2542877" y="626870"/>
                  </a:cubicBezTo>
                  <a:lnTo>
                    <a:pt x="39735" y="626870"/>
                  </a:lnTo>
                  <a:cubicBezTo>
                    <a:pt x="29196" y="626870"/>
                    <a:pt x="19090" y="622684"/>
                    <a:pt x="11638" y="615232"/>
                  </a:cubicBezTo>
                  <a:cubicBezTo>
                    <a:pt x="4186" y="607780"/>
                    <a:pt x="0" y="597674"/>
                    <a:pt x="0" y="587135"/>
                  </a:cubicBezTo>
                  <a:lnTo>
                    <a:pt x="0" y="39735"/>
                  </a:lnTo>
                  <a:cubicBezTo>
                    <a:pt x="0" y="29196"/>
                    <a:pt x="4186" y="19090"/>
                    <a:pt x="11638" y="11638"/>
                  </a:cubicBezTo>
                  <a:cubicBezTo>
                    <a:pt x="19090" y="4186"/>
                    <a:pt x="29196" y="0"/>
                    <a:pt x="3973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82612" cy="65544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15946" y="1175223"/>
            <a:ext cx="3521930" cy="1117337"/>
            <a:chOff x="0" y="0"/>
            <a:chExt cx="2055113" cy="65198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055113" cy="651987"/>
            </a:xfrm>
            <a:custGeom>
              <a:avLst/>
              <a:gdLst/>
              <a:ahLst/>
              <a:cxnLst/>
              <a:rect l="l" t="t" r="r" b="b"/>
              <a:pathLst>
                <a:path w="2055113" h="651987">
                  <a:moveTo>
                    <a:pt x="49933" y="0"/>
                  </a:moveTo>
                  <a:lnTo>
                    <a:pt x="2005180" y="0"/>
                  </a:lnTo>
                  <a:cubicBezTo>
                    <a:pt x="2032757" y="0"/>
                    <a:pt x="2055113" y="22356"/>
                    <a:pt x="2055113" y="49933"/>
                  </a:cubicBezTo>
                  <a:lnTo>
                    <a:pt x="2055113" y="602054"/>
                  </a:lnTo>
                  <a:cubicBezTo>
                    <a:pt x="2055113" y="629631"/>
                    <a:pt x="2032757" y="651987"/>
                    <a:pt x="2005180" y="651987"/>
                  </a:cubicBezTo>
                  <a:lnTo>
                    <a:pt x="49933" y="651987"/>
                  </a:lnTo>
                  <a:cubicBezTo>
                    <a:pt x="22356" y="651987"/>
                    <a:pt x="0" y="629631"/>
                    <a:pt x="0" y="602054"/>
                  </a:cubicBezTo>
                  <a:lnTo>
                    <a:pt x="0" y="49933"/>
                  </a:lnTo>
                  <a:cubicBezTo>
                    <a:pt x="0" y="22356"/>
                    <a:pt x="22356" y="0"/>
                    <a:pt x="49933" y="0"/>
                  </a:cubicBezTo>
                  <a:close/>
                </a:path>
              </a:pathLst>
            </a:custGeom>
            <a:solidFill>
              <a:srgbClr val="8F1EA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055113" cy="699612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2107"/>
                </a:lnSpc>
              </a:pPr>
              <a:r>
                <a:rPr lang="en-US" sz="1505" b="1" spc="21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STUDENT BACKGROUND INFORMATION HERE</a:t>
              </a:r>
            </a:p>
          </p:txBody>
        </p:sp>
      </p:grpSp>
      <p:sp>
        <p:nvSpPr>
          <p:cNvPr id="11" name="Freeform 11" descr="the department for education logo"/>
          <p:cNvSpPr/>
          <p:nvPr/>
        </p:nvSpPr>
        <p:spPr>
          <a:xfrm>
            <a:off x="235778" y="169576"/>
            <a:ext cx="828363" cy="733851"/>
          </a:xfrm>
          <a:custGeom>
            <a:avLst/>
            <a:gdLst/>
            <a:ahLst/>
            <a:cxnLst/>
            <a:rect l="l" t="t" r="r" b="b"/>
            <a:pathLst>
              <a:path w="828363" h="733851">
                <a:moveTo>
                  <a:pt x="0" y="0"/>
                </a:moveTo>
                <a:lnTo>
                  <a:pt x="828363" y="0"/>
                </a:lnTo>
                <a:lnTo>
                  <a:pt x="828363" y="733851"/>
                </a:lnTo>
                <a:lnTo>
                  <a:pt x="0" y="7338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2878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9705" y="3503939"/>
            <a:ext cx="622853" cy="622853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8F1EA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203200" y="9525"/>
              <a:ext cx="406400" cy="70167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grpSp>
        <p:nvGrpSpPr>
          <p:cNvPr id="15" name="Group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879806" y="229536"/>
            <a:ext cx="5481782" cy="613930"/>
            <a:chOff x="0" y="0"/>
            <a:chExt cx="3198724" cy="35824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3198724" cy="358240"/>
            </a:xfrm>
            <a:custGeom>
              <a:avLst/>
              <a:gdLst/>
              <a:ahLst/>
              <a:cxnLst/>
              <a:rect l="l" t="t" r="r" b="b"/>
              <a:pathLst>
                <a:path w="3198724" h="358240">
                  <a:moveTo>
                    <a:pt x="32081" y="0"/>
                  </a:moveTo>
                  <a:lnTo>
                    <a:pt x="3166643" y="0"/>
                  </a:lnTo>
                  <a:cubicBezTo>
                    <a:pt x="3184360" y="0"/>
                    <a:pt x="3198724" y="14363"/>
                    <a:pt x="3198724" y="32081"/>
                  </a:cubicBezTo>
                  <a:lnTo>
                    <a:pt x="3198724" y="326159"/>
                  </a:lnTo>
                  <a:cubicBezTo>
                    <a:pt x="3198724" y="343877"/>
                    <a:pt x="3184360" y="358240"/>
                    <a:pt x="3166643" y="358240"/>
                  </a:cubicBezTo>
                  <a:lnTo>
                    <a:pt x="32081" y="358240"/>
                  </a:lnTo>
                  <a:cubicBezTo>
                    <a:pt x="14363" y="358240"/>
                    <a:pt x="0" y="343877"/>
                    <a:pt x="0" y="326159"/>
                  </a:cubicBezTo>
                  <a:lnTo>
                    <a:pt x="0" y="32081"/>
                  </a:lnTo>
                  <a:cubicBezTo>
                    <a:pt x="0" y="14363"/>
                    <a:pt x="14363" y="0"/>
                    <a:pt x="32081" y="0"/>
                  </a:cubicBezTo>
                  <a:close/>
                </a:path>
              </a:pathLst>
            </a:custGeom>
            <a:solidFill>
              <a:srgbClr val="8F1EA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9525"/>
              <a:ext cx="3198724" cy="34871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sp>
        <p:nvSpPr>
          <p:cNvPr id="18" name="TextBox 18"/>
          <p:cNvSpPr txBox="1">
            <a:spLocks noGrp="1"/>
          </p:cNvSpPr>
          <p:nvPr>
            <p:ph type="title" idx="4294967295"/>
          </p:nvPr>
        </p:nvSpPr>
        <p:spPr>
          <a:xfrm>
            <a:off x="2067580" y="313343"/>
            <a:ext cx="5294008" cy="7956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18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55" b="1" i="0" u="none" strike="noStrike" kern="1200" cap="none" spc="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 panose="00000500000000000000" pitchFamily="2" charset="0"/>
                <a:ea typeface="Poppins Bold"/>
                <a:cs typeface="Poppins" panose="00000500000000000000" pitchFamily="2" charset="0"/>
                <a:sym typeface="Poppins Bold"/>
              </a:rPr>
              <a:t>A Level</a:t>
            </a:r>
          </a:p>
          <a:p>
            <a:pPr marL="0" marR="0" lvl="0" indent="0" algn="ctr" defTabSz="914400" rtl="0" eaLnBrk="1" fontAlgn="auto" latinLnBrk="0" hangingPunct="1">
              <a:lnSpc>
                <a:spcPts val="3185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55" b="1" i="0" u="none" strike="noStrike" kern="1200" cap="none" spc="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94865" y="2492584"/>
            <a:ext cx="4812534" cy="3529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76"/>
              </a:lnSpc>
            </a:pP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</a:t>
            </a:r>
            <a:r>
              <a:rPr lang="en-US" sz="1274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enrols</a:t>
            </a: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on to [list qualifications here]</a:t>
            </a:r>
          </a:p>
          <a:p>
            <a:pPr algn="ctr">
              <a:lnSpc>
                <a:spcPts val="1376"/>
              </a:lnSpc>
              <a:spcBef>
                <a:spcPct val="0"/>
              </a:spcBef>
            </a:pPr>
            <a:endParaRPr lang="en-US" sz="1274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0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6742" y="4172488"/>
            <a:ext cx="5153542" cy="764850"/>
            <a:chOff x="0" y="0"/>
            <a:chExt cx="3007189" cy="446304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3007190" cy="446304"/>
            </a:xfrm>
            <a:custGeom>
              <a:avLst/>
              <a:gdLst/>
              <a:ahLst/>
              <a:cxnLst/>
              <a:rect l="l" t="t" r="r" b="b"/>
              <a:pathLst>
                <a:path w="3007190" h="446304">
                  <a:moveTo>
                    <a:pt x="34125" y="0"/>
                  </a:moveTo>
                  <a:lnTo>
                    <a:pt x="2973065" y="0"/>
                  </a:lnTo>
                  <a:cubicBezTo>
                    <a:pt x="2991911" y="0"/>
                    <a:pt x="3007190" y="15278"/>
                    <a:pt x="3007190" y="34125"/>
                  </a:cubicBezTo>
                  <a:lnTo>
                    <a:pt x="3007190" y="412180"/>
                  </a:lnTo>
                  <a:cubicBezTo>
                    <a:pt x="3007190" y="431026"/>
                    <a:pt x="2991911" y="446304"/>
                    <a:pt x="2973065" y="446304"/>
                  </a:cubicBezTo>
                  <a:lnTo>
                    <a:pt x="34125" y="446304"/>
                  </a:lnTo>
                  <a:cubicBezTo>
                    <a:pt x="15278" y="446304"/>
                    <a:pt x="0" y="431026"/>
                    <a:pt x="0" y="412180"/>
                  </a:cubicBezTo>
                  <a:lnTo>
                    <a:pt x="0" y="34125"/>
                  </a:lnTo>
                  <a:cubicBezTo>
                    <a:pt x="0" y="15278"/>
                    <a:pt x="15278" y="0"/>
                    <a:pt x="3412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3007189" cy="474879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397565" y="4272955"/>
            <a:ext cx="5111897" cy="563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79"/>
              </a:lnSpc>
              <a:spcBef>
                <a:spcPct val="0"/>
              </a:spcBef>
            </a:pPr>
            <a:r>
              <a:rPr lang="en-US" sz="137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could progress on to [add progression pathway here]</a:t>
            </a:r>
          </a:p>
          <a:p>
            <a:pPr algn="ctr">
              <a:lnSpc>
                <a:spcPts val="1479"/>
              </a:lnSpc>
              <a:spcBef>
                <a:spcPct val="0"/>
              </a:spcBef>
            </a:pPr>
            <a:endParaRPr lang="en-US" sz="137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5" name="Group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2312" y="1175223"/>
            <a:ext cx="1096545" cy="1117337"/>
            <a:chOff x="0" y="0"/>
            <a:chExt cx="639855" cy="651987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639855" cy="651987"/>
            </a:xfrm>
            <a:custGeom>
              <a:avLst/>
              <a:gdLst/>
              <a:ahLst/>
              <a:cxnLst/>
              <a:rect l="l" t="t" r="r" b="b"/>
              <a:pathLst>
                <a:path w="639855" h="651987">
                  <a:moveTo>
                    <a:pt x="160378" y="0"/>
                  </a:moveTo>
                  <a:lnTo>
                    <a:pt x="479476" y="0"/>
                  </a:lnTo>
                  <a:cubicBezTo>
                    <a:pt x="568051" y="0"/>
                    <a:pt x="639855" y="71804"/>
                    <a:pt x="639855" y="160378"/>
                  </a:cubicBezTo>
                  <a:lnTo>
                    <a:pt x="639855" y="491609"/>
                  </a:lnTo>
                  <a:cubicBezTo>
                    <a:pt x="639855" y="534144"/>
                    <a:pt x="622958" y="574937"/>
                    <a:pt x="592881" y="605013"/>
                  </a:cubicBezTo>
                  <a:cubicBezTo>
                    <a:pt x="562804" y="635090"/>
                    <a:pt x="522011" y="651987"/>
                    <a:pt x="479476" y="651987"/>
                  </a:cubicBezTo>
                  <a:lnTo>
                    <a:pt x="160378" y="651987"/>
                  </a:lnTo>
                  <a:cubicBezTo>
                    <a:pt x="117843" y="651987"/>
                    <a:pt x="77051" y="635090"/>
                    <a:pt x="46974" y="605013"/>
                  </a:cubicBezTo>
                  <a:cubicBezTo>
                    <a:pt x="16897" y="574937"/>
                    <a:pt x="0" y="534144"/>
                    <a:pt x="0" y="491609"/>
                  </a:cubicBezTo>
                  <a:lnTo>
                    <a:pt x="0" y="160378"/>
                  </a:lnTo>
                  <a:cubicBezTo>
                    <a:pt x="0" y="117843"/>
                    <a:pt x="16897" y="77051"/>
                    <a:pt x="46974" y="46974"/>
                  </a:cubicBezTo>
                  <a:cubicBezTo>
                    <a:pt x="77051" y="16897"/>
                    <a:pt x="117843" y="0"/>
                    <a:pt x="16037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38100"/>
              <a:ext cx="639855" cy="690087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407"/>
                </a:lnSpc>
              </a:pPr>
              <a:r>
                <a:rPr lang="en-US" sz="1005" b="1" spc="140" dirty="0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STUDENT IMAGE HERE</a:t>
              </a:r>
            </a:p>
          </p:txBody>
        </p:sp>
      </p:grpSp>
      <p:sp>
        <p:nvSpPr>
          <p:cNvPr id="28" name="Freeform 26">
            <a:extLst>
              <a:ext uri="{FF2B5EF4-FFF2-40B4-BE49-F238E27FC236}">
                <a16:creationId xmlns:a16="http://schemas.microsoft.com/office/drawing/2014/main" id="{03B9A055-0C3E-CF25-5561-DE97C1F7DC83}"/>
              </a:ext>
            </a:extLst>
          </p:cNvPr>
          <p:cNvSpPr/>
          <p:nvPr/>
        </p:nvSpPr>
        <p:spPr>
          <a:xfrm>
            <a:off x="5505706" y="1591476"/>
            <a:ext cx="1693808" cy="1848629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Relevant image 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4535" y="1052448"/>
            <a:ext cx="7187074" cy="4010913"/>
            <a:chOff x="0" y="0"/>
            <a:chExt cx="4193793" cy="23404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193793" cy="2340443"/>
            </a:xfrm>
            <a:custGeom>
              <a:avLst/>
              <a:gdLst/>
              <a:ahLst/>
              <a:cxnLst/>
              <a:rect l="l" t="t" r="r" b="b"/>
              <a:pathLst>
                <a:path w="4193793" h="2340443">
                  <a:moveTo>
                    <a:pt x="24469" y="0"/>
                  </a:moveTo>
                  <a:lnTo>
                    <a:pt x="4169324" y="0"/>
                  </a:lnTo>
                  <a:cubicBezTo>
                    <a:pt x="4175814" y="0"/>
                    <a:pt x="4182037" y="2578"/>
                    <a:pt x="4186626" y="7167"/>
                  </a:cubicBezTo>
                  <a:cubicBezTo>
                    <a:pt x="4191215" y="11756"/>
                    <a:pt x="4193793" y="17980"/>
                    <a:pt x="4193793" y="24469"/>
                  </a:cubicBezTo>
                  <a:lnTo>
                    <a:pt x="4193793" y="2315974"/>
                  </a:lnTo>
                  <a:cubicBezTo>
                    <a:pt x="4193793" y="2329488"/>
                    <a:pt x="4182838" y="2340443"/>
                    <a:pt x="4169324" y="2340443"/>
                  </a:cubicBezTo>
                  <a:lnTo>
                    <a:pt x="24469" y="2340443"/>
                  </a:lnTo>
                  <a:cubicBezTo>
                    <a:pt x="10955" y="2340443"/>
                    <a:pt x="0" y="2329488"/>
                    <a:pt x="0" y="2315974"/>
                  </a:cubicBezTo>
                  <a:lnTo>
                    <a:pt x="0" y="24469"/>
                  </a:lnTo>
                  <a:cubicBezTo>
                    <a:pt x="0" y="10955"/>
                    <a:pt x="10955" y="0"/>
                    <a:pt x="24469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193793" cy="2369018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54482" y="1262154"/>
            <a:ext cx="3435583" cy="1015606"/>
            <a:chOff x="0" y="0"/>
            <a:chExt cx="2020247" cy="65198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20247" cy="651987"/>
            </a:xfrm>
            <a:custGeom>
              <a:avLst/>
              <a:gdLst/>
              <a:ahLst/>
              <a:cxnLst/>
              <a:rect l="l" t="t" r="r" b="b"/>
              <a:pathLst>
                <a:path w="2020247" h="651987">
                  <a:moveTo>
                    <a:pt x="50795" y="0"/>
                  </a:moveTo>
                  <a:lnTo>
                    <a:pt x="1969451" y="0"/>
                  </a:lnTo>
                  <a:cubicBezTo>
                    <a:pt x="1997505" y="0"/>
                    <a:pt x="2020247" y="22742"/>
                    <a:pt x="2020247" y="50795"/>
                  </a:cubicBezTo>
                  <a:lnTo>
                    <a:pt x="2020247" y="601192"/>
                  </a:lnTo>
                  <a:cubicBezTo>
                    <a:pt x="2020247" y="629245"/>
                    <a:pt x="1997505" y="651987"/>
                    <a:pt x="1969451" y="651987"/>
                  </a:cubicBezTo>
                  <a:lnTo>
                    <a:pt x="50795" y="651987"/>
                  </a:lnTo>
                  <a:cubicBezTo>
                    <a:pt x="22742" y="651987"/>
                    <a:pt x="0" y="629245"/>
                    <a:pt x="0" y="601192"/>
                  </a:cubicBezTo>
                  <a:lnTo>
                    <a:pt x="0" y="50795"/>
                  </a:lnTo>
                  <a:cubicBezTo>
                    <a:pt x="0" y="22742"/>
                    <a:pt x="22742" y="0"/>
                    <a:pt x="50795" y="0"/>
                  </a:cubicBezTo>
                  <a:close/>
                </a:path>
              </a:pathLst>
            </a:custGeom>
            <a:solidFill>
              <a:srgbClr val="1CABB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20247" cy="690087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2107"/>
                </a:lnSpc>
              </a:pPr>
              <a:endParaRPr/>
            </a:p>
          </p:txBody>
        </p:sp>
      </p:grpSp>
      <p:sp>
        <p:nvSpPr>
          <p:cNvPr id="8" name="Freeform 8" descr="the department for education logo"/>
          <p:cNvSpPr/>
          <p:nvPr/>
        </p:nvSpPr>
        <p:spPr>
          <a:xfrm>
            <a:off x="174515" y="183403"/>
            <a:ext cx="828363" cy="733851"/>
          </a:xfrm>
          <a:custGeom>
            <a:avLst/>
            <a:gdLst/>
            <a:ahLst/>
            <a:cxnLst/>
            <a:rect l="l" t="t" r="r" b="b"/>
            <a:pathLst>
              <a:path w="828363" h="733851">
                <a:moveTo>
                  <a:pt x="0" y="0"/>
                </a:moveTo>
                <a:lnTo>
                  <a:pt x="828362" y="0"/>
                </a:lnTo>
                <a:lnTo>
                  <a:pt x="828362" y="733850"/>
                </a:lnTo>
                <a:lnTo>
                  <a:pt x="0" y="733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2878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9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284" y="3440105"/>
            <a:ext cx="692207" cy="692207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1CABB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03200" y="9525"/>
              <a:ext cx="406400" cy="70167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887965" y="123014"/>
            <a:ext cx="5542977" cy="854629"/>
            <a:chOff x="0" y="0"/>
            <a:chExt cx="3234432" cy="49869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234432" cy="498692"/>
            </a:xfrm>
            <a:custGeom>
              <a:avLst/>
              <a:gdLst/>
              <a:ahLst/>
              <a:cxnLst/>
              <a:rect l="l" t="t" r="r" b="b"/>
              <a:pathLst>
                <a:path w="3234432" h="498692">
                  <a:moveTo>
                    <a:pt x="31727" y="0"/>
                  </a:moveTo>
                  <a:lnTo>
                    <a:pt x="3202705" y="0"/>
                  </a:lnTo>
                  <a:cubicBezTo>
                    <a:pt x="3220227" y="0"/>
                    <a:pt x="3234432" y="14205"/>
                    <a:pt x="3234432" y="31727"/>
                  </a:cubicBezTo>
                  <a:lnTo>
                    <a:pt x="3234432" y="466965"/>
                  </a:lnTo>
                  <a:cubicBezTo>
                    <a:pt x="3234432" y="484487"/>
                    <a:pt x="3220227" y="498692"/>
                    <a:pt x="3202705" y="498692"/>
                  </a:cubicBezTo>
                  <a:lnTo>
                    <a:pt x="31727" y="498692"/>
                  </a:lnTo>
                  <a:cubicBezTo>
                    <a:pt x="14205" y="498692"/>
                    <a:pt x="0" y="484487"/>
                    <a:pt x="0" y="466965"/>
                  </a:cubicBezTo>
                  <a:lnTo>
                    <a:pt x="0" y="31727"/>
                  </a:lnTo>
                  <a:cubicBezTo>
                    <a:pt x="0" y="14205"/>
                    <a:pt x="14205" y="0"/>
                    <a:pt x="31727" y="0"/>
                  </a:cubicBezTo>
                  <a:close/>
                </a:path>
              </a:pathLst>
            </a:custGeom>
            <a:solidFill>
              <a:srgbClr val="1CABB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9525"/>
              <a:ext cx="3234432" cy="489167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sp>
        <p:nvSpPr>
          <p:cNvPr id="15" name="TextBox 15"/>
          <p:cNvSpPr txBox="1">
            <a:spLocks noGrp="1"/>
          </p:cNvSpPr>
          <p:nvPr>
            <p:ph type="title" idx="4294967295"/>
          </p:nvPr>
        </p:nvSpPr>
        <p:spPr>
          <a:xfrm>
            <a:off x="2075739" y="236489"/>
            <a:ext cx="5285849" cy="741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52" b="1" i="0" u="none" strike="noStrike" kern="1200" cap="none" spc="1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Occupational pathway</a:t>
            </a:r>
          </a:p>
          <a:p>
            <a:pPr marL="0" marR="0" lvl="0" indent="0" algn="ctr" defTabSz="914400" rtl="0" eaLnBrk="1" fontAlgn="auto" latinLnBrk="0" hangingPunct="1">
              <a:lnSpc>
                <a:spcPts val="148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1" b="1" i="0" u="none" strike="noStrike" kern="1200" cap="none" spc="9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Example pathways of progression into skilled work</a:t>
            </a:r>
          </a:p>
          <a:p>
            <a:pPr marL="0" marR="0" lvl="0" indent="0" algn="ctr" defTabSz="914400" rtl="0" eaLnBrk="1" fontAlgn="auto" latinLnBrk="0" hangingPunct="1">
              <a:lnSpc>
                <a:spcPts val="225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1" b="1" i="0" u="none" strike="noStrike" kern="1200" cap="none" spc="9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447841" y="1373992"/>
            <a:ext cx="3222268" cy="706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7"/>
              </a:lnSpc>
            </a:pPr>
            <a:r>
              <a:rPr lang="en-US" sz="1100" b="1" spc="21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BACKGROUND INFORMATION HERE</a:t>
            </a:r>
          </a:p>
          <a:p>
            <a:pPr algn="ctr">
              <a:lnSpc>
                <a:spcPts val="1282"/>
              </a:lnSpc>
              <a:spcBef>
                <a:spcPct val="0"/>
              </a:spcBef>
            </a:pPr>
            <a:endParaRPr lang="en-US" sz="118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9" name="Group 5">
            <a:extLst>
              <a:ext uri="{FF2B5EF4-FFF2-40B4-BE49-F238E27FC236}">
                <a16:creationId xmlns:a16="http://schemas.microsoft.com/office/drawing/2014/main" id="{80FD7CDD-0960-F695-FF56-F64FC6E94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6476" y="2404665"/>
            <a:ext cx="4425927" cy="1074292"/>
            <a:chOff x="0" y="0"/>
            <a:chExt cx="2582612" cy="626870"/>
          </a:xfrm>
        </p:grpSpPr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C78B3FDA-CF15-FCDD-87D7-C42D35CE0335}"/>
                </a:ext>
              </a:extLst>
            </p:cNvPr>
            <p:cNvSpPr/>
            <p:nvPr/>
          </p:nvSpPr>
          <p:spPr>
            <a:xfrm>
              <a:off x="0" y="0"/>
              <a:ext cx="2582612" cy="626870"/>
            </a:xfrm>
            <a:custGeom>
              <a:avLst/>
              <a:gdLst/>
              <a:ahLst/>
              <a:cxnLst/>
              <a:rect l="l" t="t" r="r" b="b"/>
              <a:pathLst>
                <a:path w="2582612" h="626870">
                  <a:moveTo>
                    <a:pt x="39735" y="0"/>
                  </a:moveTo>
                  <a:lnTo>
                    <a:pt x="2542877" y="0"/>
                  </a:lnTo>
                  <a:cubicBezTo>
                    <a:pt x="2553416" y="0"/>
                    <a:pt x="2563522" y="4186"/>
                    <a:pt x="2570974" y="11638"/>
                  </a:cubicBezTo>
                  <a:cubicBezTo>
                    <a:pt x="2578426" y="19090"/>
                    <a:pt x="2582612" y="29196"/>
                    <a:pt x="2582612" y="39735"/>
                  </a:cubicBezTo>
                  <a:lnTo>
                    <a:pt x="2582612" y="587135"/>
                  </a:lnTo>
                  <a:cubicBezTo>
                    <a:pt x="2582612" y="597674"/>
                    <a:pt x="2578426" y="607780"/>
                    <a:pt x="2570974" y="615232"/>
                  </a:cubicBezTo>
                  <a:cubicBezTo>
                    <a:pt x="2563522" y="622684"/>
                    <a:pt x="2553416" y="626870"/>
                    <a:pt x="2542877" y="626870"/>
                  </a:cubicBezTo>
                  <a:lnTo>
                    <a:pt x="39735" y="626870"/>
                  </a:lnTo>
                  <a:cubicBezTo>
                    <a:pt x="29196" y="626870"/>
                    <a:pt x="19090" y="622684"/>
                    <a:pt x="11638" y="615232"/>
                  </a:cubicBezTo>
                  <a:cubicBezTo>
                    <a:pt x="4186" y="607780"/>
                    <a:pt x="0" y="597674"/>
                    <a:pt x="0" y="587135"/>
                  </a:cubicBezTo>
                  <a:lnTo>
                    <a:pt x="0" y="39735"/>
                  </a:lnTo>
                  <a:cubicBezTo>
                    <a:pt x="0" y="29196"/>
                    <a:pt x="4186" y="19090"/>
                    <a:pt x="11638" y="11638"/>
                  </a:cubicBezTo>
                  <a:cubicBezTo>
                    <a:pt x="19090" y="4186"/>
                    <a:pt x="29196" y="0"/>
                    <a:pt x="3973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7">
              <a:extLst>
                <a:ext uri="{FF2B5EF4-FFF2-40B4-BE49-F238E27FC236}">
                  <a16:creationId xmlns:a16="http://schemas.microsoft.com/office/drawing/2014/main" id="{8E964A22-6AAB-234F-D7CA-2BCCEDFC871B}"/>
                </a:ext>
              </a:extLst>
            </p:cNvPr>
            <p:cNvSpPr txBox="1"/>
            <p:nvPr/>
          </p:nvSpPr>
          <p:spPr>
            <a:xfrm>
              <a:off x="0" y="-28575"/>
              <a:ext cx="2582612" cy="65544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sp>
        <p:nvSpPr>
          <p:cNvPr id="22" name="TextBox 19">
            <a:extLst>
              <a:ext uri="{FF2B5EF4-FFF2-40B4-BE49-F238E27FC236}">
                <a16:creationId xmlns:a16="http://schemas.microsoft.com/office/drawing/2014/main" id="{4E8FBEBB-B322-0DE3-4779-35B097F42CC0}"/>
              </a:ext>
            </a:extLst>
          </p:cNvPr>
          <p:cNvSpPr txBox="1"/>
          <p:nvPr/>
        </p:nvSpPr>
        <p:spPr>
          <a:xfrm>
            <a:off x="693172" y="2513298"/>
            <a:ext cx="4812534" cy="3529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76"/>
              </a:lnSpc>
            </a:pP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</a:t>
            </a:r>
            <a:r>
              <a:rPr lang="en-US" sz="1274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enrols</a:t>
            </a: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on to [list qualifications here]</a:t>
            </a:r>
          </a:p>
          <a:p>
            <a:pPr algn="ctr">
              <a:lnSpc>
                <a:spcPts val="1376"/>
              </a:lnSpc>
              <a:spcBef>
                <a:spcPct val="0"/>
              </a:spcBef>
            </a:pPr>
            <a:endParaRPr lang="en-US" sz="1274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3" name="Group 20">
            <a:extLst>
              <a:ext uri="{FF2B5EF4-FFF2-40B4-BE49-F238E27FC236}">
                <a16:creationId xmlns:a16="http://schemas.microsoft.com/office/drawing/2014/main" id="{9F6CC272-96F1-2F64-3079-92B36629F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5049" y="4193202"/>
            <a:ext cx="5153542" cy="764850"/>
            <a:chOff x="0" y="0"/>
            <a:chExt cx="3007189" cy="446304"/>
          </a:xfrm>
        </p:grpSpPr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DC9709EB-CCCE-9022-84A8-BDDEA2FD7D3E}"/>
                </a:ext>
              </a:extLst>
            </p:cNvPr>
            <p:cNvSpPr/>
            <p:nvPr/>
          </p:nvSpPr>
          <p:spPr>
            <a:xfrm>
              <a:off x="0" y="0"/>
              <a:ext cx="3007190" cy="446304"/>
            </a:xfrm>
            <a:custGeom>
              <a:avLst/>
              <a:gdLst/>
              <a:ahLst/>
              <a:cxnLst/>
              <a:rect l="l" t="t" r="r" b="b"/>
              <a:pathLst>
                <a:path w="3007190" h="446304">
                  <a:moveTo>
                    <a:pt x="34125" y="0"/>
                  </a:moveTo>
                  <a:lnTo>
                    <a:pt x="2973065" y="0"/>
                  </a:lnTo>
                  <a:cubicBezTo>
                    <a:pt x="2991911" y="0"/>
                    <a:pt x="3007190" y="15278"/>
                    <a:pt x="3007190" y="34125"/>
                  </a:cubicBezTo>
                  <a:lnTo>
                    <a:pt x="3007190" y="412180"/>
                  </a:lnTo>
                  <a:cubicBezTo>
                    <a:pt x="3007190" y="431026"/>
                    <a:pt x="2991911" y="446304"/>
                    <a:pt x="2973065" y="446304"/>
                  </a:cubicBezTo>
                  <a:lnTo>
                    <a:pt x="34125" y="446304"/>
                  </a:lnTo>
                  <a:cubicBezTo>
                    <a:pt x="15278" y="446304"/>
                    <a:pt x="0" y="431026"/>
                    <a:pt x="0" y="412180"/>
                  </a:cubicBezTo>
                  <a:lnTo>
                    <a:pt x="0" y="34125"/>
                  </a:lnTo>
                  <a:cubicBezTo>
                    <a:pt x="0" y="15278"/>
                    <a:pt x="15278" y="0"/>
                    <a:pt x="3412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22">
              <a:extLst>
                <a:ext uri="{FF2B5EF4-FFF2-40B4-BE49-F238E27FC236}">
                  <a16:creationId xmlns:a16="http://schemas.microsoft.com/office/drawing/2014/main" id="{2476E182-159D-AEA2-8254-80ABA7B7E2B8}"/>
                </a:ext>
              </a:extLst>
            </p:cNvPr>
            <p:cNvSpPr txBox="1"/>
            <p:nvPr/>
          </p:nvSpPr>
          <p:spPr>
            <a:xfrm>
              <a:off x="0" y="-28575"/>
              <a:ext cx="3007189" cy="474879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sp>
        <p:nvSpPr>
          <p:cNvPr id="26" name="TextBox 23">
            <a:extLst>
              <a:ext uri="{FF2B5EF4-FFF2-40B4-BE49-F238E27FC236}">
                <a16:creationId xmlns:a16="http://schemas.microsoft.com/office/drawing/2014/main" id="{D2C40D1F-F798-6DDA-BD5A-0D0687343A88}"/>
              </a:ext>
            </a:extLst>
          </p:cNvPr>
          <p:cNvSpPr txBox="1"/>
          <p:nvPr/>
        </p:nvSpPr>
        <p:spPr>
          <a:xfrm>
            <a:off x="595872" y="4293669"/>
            <a:ext cx="5111897" cy="563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79"/>
              </a:lnSpc>
              <a:spcBef>
                <a:spcPct val="0"/>
              </a:spcBef>
            </a:pPr>
            <a:r>
              <a:rPr lang="en-US" sz="137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could progress on to [add progression pathway here]</a:t>
            </a:r>
          </a:p>
          <a:p>
            <a:pPr algn="ctr">
              <a:lnSpc>
                <a:spcPts val="1479"/>
              </a:lnSpc>
              <a:spcBef>
                <a:spcPct val="0"/>
              </a:spcBef>
            </a:pPr>
            <a:endParaRPr lang="en-US" sz="137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D17A4CAA-2DC9-BFF5-4688-3C6030CB3D6D}"/>
              </a:ext>
            </a:extLst>
          </p:cNvPr>
          <p:cNvSpPr/>
          <p:nvPr/>
        </p:nvSpPr>
        <p:spPr>
          <a:xfrm>
            <a:off x="255367" y="1172501"/>
            <a:ext cx="1040379" cy="1030950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IMAGE HERE</a:t>
            </a: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94FCF60F-C9C2-D4C2-90D0-EA6F6D92AF3D}"/>
              </a:ext>
            </a:extLst>
          </p:cNvPr>
          <p:cNvSpPr/>
          <p:nvPr/>
        </p:nvSpPr>
        <p:spPr>
          <a:xfrm>
            <a:off x="5505706" y="1591476"/>
            <a:ext cx="1693808" cy="1848629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Relevant image here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4515" y="1082901"/>
            <a:ext cx="7187074" cy="4010913"/>
            <a:chOff x="0" y="0"/>
            <a:chExt cx="4193793" cy="23404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193793" cy="2340443"/>
            </a:xfrm>
            <a:custGeom>
              <a:avLst/>
              <a:gdLst/>
              <a:ahLst/>
              <a:cxnLst/>
              <a:rect l="l" t="t" r="r" b="b"/>
              <a:pathLst>
                <a:path w="4193793" h="2340443">
                  <a:moveTo>
                    <a:pt x="24469" y="0"/>
                  </a:moveTo>
                  <a:lnTo>
                    <a:pt x="4169324" y="0"/>
                  </a:lnTo>
                  <a:cubicBezTo>
                    <a:pt x="4175814" y="0"/>
                    <a:pt x="4182037" y="2578"/>
                    <a:pt x="4186626" y="7167"/>
                  </a:cubicBezTo>
                  <a:cubicBezTo>
                    <a:pt x="4191215" y="11756"/>
                    <a:pt x="4193793" y="17980"/>
                    <a:pt x="4193793" y="24469"/>
                  </a:cubicBezTo>
                  <a:lnTo>
                    <a:pt x="4193793" y="2315974"/>
                  </a:lnTo>
                  <a:cubicBezTo>
                    <a:pt x="4193793" y="2329488"/>
                    <a:pt x="4182838" y="2340443"/>
                    <a:pt x="4169324" y="2340443"/>
                  </a:cubicBezTo>
                  <a:lnTo>
                    <a:pt x="24469" y="2340443"/>
                  </a:lnTo>
                  <a:cubicBezTo>
                    <a:pt x="10955" y="2340443"/>
                    <a:pt x="0" y="2329488"/>
                    <a:pt x="0" y="2315974"/>
                  </a:cubicBezTo>
                  <a:lnTo>
                    <a:pt x="0" y="24469"/>
                  </a:lnTo>
                  <a:cubicBezTo>
                    <a:pt x="0" y="10955"/>
                    <a:pt x="10955" y="0"/>
                    <a:pt x="24469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193793" cy="2369018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82061" y="1175567"/>
            <a:ext cx="3286656" cy="1117337"/>
            <a:chOff x="0" y="0"/>
            <a:chExt cx="1917826" cy="65198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17826" cy="651987"/>
            </a:xfrm>
            <a:custGeom>
              <a:avLst/>
              <a:gdLst/>
              <a:ahLst/>
              <a:cxnLst/>
              <a:rect l="l" t="t" r="r" b="b"/>
              <a:pathLst>
                <a:path w="1917826" h="651987">
                  <a:moveTo>
                    <a:pt x="53508" y="0"/>
                  </a:moveTo>
                  <a:lnTo>
                    <a:pt x="1864318" y="0"/>
                  </a:lnTo>
                  <a:cubicBezTo>
                    <a:pt x="1893869" y="0"/>
                    <a:pt x="1917826" y="23956"/>
                    <a:pt x="1917826" y="53508"/>
                  </a:cubicBezTo>
                  <a:lnTo>
                    <a:pt x="1917826" y="598479"/>
                  </a:lnTo>
                  <a:cubicBezTo>
                    <a:pt x="1917826" y="628031"/>
                    <a:pt x="1893869" y="651987"/>
                    <a:pt x="1864318" y="651987"/>
                  </a:cubicBezTo>
                  <a:lnTo>
                    <a:pt x="53508" y="651987"/>
                  </a:lnTo>
                  <a:cubicBezTo>
                    <a:pt x="23956" y="651987"/>
                    <a:pt x="0" y="628031"/>
                    <a:pt x="0" y="598479"/>
                  </a:cubicBezTo>
                  <a:lnTo>
                    <a:pt x="0" y="53508"/>
                  </a:lnTo>
                  <a:cubicBezTo>
                    <a:pt x="0" y="23956"/>
                    <a:pt x="23956" y="0"/>
                    <a:pt x="53508" y="0"/>
                  </a:cubicBezTo>
                  <a:close/>
                </a:path>
              </a:pathLst>
            </a:custGeom>
            <a:solidFill>
              <a:srgbClr val="FFA51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917826" cy="690087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2107"/>
                </a:lnSpc>
              </a:pPr>
              <a:endParaRPr/>
            </a:p>
          </p:txBody>
        </p:sp>
      </p:grpSp>
      <p:sp>
        <p:nvSpPr>
          <p:cNvPr id="8" name="Freeform 8" descr="the department for education logo"/>
          <p:cNvSpPr/>
          <p:nvPr/>
        </p:nvSpPr>
        <p:spPr>
          <a:xfrm>
            <a:off x="216190" y="165875"/>
            <a:ext cx="828363" cy="733851"/>
          </a:xfrm>
          <a:custGeom>
            <a:avLst/>
            <a:gdLst/>
            <a:ahLst/>
            <a:cxnLst/>
            <a:rect l="l" t="t" r="r" b="b"/>
            <a:pathLst>
              <a:path w="828363" h="733851">
                <a:moveTo>
                  <a:pt x="0" y="0"/>
                </a:moveTo>
                <a:lnTo>
                  <a:pt x="828363" y="0"/>
                </a:lnTo>
                <a:lnTo>
                  <a:pt x="828363" y="733850"/>
                </a:lnTo>
                <a:lnTo>
                  <a:pt x="0" y="733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2878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9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1450" y="3524582"/>
            <a:ext cx="622853" cy="622853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FFA51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03200" y="9525"/>
              <a:ext cx="406400" cy="70167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887965" y="123014"/>
            <a:ext cx="5542977" cy="854629"/>
            <a:chOff x="0" y="0"/>
            <a:chExt cx="3234432" cy="49869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234432" cy="498692"/>
            </a:xfrm>
            <a:custGeom>
              <a:avLst/>
              <a:gdLst/>
              <a:ahLst/>
              <a:cxnLst/>
              <a:rect l="l" t="t" r="r" b="b"/>
              <a:pathLst>
                <a:path w="3234432" h="498692">
                  <a:moveTo>
                    <a:pt x="31727" y="0"/>
                  </a:moveTo>
                  <a:lnTo>
                    <a:pt x="3202705" y="0"/>
                  </a:lnTo>
                  <a:cubicBezTo>
                    <a:pt x="3220227" y="0"/>
                    <a:pt x="3234432" y="14205"/>
                    <a:pt x="3234432" y="31727"/>
                  </a:cubicBezTo>
                  <a:lnTo>
                    <a:pt x="3234432" y="466965"/>
                  </a:lnTo>
                  <a:cubicBezTo>
                    <a:pt x="3234432" y="484487"/>
                    <a:pt x="3220227" y="498692"/>
                    <a:pt x="3202705" y="498692"/>
                  </a:cubicBezTo>
                  <a:lnTo>
                    <a:pt x="31727" y="498692"/>
                  </a:lnTo>
                  <a:cubicBezTo>
                    <a:pt x="14205" y="498692"/>
                    <a:pt x="0" y="484487"/>
                    <a:pt x="0" y="466965"/>
                  </a:cubicBezTo>
                  <a:lnTo>
                    <a:pt x="0" y="31727"/>
                  </a:lnTo>
                  <a:cubicBezTo>
                    <a:pt x="0" y="14205"/>
                    <a:pt x="14205" y="0"/>
                    <a:pt x="31727" y="0"/>
                  </a:cubicBezTo>
                  <a:close/>
                </a:path>
              </a:pathLst>
            </a:custGeom>
            <a:solidFill>
              <a:srgbClr val="FFA51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9525"/>
              <a:ext cx="3234432" cy="489167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sp>
        <p:nvSpPr>
          <p:cNvPr id="15" name="TextBox 15"/>
          <p:cNvSpPr txBox="1">
            <a:spLocks noGrp="1"/>
          </p:cNvSpPr>
          <p:nvPr>
            <p:ph type="title" idx="4294967295"/>
          </p:nvPr>
        </p:nvSpPr>
        <p:spPr>
          <a:xfrm>
            <a:off x="2075739" y="236489"/>
            <a:ext cx="5285849" cy="741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52" b="1" i="0" u="none" strike="noStrike" kern="1200" cap="none" spc="1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Further Study pathway</a:t>
            </a:r>
          </a:p>
          <a:p>
            <a:pPr marL="0" marR="0" lvl="0" indent="0" algn="ctr" defTabSz="914400" rtl="0" eaLnBrk="1" fontAlgn="auto" latinLnBrk="0" hangingPunct="1">
              <a:lnSpc>
                <a:spcPts val="148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1" b="1" i="0" u="none" strike="noStrike" kern="1200" cap="none" spc="9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Example pathways of progression into further study at level 3</a:t>
            </a:r>
          </a:p>
          <a:p>
            <a:pPr marL="0" marR="0" lvl="0" indent="0" algn="ctr" defTabSz="914400" rtl="0" eaLnBrk="1" fontAlgn="auto" latinLnBrk="0" hangingPunct="1">
              <a:lnSpc>
                <a:spcPts val="225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1" b="1" i="0" u="none" strike="noStrike" kern="1200" cap="none" spc="9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 Bold"/>
              <a:ea typeface="Poppins Bold"/>
              <a:cs typeface="Poppins Bold"/>
              <a:sym typeface="Poppins Bold"/>
            </a:endParaRPr>
          </a:p>
        </p:txBody>
      </p:sp>
      <p:grpSp>
        <p:nvGrpSpPr>
          <p:cNvPr id="16" name="Group 5">
            <a:extLst>
              <a:ext uri="{FF2B5EF4-FFF2-40B4-BE49-F238E27FC236}">
                <a16:creationId xmlns:a16="http://schemas.microsoft.com/office/drawing/2014/main" id="{2E7A587F-75C0-37F0-2D53-957FE0B74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6476" y="2404665"/>
            <a:ext cx="4425927" cy="1074292"/>
            <a:chOff x="0" y="0"/>
            <a:chExt cx="2582612" cy="626870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B6BF76E5-4745-2A79-9041-B1671C8C1B68}"/>
                </a:ext>
              </a:extLst>
            </p:cNvPr>
            <p:cNvSpPr/>
            <p:nvPr/>
          </p:nvSpPr>
          <p:spPr>
            <a:xfrm>
              <a:off x="0" y="0"/>
              <a:ext cx="2582612" cy="626870"/>
            </a:xfrm>
            <a:custGeom>
              <a:avLst/>
              <a:gdLst/>
              <a:ahLst/>
              <a:cxnLst/>
              <a:rect l="l" t="t" r="r" b="b"/>
              <a:pathLst>
                <a:path w="2582612" h="626870">
                  <a:moveTo>
                    <a:pt x="39735" y="0"/>
                  </a:moveTo>
                  <a:lnTo>
                    <a:pt x="2542877" y="0"/>
                  </a:lnTo>
                  <a:cubicBezTo>
                    <a:pt x="2553416" y="0"/>
                    <a:pt x="2563522" y="4186"/>
                    <a:pt x="2570974" y="11638"/>
                  </a:cubicBezTo>
                  <a:cubicBezTo>
                    <a:pt x="2578426" y="19090"/>
                    <a:pt x="2582612" y="29196"/>
                    <a:pt x="2582612" y="39735"/>
                  </a:cubicBezTo>
                  <a:lnTo>
                    <a:pt x="2582612" y="587135"/>
                  </a:lnTo>
                  <a:cubicBezTo>
                    <a:pt x="2582612" y="597674"/>
                    <a:pt x="2578426" y="607780"/>
                    <a:pt x="2570974" y="615232"/>
                  </a:cubicBezTo>
                  <a:cubicBezTo>
                    <a:pt x="2563522" y="622684"/>
                    <a:pt x="2553416" y="626870"/>
                    <a:pt x="2542877" y="626870"/>
                  </a:cubicBezTo>
                  <a:lnTo>
                    <a:pt x="39735" y="626870"/>
                  </a:lnTo>
                  <a:cubicBezTo>
                    <a:pt x="29196" y="626870"/>
                    <a:pt x="19090" y="622684"/>
                    <a:pt x="11638" y="615232"/>
                  </a:cubicBezTo>
                  <a:cubicBezTo>
                    <a:pt x="4186" y="607780"/>
                    <a:pt x="0" y="597674"/>
                    <a:pt x="0" y="587135"/>
                  </a:cubicBezTo>
                  <a:lnTo>
                    <a:pt x="0" y="39735"/>
                  </a:lnTo>
                  <a:cubicBezTo>
                    <a:pt x="0" y="29196"/>
                    <a:pt x="4186" y="19090"/>
                    <a:pt x="11638" y="11638"/>
                  </a:cubicBezTo>
                  <a:cubicBezTo>
                    <a:pt x="19090" y="4186"/>
                    <a:pt x="29196" y="0"/>
                    <a:pt x="3973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7">
              <a:extLst>
                <a:ext uri="{FF2B5EF4-FFF2-40B4-BE49-F238E27FC236}">
                  <a16:creationId xmlns:a16="http://schemas.microsoft.com/office/drawing/2014/main" id="{84F497C1-FFE9-C7B3-BDE5-EF05CFFDEDDA}"/>
                </a:ext>
              </a:extLst>
            </p:cNvPr>
            <p:cNvSpPr txBox="1"/>
            <p:nvPr/>
          </p:nvSpPr>
          <p:spPr>
            <a:xfrm>
              <a:off x="0" y="-28575"/>
              <a:ext cx="2582612" cy="65544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C2F35831-5F10-8760-B86A-B18157ED77C5}"/>
              </a:ext>
            </a:extLst>
          </p:cNvPr>
          <p:cNvSpPr txBox="1"/>
          <p:nvPr/>
        </p:nvSpPr>
        <p:spPr>
          <a:xfrm>
            <a:off x="693172" y="2513298"/>
            <a:ext cx="4812534" cy="3529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76"/>
              </a:lnSpc>
            </a:pP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</a:t>
            </a:r>
            <a:r>
              <a:rPr lang="en-US" sz="1274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enrols</a:t>
            </a: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on to [list qualifications here]</a:t>
            </a:r>
          </a:p>
          <a:p>
            <a:pPr algn="ctr">
              <a:lnSpc>
                <a:spcPts val="1376"/>
              </a:lnSpc>
              <a:spcBef>
                <a:spcPct val="0"/>
              </a:spcBef>
            </a:pPr>
            <a:endParaRPr lang="en-US" sz="1274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0" name="Group 20">
            <a:extLst>
              <a:ext uri="{FF2B5EF4-FFF2-40B4-BE49-F238E27FC236}">
                <a16:creationId xmlns:a16="http://schemas.microsoft.com/office/drawing/2014/main" id="{495981D4-E95C-169B-299E-DD7C51790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5049" y="4193202"/>
            <a:ext cx="5153542" cy="764850"/>
            <a:chOff x="0" y="0"/>
            <a:chExt cx="3007189" cy="446304"/>
          </a:xfrm>
        </p:grpSpPr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6877DBC2-12EB-D063-F931-7DE1A80E5E2B}"/>
                </a:ext>
              </a:extLst>
            </p:cNvPr>
            <p:cNvSpPr/>
            <p:nvPr/>
          </p:nvSpPr>
          <p:spPr>
            <a:xfrm>
              <a:off x="0" y="0"/>
              <a:ext cx="3007190" cy="446304"/>
            </a:xfrm>
            <a:custGeom>
              <a:avLst/>
              <a:gdLst/>
              <a:ahLst/>
              <a:cxnLst/>
              <a:rect l="l" t="t" r="r" b="b"/>
              <a:pathLst>
                <a:path w="3007190" h="446304">
                  <a:moveTo>
                    <a:pt x="34125" y="0"/>
                  </a:moveTo>
                  <a:lnTo>
                    <a:pt x="2973065" y="0"/>
                  </a:lnTo>
                  <a:cubicBezTo>
                    <a:pt x="2991911" y="0"/>
                    <a:pt x="3007190" y="15278"/>
                    <a:pt x="3007190" y="34125"/>
                  </a:cubicBezTo>
                  <a:lnTo>
                    <a:pt x="3007190" y="412180"/>
                  </a:lnTo>
                  <a:cubicBezTo>
                    <a:pt x="3007190" y="431026"/>
                    <a:pt x="2991911" y="446304"/>
                    <a:pt x="2973065" y="446304"/>
                  </a:cubicBezTo>
                  <a:lnTo>
                    <a:pt x="34125" y="446304"/>
                  </a:lnTo>
                  <a:cubicBezTo>
                    <a:pt x="15278" y="446304"/>
                    <a:pt x="0" y="431026"/>
                    <a:pt x="0" y="412180"/>
                  </a:cubicBezTo>
                  <a:lnTo>
                    <a:pt x="0" y="34125"/>
                  </a:lnTo>
                  <a:cubicBezTo>
                    <a:pt x="0" y="15278"/>
                    <a:pt x="15278" y="0"/>
                    <a:pt x="3412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>
              <a:extLst>
                <a:ext uri="{FF2B5EF4-FFF2-40B4-BE49-F238E27FC236}">
                  <a16:creationId xmlns:a16="http://schemas.microsoft.com/office/drawing/2014/main" id="{A7D915E5-4A8E-6BE5-A919-F1F2266FBF7D}"/>
                </a:ext>
              </a:extLst>
            </p:cNvPr>
            <p:cNvSpPr txBox="1"/>
            <p:nvPr/>
          </p:nvSpPr>
          <p:spPr>
            <a:xfrm>
              <a:off x="0" y="-28575"/>
              <a:ext cx="3007189" cy="474879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sp>
        <p:nvSpPr>
          <p:cNvPr id="23" name="TextBox 23">
            <a:extLst>
              <a:ext uri="{FF2B5EF4-FFF2-40B4-BE49-F238E27FC236}">
                <a16:creationId xmlns:a16="http://schemas.microsoft.com/office/drawing/2014/main" id="{30ADD291-56F6-CF39-EA12-8EC25865FD40}"/>
              </a:ext>
            </a:extLst>
          </p:cNvPr>
          <p:cNvSpPr txBox="1"/>
          <p:nvPr/>
        </p:nvSpPr>
        <p:spPr>
          <a:xfrm>
            <a:off x="595872" y="4293669"/>
            <a:ext cx="5111897" cy="563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79"/>
              </a:lnSpc>
              <a:spcBef>
                <a:spcPct val="0"/>
              </a:spcBef>
            </a:pPr>
            <a:r>
              <a:rPr lang="en-US" sz="137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could progress on to [add progression pathway here]</a:t>
            </a:r>
          </a:p>
          <a:p>
            <a:pPr algn="ctr">
              <a:lnSpc>
                <a:spcPts val="1479"/>
              </a:lnSpc>
              <a:spcBef>
                <a:spcPct val="0"/>
              </a:spcBef>
            </a:pPr>
            <a:endParaRPr lang="en-US" sz="137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" name="Freeform 26">
            <a:extLst>
              <a:ext uri="{FF2B5EF4-FFF2-40B4-BE49-F238E27FC236}">
                <a16:creationId xmlns:a16="http://schemas.microsoft.com/office/drawing/2014/main" id="{D167BC82-0AFE-AD30-4AAE-63712F6140D3}"/>
              </a:ext>
            </a:extLst>
          </p:cNvPr>
          <p:cNvSpPr/>
          <p:nvPr/>
        </p:nvSpPr>
        <p:spPr>
          <a:xfrm>
            <a:off x="255367" y="1172501"/>
            <a:ext cx="1040379" cy="1030950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IMAGE HERE</a:t>
            </a:r>
          </a:p>
        </p:txBody>
      </p:sp>
      <p:sp>
        <p:nvSpPr>
          <p:cNvPr id="25" name="Freeform 26">
            <a:extLst>
              <a:ext uri="{FF2B5EF4-FFF2-40B4-BE49-F238E27FC236}">
                <a16:creationId xmlns:a16="http://schemas.microsoft.com/office/drawing/2014/main" id="{E12BE44E-DAA5-41AC-657B-0EBEEE28B473}"/>
              </a:ext>
            </a:extLst>
          </p:cNvPr>
          <p:cNvSpPr/>
          <p:nvPr/>
        </p:nvSpPr>
        <p:spPr>
          <a:xfrm>
            <a:off x="5505706" y="1591476"/>
            <a:ext cx="1693808" cy="1848629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Relevant image here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4E7C97C-4A1A-1369-0FF3-24DD652CFD06}"/>
              </a:ext>
            </a:extLst>
          </p:cNvPr>
          <p:cNvSpPr txBox="1"/>
          <p:nvPr/>
        </p:nvSpPr>
        <p:spPr>
          <a:xfrm>
            <a:off x="1528769" y="1305374"/>
            <a:ext cx="3200267" cy="603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7"/>
              </a:lnSpc>
            </a:pPr>
            <a:r>
              <a:rPr lang="en-US" sz="1100" b="1" spc="21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BACKGROUND INFORMATION 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4515" y="1082901"/>
            <a:ext cx="7187074" cy="4010913"/>
            <a:chOff x="0" y="0"/>
            <a:chExt cx="4193793" cy="23404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193793" cy="2340443"/>
            </a:xfrm>
            <a:custGeom>
              <a:avLst/>
              <a:gdLst/>
              <a:ahLst/>
              <a:cxnLst/>
              <a:rect l="l" t="t" r="r" b="b"/>
              <a:pathLst>
                <a:path w="4193793" h="2340443">
                  <a:moveTo>
                    <a:pt x="24469" y="0"/>
                  </a:moveTo>
                  <a:lnTo>
                    <a:pt x="4169324" y="0"/>
                  </a:lnTo>
                  <a:cubicBezTo>
                    <a:pt x="4175814" y="0"/>
                    <a:pt x="4182037" y="2578"/>
                    <a:pt x="4186626" y="7167"/>
                  </a:cubicBezTo>
                  <a:cubicBezTo>
                    <a:pt x="4191215" y="11756"/>
                    <a:pt x="4193793" y="17980"/>
                    <a:pt x="4193793" y="24469"/>
                  </a:cubicBezTo>
                  <a:lnTo>
                    <a:pt x="4193793" y="2315974"/>
                  </a:lnTo>
                  <a:cubicBezTo>
                    <a:pt x="4193793" y="2329488"/>
                    <a:pt x="4182838" y="2340443"/>
                    <a:pt x="4169324" y="2340443"/>
                  </a:cubicBezTo>
                  <a:lnTo>
                    <a:pt x="24469" y="2340443"/>
                  </a:lnTo>
                  <a:cubicBezTo>
                    <a:pt x="10955" y="2340443"/>
                    <a:pt x="0" y="2329488"/>
                    <a:pt x="0" y="2315974"/>
                  </a:cubicBezTo>
                  <a:lnTo>
                    <a:pt x="0" y="24469"/>
                  </a:lnTo>
                  <a:cubicBezTo>
                    <a:pt x="0" y="10955"/>
                    <a:pt x="10955" y="0"/>
                    <a:pt x="24469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193793" cy="2369018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82061" y="1268191"/>
            <a:ext cx="3286656" cy="1024713"/>
            <a:chOff x="0" y="0"/>
            <a:chExt cx="1917826" cy="59793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17826" cy="597939"/>
            </a:xfrm>
            <a:custGeom>
              <a:avLst/>
              <a:gdLst/>
              <a:ahLst/>
              <a:cxnLst/>
              <a:rect l="l" t="t" r="r" b="b"/>
              <a:pathLst>
                <a:path w="1917826" h="597939">
                  <a:moveTo>
                    <a:pt x="53508" y="0"/>
                  </a:moveTo>
                  <a:lnTo>
                    <a:pt x="1864318" y="0"/>
                  </a:lnTo>
                  <a:cubicBezTo>
                    <a:pt x="1893869" y="0"/>
                    <a:pt x="1917826" y="23956"/>
                    <a:pt x="1917826" y="53508"/>
                  </a:cubicBezTo>
                  <a:lnTo>
                    <a:pt x="1917826" y="544431"/>
                  </a:lnTo>
                  <a:cubicBezTo>
                    <a:pt x="1917826" y="573983"/>
                    <a:pt x="1893869" y="597939"/>
                    <a:pt x="1864318" y="597939"/>
                  </a:cubicBezTo>
                  <a:lnTo>
                    <a:pt x="53508" y="597939"/>
                  </a:lnTo>
                  <a:cubicBezTo>
                    <a:pt x="23956" y="597939"/>
                    <a:pt x="0" y="573983"/>
                    <a:pt x="0" y="544431"/>
                  </a:cubicBezTo>
                  <a:lnTo>
                    <a:pt x="0" y="53508"/>
                  </a:lnTo>
                  <a:cubicBezTo>
                    <a:pt x="0" y="23956"/>
                    <a:pt x="23956" y="0"/>
                    <a:pt x="53508" y="0"/>
                  </a:cubicBezTo>
                  <a:close/>
                </a:path>
              </a:pathLst>
            </a:custGeom>
            <a:solidFill>
              <a:srgbClr val="1F80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917826" cy="636039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2107"/>
                </a:lnSpc>
              </a:pPr>
              <a:endParaRPr/>
            </a:p>
          </p:txBody>
        </p:sp>
      </p:grpSp>
      <p:sp>
        <p:nvSpPr>
          <p:cNvPr id="8" name="Freeform 8" descr="the department for education logo"/>
          <p:cNvSpPr/>
          <p:nvPr/>
        </p:nvSpPr>
        <p:spPr>
          <a:xfrm>
            <a:off x="174515" y="123014"/>
            <a:ext cx="828363" cy="733851"/>
          </a:xfrm>
          <a:custGeom>
            <a:avLst/>
            <a:gdLst/>
            <a:ahLst/>
            <a:cxnLst/>
            <a:rect l="l" t="t" r="r" b="b"/>
            <a:pathLst>
              <a:path w="828363" h="733851">
                <a:moveTo>
                  <a:pt x="0" y="0"/>
                </a:moveTo>
                <a:lnTo>
                  <a:pt x="828362" y="0"/>
                </a:lnTo>
                <a:lnTo>
                  <a:pt x="828362" y="733850"/>
                </a:lnTo>
                <a:lnTo>
                  <a:pt x="0" y="733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2878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9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1450" y="3519902"/>
            <a:ext cx="622853" cy="622853"/>
            <a:chOff x="0" y="0"/>
            <a:chExt cx="812800" cy="812800"/>
          </a:xfrm>
        </p:grpSpPr>
        <p:sp>
          <p:nvSpPr>
            <p:cNvPr id="10" name="Freeform 1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1F80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03200" y="9525"/>
              <a:ext cx="406400" cy="70167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887965" y="123014"/>
            <a:ext cx="5542977" cy="854629"/>
            <a:chOff x="0" y="0"/>
            <a:chExt cx="3234432" cy="49869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234432" cy="498692"/>
            </a:xfrm>
            <a:custGeom>
              <a:avLst/>
              <a:gdLst/>
              <a:ahLst/>
              <a:cxnLst/>
              <a:rect l="l" t="t" r="r" b="b"/>
              <a:pathLst>
                <a:path w="3234432" h="498692">
                  <a:moveTo>
                    <a:pt x="31727" y="0"/>
                  </a:moveTo>
                  <a:lnTo>
                    <a:pt x="3202705" y="0"/>
                  </a:lnTo>
                  <a:cubicBezTo>
                    <a:pt x="3220227" y="0"/>
                    <a:pt x="3234432" y="14205"/>
                    <a:pt x="3234432" y="31727"/>
                  </a:cubicBezTo>
                  <a:lnTo>
                    <a:pt x="3234432" y="466965"/>
                  </a:lnTo>
                  <a:cubicBezTo>
                    <a:pt x="3234432" y="484487"/>
                    <a:pt x="3220227" y="498692"/>
                    <a:pt x="3202705" y="498692"/>
                  </a:cubicBezTo>
                  <a:lnTo>
                    <a:pt x="31727" y="498692"/>
                  </a:lnTo>
                  <a:cubicBezTo>
                    <a:pt x="14205" y="498692"/>
                    <a:pt x="0" y="484487"/>
                    <a:pt x="0" y="466965"/>
                  </a:cubicBezTo>
                  <a:lnTo>
                    <a:pt x="0" y="31727"/>
                  </a:lnTo>
                  <a:cubicBezTo>
                    <a:pt x="0" y="14205"/>
                    <a:pt x="14205" y="0"/>
                    <a:pt x="31727" y="0"/>
                  </a:cubicBezTo>
                  <a:close/>
                </a:path>
              </a:pathLst>
            </a:custGeom>
            <a:solidFill>
              <a:srgbClr val="1F80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9525"/>
              <a:ext cx="3234432" cy="489167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968"/>
                </a:lnSpc>
              </a:pPr>
              <a:endParaRPr/>
            </a:p>
          </p:txBody>
        </p:sp>
      </p:grpSp>
      <p:sp>
        <p:nvSpPr>
          <p:cNvPr id="15" name="TextBox 15"/>
          <p:cNvSpPr txBox="1">
            <a:spLocks noGrp="1"/>
          </p:cNvSpPr>
          <p:nvPr>
            <p:ph type="title" idx="4294967295"/>
          </p:nvPr>
        </p:nvSpPr>
        <p:spPr>
          <a:xfrm>
            <a:off x="2095299" y="84944"/>
            <a:ext cx="5055046" cy="130958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49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52" b="1" i="0" u="none" strike="noStrike" kern="1200" cap="none" spc="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T Level</a:t>
            </a:r>
          </a:p>
          <a:p>
            <a:pPr marL="0" marR="0" lvl="0" indent="0" algn="ctr" defTabSz="914400" rtl="0" eaLnBrk="1" fontAlgn="auto" latinLnBrk="0" hangingPunct="1">
              <a:lnSpc>
                <a:spcPts val="349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52" b="1" i="0" u="none" strike="noStrike" kern="1200" cap="none" spc="22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 Bold"/>
              <a:ea typeface="Poppins Bold"/>
              <a:cs typeface="Poppins Bold"/>
              <a:sym typeface="Poppins Bold"/>
            </a:endParaRPr>
          </a:p>
          <a:p>
            <a:pPr marL="0" marR="0" lvl="0" indent="0" algn="ctr" defTabSz="914400" rtl="0" eaLnBrk="1" fontAlgn="auto" latinLnBrk="0" hangingPunct="1">
              <a:lnSpc>
                <a:spcPts val="349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52" b="1" i="0" u="none" strike="noStrike" kern="1200" cap="none" spc="22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 Bold"/>
              <a:ea typeface="Poppins Bold"/>
              <a:cs typeface="Poppins Bold"/>
              <a:sym typeface="Poppins Bold"/>
            </a:endParaRPr>
          </a:p>
        </p:txBody>
      </p:sp>
      <p:grpSp>
        <p:nvGrpSpPr>
          <p:cNvPr id="16" name="Group 5">
            <a:extLst>
              <a:ext uri="{FF2B5EF4-FFF2-40B4-BE49-F238E27FC236}">
                <a16:creationId xmlns:a16="http://schemas.microsoft.com/office/drawing/2014/main" id="{B0661AC2-BAB0-D11C-602C-36FD43473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6476" y="2404665"/>
            <a:ext cx="4425927" cy="1074292"/>
            <a:chOff x="0" y="0"/>
            <a:chExt cx="2582612" cy="626870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9A5184D8-30C2-EC34-9C00-B476FBE2676B}"/>
                </a:ext>
              </a:extLst>
            </p:cNvPr>
            <p:cNvSpPr/>
            <p:nvPr/>
          </p:nvSpPr>
          <p:spPr>
            <a:xfrm>
              <a:off x="0" y="0"/>
              <a:ext cx="2582612" cy="626870"/>
            </a:xfrm>
            <a:custGeom>
              <a:avLst/>
              <a:gdLst/>
              <a:ahLst/>
              <a:cxnLst/>
              <a:rect l="l" t="t" r="r" b="b"/>
              <a:pathLst>
                <a:path w="2582612" h="626870">
                  <a:moveTo>
                    <a:pt x="39735" y="0"/>
                  </a:moveTo>
                  <a:lnTo>
                    <a:pt x="2542877" y="0"/>
                  </a:lnTo>
                  <a:cubicBezTo>
                    <a:pt x="2553416" y="0"/>
                    <a:pt x="2563522" y="4186"/>
                    <a:pt x="2570974" y="11638"/>
                  </a:cubicBezTo>
                  <a:cubicBezTo>
                    <a:pt x="2578426" y="19090"/>
                    <a:pt x="2582612" y="29196"/>
                    <a:pt x="2582612" y="39735"/>
                  </a:cubicBezTo>
                  <a:lnTo>
                    <a:pt x="2582612" y="587135"/>
                  </a:lnTo>
                  <a:cubicBezTo>
                    <a:pt x="2582612" y="597674"/>
                    <a:pt x="2578426" y="607780"/>
                    <a:pt x="2570974" y="615232"/>
                  </a:cubicBezTo>
                  <a:cubicBezTo>
                    <a:pt x="2563522" y="622684"/>
                    <a:pt x="2553416" y="626870"/>
                    <a:pt x="2542877" y="626870"/>
                  </a:cubicBezTo>
                  <a:lnTo>
                    <a:pt x="39735" y="626870"/>
                  </a:lnTo>
                  <a:cubicBezTo>
                    <a:pt x="29196" y="626870"/>
                    <a:pt x="19090" y="622684"/>
                    <a:pt x="11638" y="615232"/>
                  </a:cubicBezTo>
                  <a:cubicBezTo>
                    <a:pt x="4186" y="607780"/>
                    <a:pt x="0" y="597674"/>
                    <a:pt x="0" y="587135"/>
                  </a:cubicBezTo>
                  <a:lnTo>
                    <a:pt x="0" y="39735"/>
                  </a:lnTo>
                  <a:cubicBezTo>
                    <a:pt x="0" y="29196"/>
                    <a:pt x="4186" y="19090"/>
                    <a:pt x="11638" y="11638"/>
                  </a:cubicBezTo>
                  <a:cubicBezTo>
                    <a:pt x="19090" y="4186"/>
                    <a:pt x="29196" y="0"/>
                    <a:pt x="3973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7">
              <a:extLst>
                <a:ext uri="{FF2B5EF4-FFF2-40B4-BE49-F238E27FC236}">
                  <a16:creationId xmlns:a16="http://schemas.microsoft.com/office/drawing/2014/main" id="{0A29EFA2-0307-81E7-1B46-990EFE0CC4EA}"/>
                </a:ext>
              </a:extLst>
            </p:cNvPr>
            <p:cNvSpPr txBox="1"/>
            <p:nvPr/>
          </p:nvSpPr>
          <p:spPr>
            <a:xfrm>
              <a:off x="0" y="-28575"/>
              <a:ext cx="2582612" cy="655445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5EEA24B6-BB26-C9BB-7AFA-EFEA37B06BE3}"/>
              </a:ext>
            </a:extLst>
          </p:cNvPr>
          <p:cNvSpPr txBox="1"/>
          <p:nvPr/>
        </p:nvSpPr>
        <p:spPr>
          <a:xfrm>
            <a:off x="693172" y="2513298"/>
            <a:ext cx="4812534" cy="3529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76"/>
              </a:lnSpc>
            </a:pP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</a:t>
            </a:r>
            <a:r>
              <a:rPr lang="en-US" sz="1274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enrols</a:t>
            </a:r>
            <a:r>
              <a:rPr lang="en-US" sz="127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on to [list qualifications here]</a:t>
            </a:r>
          </a:p>
          <a:p>
            <a:pPr algn="ctr">
              <a:lnSpc>
                <a:spcPts val="1376"/>
              </a:lnSpc>
              <a:spcBef>
                <a:spcPct val="0"/>
              </a:spcBef>
            </a:pPr>
            <a:endParaRPr lang="en-US" sz="1274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0" name="Group 20">
            <a:extLst>
              <a:ext uri="{FF2B5EF4-FFF2-40B4-BE49-F238E27FC236}">
                <a16:creationId xmlns:a16="http://schemas.microsoft.com/office/drawing/2014/main" id="{1E94DF02-FF72-FB2C-250D-9D79883B0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5049" y="4193202"/>
            <a:ext cx="5153542" cy="764850"/>
            <a:chOff x="0" y="0"/>
            <a:chExt cx="3007189" cy="446304"/>
          </a:xfrm>
        </p:grpSpPr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FDD925F7-5EB4-0EAD-E979-8B49016DB058}"/>
                </a:ext>
              </a:extLst>
            </p:cNvPr>
            <p:cNvSpPr/>
            <p:nvPr/>
          </p:nvSpPr>
          <p:spPr>
            <a:xfrm>
              <a:off x="0" y="0"/>
              <a:ext cx="3007190" cy="446304"/>
            </a:xfrm>
            <a:custGeom>
              <a:avLst/>
              <a:gdLst/>
              <a:ahLst/>
              <a:cxnLst/>
              <a:rect l="l" t="t" r="r" b="b"/>
              <a:pathLst>
                <a:path w="3007190" h="446304">
                  <a:moveTo>
                    <a:pt x="34125" y="0"/>
                  </a:moveTo>
                  <a:lnTo>
                    <a:pt x="2973065" y="0"/>
                  </a:lnTo>
                  <a:cubicBezTo>
                    <a:pt x="2991911" y="0"/>
                    <a:pt x="3007190" y="15278"/>
                    <a:pt x="3007190" y="34125"/>
                  </a:cubicBezTo>
                  <a:lnTo>
                    <a:pt x="3007190" y="412180"/>
                  </a:lnTo>
                  <a:cubicBezTo>
                    <a:pt x="3007190" y="431026"/>
                    <a:pt x="2991911" y="446304"/>
                    <a:pt x="2973065" y="446304"/>
                  </a:cubicBezTo>
                  <a:lnTo>
                    <a:pt x="34125" y="446304"/>
                  </a:lnTo>
                  <a:cubicBezTo>
                    <a:pt x="15278" y="446304"/>
                    <a:pt x="0" y="431026"/>
                    <a:pt x="0" y="412180"/>
                  </a:cubicBezTo>
                  <a:lnTo>
                    <a:pt x="0" y="34125"/>
                  </a:lnTo>
                  <a:cubicBezTo>
                    <a:pt x="0" y="15278"/>
                    <a:pt x="15278" y="0"/>
                    <a:pt x="34125" y="0"/>
                  </a:cubicBezTo>
                  <a:close/>
                </a:path>
              </a:pathLst>
            </a:custGeom>
            <a:solidFill>
              <a:srgbClr val="F4F4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>
              <a:extLst>
                <a:ext uri="{FF2B5EF4-FFF2-40B4-BE49-F238E27FC236}">
                  <a16:creationId xmlns:a16="http://schemas.microsoft.com/office/drawing/2014/main" id="{E8CC4864-1910-D388-0100-EB58BEC514AC}"/>
                </a:ext>
              </a:extLst>
            </p:cNvPr>
            <p:cNvSpPr txBox="1"/>
            <p:nvPr/>
          </p:nvSpPr>
          <p:spPr>
            <a:xfrm>
              <a:off x="0" y="-28575"/>
              <a:ext cx="3007189" cy="474879"/>
            </a:xfrm>
            <a:prstGeom prst="rect">
              <a:avLst/>
            </a:prstGeom>
          </p:spPr>
          <p:txBody>
            <a:bodyPr lIns="31188" tIns="31188" rIns="31188" bIns="31188" rtlCol="0" anchor="ctr"/>
            <a:lstStyle/>
            <a:p>
              <a:pPr algn="ctr">
                <a:lnSpc>
                  <a:spcPts val="1547"/>
                </a:lnSpc>
              </a:pPr>
              <a:endParaRPr/>
            </a:p>
          </p:txBody>
        </p:sp>
      </p:grpSp>
      <p:sp>
        <p:nvSpPr>
          <p:cNvPr id="23" name="TextBox 23">
            <a:extLst>
              <a:ext uri="{FF2B5EF4-FFF2-40B4-BE49-F238E27FC236}">
                <a16:creationId xmlns:a16="http://schemas.microsoft.com/office/drawing/2014/main" id="{9CF989A1-1655-AA4F-54CA-D874D169CE38}"/>
              </a:ext>
            </a:extLst>
          </p:cNvPr>
          <p:cNvSpPr txBox="1"/>
          <p:nvPr/>
        </p:nvSpPr>
        <p:spPr>
          <a:xfrm>
            <a:off x="595872" y="4293669"/>
            <a:ext cx="5111897" cy="563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79"/>
              </a:lnSpc>
              <a:spcBef>
                <a:spcPct val="0"/>
              </a:spcBef>
            </a:pPr>
            <a:r>
              <a:rPr lang="en-US" sz="137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 could progress on to [add progression pathway here]</a:t>
            </a:r>
          </a:p>
          <a:p>
            <a:pPr algn="ctr">
              <a:lnSpc>
                <a:spcPts val="1479"/>
              </a:lnSpc>
              <a:spcBef>
                <a:spcPct val="0"/>
              </a:spcBef>
            </a:pPr>
            <a:endParaRPr lang="en-US" sz="137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" name="Freeform 26">
            <a:extLst>
              <a:ext uri="{FF2B5EF4-FFF2-40B4-BE49-F238E27FC236}">
                <a16:creationId xmlns:a16="http://schemas.microsoft.com/office/drawing/2014/main" id="{2A30CF14-D73D-3F38-2D81-487017A27A50}"/>
              </a:ext>
            </a:extLst>
          </p:cNvPr>
          <p:cNvSpPr/>
          <p:nvPr/>
        </p:nvSpPr>
        <p:spPr>
          <a:xfrm>
            <a:off x="255367" y="1172501"/>
            <a:ext cx="1040379" cy="1030950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IMAGE HERE</a:t>
            </a:r>
          </a:p>
        </p:txBody>
      </p:sp>
      <p:sp>
        <p:nvSpPr>
          <p:cNvPr id="25" name="Freeform 26">
            <a:extLst>
              <a:ext uri="{FF2B5EF4-FFF2-40B4-BE49-F238E27FC236}">
                <a16:creationId xmlns:a16="http://schemas.microsoft.com/office/drawing/2014/main" id="{11777DB7-5F88-3630-CBE8-29BD14052D5A}"/>
              </a:ext>
            </a:extLst>
          </p:cNvPr>
          <p:cNvSpPr/>
          <p:nvPr/>
        </p:nvSpPr>
        <p:spPr>
          <a:xfrm>
            <a:off x="5505706" y="1591476"/>
            <a:ext cx="1693808" cy="1848629"/>
          </a:xfrm>
          <a:custGeom>
            <a:avLst/>
            <a:gdLst/>
            <a:ahLst/>
            <a:cxnLst/>
            <a:rect l="l" t="t" r="r" b="b"/>
            <a:pathLst>
              <a:path w="639855" h="651987">
                <a:moveTo>
                  <a:pt x="160378" y="0"/>
                </a:moveTo>
                <a:lnTo>
                  <a:pt x="479476" y="0"/>
                </a:lnTo>
                <a:cubicBezTo>
                  <a:pt x="568051" y="0"/>
                  <a:pt x="639855" y="71804"/>
                  <a:pt x="639855" y="160378"/>
                </a:cubicBezTo>
                <a:lnTo>
                  <a:pt x="639855" y="491609"/>
                </a:lnTo>
                <a:cubicBezTo>
                  <a:pt x="639855" y="534144"/>
                  <a:pt x="622958" y="574937"/>
                  <a:pt x="592881" y="605013"/>
                </a:cubicBezTo>
                <a:cubicBezTo>
                  <a:pt x="562804" y="635090"/>
                  <a:pt x="522011" y="651987"/>
                  <a:pt x="479476" y="651987"/>
                </a:cubicBezTo>
                <a:lnTo>
                  <a:pt x="160378" y="651987"/>
                </a:lnTo>
                <a:cubicBezTo>
                  <a:pt x="117843" y="651987"/>
                  <a:pt x="77051" y="635090"/>
                  <a:pt x="46974" y="605013"/>
                </a:cubicBezTo>
                <a:cubicBezTo>
                  <a:pt x="16897" y="574937"/>
                  <a:pt x="0" y="534144"/>
                  <a:pt x="0" y="491609"/>
                </a:cubicBezTo>
                <a:lnTo>
                  <a:pt x="0" y="160378"/>
                </a:lnTo>
                <a:cubicBezTo>
                  <a:pt x="0" y="117843"/>
                  <a:pt x="16897" y="77051"/>
                  <a:pt x="46974" y="46974"/>
                </a:cubicBezTo>
                <a:cubicBezTo>
                  <a:pt x="77051" y="16897"/>
                  <a:pt x="117843" y="0"/>
                  <a:pt x="160378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endParaRPr lang="en-US" sz="1200" b="1" spc="140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407"/>
              </a:lnSpc>
            </a:pPr>
            <a:r>
              <a:rPr lang="en-US" sz="1200" b="1" spc="14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Relevant image here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1F370AC-0897-8591-710C-900028C268A5}"/>
              </a:ext>
            </a:extLst>
          </p:cNvPr>
          <p:cNvSpPr txBox="1"/>
          <p:nvPr/>
        </p:nvSpPr>
        <p:spPr>
          <a:xfrm>
            <a:off x="1528769" y="1305374"/>
            <a:ext cx="3200267" cy="603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7"/>
              </a:lnSpc>
            </a:pPr>
            <a:r>
              <a:rPr lang="en-US" sz="1100" b="1" spc="210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STUDENT BACKGROUND INFORMATION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566321-f672-4e06-a901-b5e72b4c4357">
      <Value>4</Value>
      <Value>2</Value>
      <Value>1</Value>
    </TaxCatchAll>
    <p6919dbb65844893b164c5f63a6f0eeb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a484111e-5b24-4ad9-9778-c536c8c88985</TermId>
        </TermInfo>
      </Terms>
    </p6919dbb65844893b164c5f63a6f0eeb>
    <f6ec388a6d534bab86a259abd1bfa088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cc08a6d4-dfde-4d0f-bd85-069ebcef80d5</TermId>
        </TermInfo>
      </Terms>
    </f6ec388a6d534bab86a259abd1bfa088>
    <i98b064926ea4fbe8f5b88c394ff652b xmlns="8c566321-f672-4e06-a901-b5e72b4c4357">
      <Terms xmlns="http://schemas.microsoft.com/office/infopath/2007/PartnerControls"/>
    </i98b064926ea4fbe8f5b88c394ff652b>
    <_dlc_DocId xmlns="ba2294b9-6d6a-4c9b-a125-9e4b98f52ed2">C3EAEF3VPW2N-496729705-79342</_dlc_DocId>
    <_dlc_DocIdUrl xmlns="ba2294b9-6d6a-4c9b-a125-9e4b98f52ed2">
      <Url>https://educationgovuk.sharepoint.com/sites/lvedfe00112/_layouts/15/DocIdRedir.aspx?ID=C3EAEF3VPW2N-496729705-79342</Url>
      <Description>C3EAEF3VPW2N-496729705-79342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ec07c698-60f5-424f-b9af-f4c59398b511" ContentTypeId="0x010100545E941595ED5448BA61900FDDAFF313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Official Document" ma:contentTypeID="0x010100545E941595ED5448BA61900FDDAFF31300D0D37B8F7EFF8E4BB5E1EC050E9CEDCF" ma:contentTypeVersion="9" ma:contentTypeDescription="" ma:contentTypeScope="" ma:versionID="0ced109cd2e5e8c9f76fbe5cab59d49e">
  <xsd:schema xmlns:xsd="http://www.w3.org/2001/XMLSchema" xmlns:xs="http://www.w3.org/2001/XMLSchema" xmlns:p="http://schemas.microsoft.com/office/2006/metadata/properties" xmlns:ns2="8c566321-f672-4e06-a901-b5e72b4c4357" xmlns:ns3="ba2294b9-6d6a-4c9b-a125-9e4b98f52ed2" targetNamespace="http://schemas.microsoft.com/office/2006/metadata/properties" ma:root="true" ma:fieldsID="9b2f0fa908537b094b7bdf873c18fa4d" ns2:_="" ns3:_="">
    <xsd:import namespace="8c566321-f672-4e06-a901-b5e72b4c4357"/>
    <xsd:import namespace="ba2294b9-6d6a-4c9b-a125-9e4b98f52ed2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f6ec388a6d534bab86a259abd1bfa088" minOccurs="0"/>
                <xsd:element ref="ns2:p6919dbb65844893b164c5f63a6f0eeb" minOccurs="0"/>
                <xsd:element ref="ns2:i98b064926ea4fbe8f5b88c394ff652b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566321-f672-4e06-a901-b5e72b4c4357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56c87caa-903c-4d64-8ec8-009dcdb2a733}" ma:internalName="TaxCatchAll" ma:showField="CatchAllData" ma:web="f51c8bac-171f-4b9d-86fa-8c03f41933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56c87caa-903c-4d64-8ec8-009dcdb2a733}" ma:internalName="TaxCatchAllLabel" ma:readOnly="true" ma:showField="CatchAllDataLabel" ma:web="f51c8bac-171f-4b9d-86fa-8c03f41933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6ec388a6d534bab86a259abd1bfa088" ma:index="10" ma:taxonomy="true" ma:internalName="f6ec388a6d534bab86a259abd1bfa088" ma:taxonomyFieldName="DfeOrganisationalUnit" ma:displayName="Organisational Unit" ma:readOnly="false" ma:default="4;#DfE|cc08a6d4-dfde-4d0f-bd85-069ebcef80d5" ma:fieldId="{f6ec388a-6d53-4bab-86a2-59abd1bfa088}" ma:sspId="ec07c698-60f5-424f-b9af-f4c59398b511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919dbb65844893b164c5f63a6f0eeb" ma:index="12" ma:taxonomy="true" ma:internalName="p6919dbb65844893b164c5f63a6f0eeb" ma:taxonomyFieldName="DfeOwner" ma:displayName="Owner" ma:readOnly="false" ma:default="2;#DfE|a484111e-5b24-4ad9-9778-c536c8c88985" ma:fieldId="{96919dbb-6584-4893-b164-c5f63a6f0eeb}" ma:sspId="ec07c698-60f5-424f-b9af-f4c59398b511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8b064926ea4fbe8f5b88c394ff652b" ma:index="14" nillable="true" ma:taxonomy="true" ma:internalName="i98b064926ea4fbe8f5b88c394ff652b" ma:taxonomyFieldName="DfeSubject" ma:displayName="Subject" ma:default="" ma:fieldId="{298b0649-26ea-4fbe-8f5b-88c394ff652b}" ma:taxonomyMulti="true" ma:sspId="ec07c698-60f5-424f-b9af-f4c59398b511" ma:termSetId="2f3a6c16-0983-4d36-8f82-2cb41f34c0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294b9-6d6a-4c9b-a125-9e4b98f52ed2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E7AC94-63A2-46B9-AFD9-DE83637BB6B2}">
  <ds:schemaRefs>
    <ds:schemaRef ds:uri="http://schemas.microsoft.com/office/2006/metadata/properties"/>
    <ds:schemaRef ds:uri="http://purl.org/dc/terms/"/>
    <ds:schemaRef ds:uri="http://www.w3.org/XML/1998/namespace"/>
    <ds:schemaRef ds:uri="8c566321-f672-4e06-a901-b5e72b4c4357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ba2294b9-6d6a-4c9b-a125-9e4b98f52ed2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F3B5C1-9060-406B-9718-91CA263842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1826BB-A1EC-4DFC-BF7F-7638F2CD7F6A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EC846E5-9A97-4588-8953-2D0B7FDFC1D6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7108828D-7BC2-404C-ADC1-BA0D2853F4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566321-f672-4e06-a901-b5e72b4c4357"/>
    <ds:schemaRef ds:uri="ba2294b9-6d6a-4c9b-a125-9e4b98f52e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bf2ff9d-e249-40e2-b463-0b922d4f2f25}" enabled="1" method="Privileged" siteId="{fad277c9-c60a-4da1-b5f3-b3b8b34a82f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178</Words>
  <Application>Microsoft Office PowerPoint</Application>
  <PresentationFormat>Custom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Poppins Bold</vt:lpstr>
      <vt:lpstr>Aptos</vt:lpstr>
      <vt:lpstr>Poppins</vt:lpstr>
      <vt:lpstr>Calibri</vt:lpstr>
      <vt:lpstr>Arial</vt:lpstr>
      <vt:lpstr>Office Theme</vt:lpstr>
      <vt:lpstr>V Level </vt:lpstr>
      <vt:lpstr>A Level </vt:lpstr>
      <vt:lpstr>Occupational pathway Example pathways of progression into skilled work </vt:lpstr>
      <vt:lpstr>Further Study pathway Example pathways of progression into further study at level 3 </vt:lpstr>
      <vt:lpstr>T Level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Level Student/parent pathway examples</dc:title>
  <cp:lastModifiedBy>SAVAGE, Angela</cp:lastModifiedBy>
  <cp:revision>3</cp:revision>
  <dcterms:created xsi:type="dcterms:W3CDTF">2006-08-16T00:00:00Z</dcterms:created>
  <dcterms:modified xsi:type="dcterms:W3CDTF">2026-07-12T20:55:35Z</dcterms:modified>
  <dc:identifier>DAHLDAYMZl4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0x010100545E941595ED5448BA61900FDDAFF31300D0D37B8F7EFF8E4BB5E1EC050E9CEDCF</vt:lpwstr>
  </property>
  <property fmtid="{D5CDD505-2E9C-101B-9397-08002B2CF9AE}" pid="3" name="pd0bfabaa6cb47f7bff41b54a8405b46">
    <vt:lpwstr>Higher and Further Education Directorate|8e4de78d-00ab-41fd-818b-e7393d959bab</vt:lpwstr>
  </property>
  <property fmtid="{D5CDD505-2E9C-101B-9397-08002B2CF9AE}" pid="4" name="afedf6f4583d4414b8b49f98bd7a4a38">
    <vt:lpwstr>DfE|a484111e-5b24-4ad9-9778-c536c8c88985</vt:lpwstr>
  </property>
  <property fmtid="{D5CDD505-2E9C-101B-9397-08002B2CF9AE}" pid="5" name="_dlc_DocIdItemGuid">
    <vt:lpwstr>785238e0-7972-4130-a87f-d290e1b9307c</vt:lpwstr>
  </property>
  <property fmtid="{D5CDD505-2E9C-101B-9397-08002B2CF9AE}" pid="6" name="DfeOrganisationalUnit">
    <vt:lpwstr>4;#DfE|cc08a6d4-dfde-4d0f-bd85-069ebcef80d5</vt:lpwstr>
  </property>
  <property fmtid="{D5CDD505-2E9C-101B-9397-08002B2CF9AE}" pid="7" name="DfeOwner">
    <vt:lpwstr>2;#DfE|a484111e-5b24-4ad9-9778-c536c8c88985</vt:lpwstr>
  </property>
  <property fmtid="{D5CDD505-2E9C-101B-9397-08002B2CF9AE}" pid="8" name="cbd89a3d90af4054933af136d81ae271">
    <vt:lpwstr/>
  </property>
  <property fmtid="{D5CDD505-2E9C-101B-9397-08002B2CF9AE}" pid="9" name="MediaServiceImageTags">
    <vt:lpwstr/>
  </property>
  <property fmtid="{D5CDD505-2E9C-101B-9397-08002B2CF9AE}" pid="10" name="Subject1">
    <vt:lpwstr/>
  </property>
  <property fmtid="{D5CDD505-2E9C-101B-9397-08002B2CF9AE}" pid="11" name="OrganisationalUnit">
    <vt:lpwstr>1;#Higher and Further Education Directorate|8e4de78d-00ab-41fd-818b-e7393d959bab</vt:lpwstr>
  </property>
  <property fmtid="{D5CDD505-2E9C-101B-9397-08002B2CF9AE}" pid="12" name="Owner">
    <vt:lpwstr>2;#DfE|a484111e-5b24-4ad9-9778-c536c8c88985</vt:lpwstr>
  </property>
  <property fmtid="{D5CDD505-2E9C-101B-9397-08002B2CF9AE}" pid="13" name="e001803101cc486883c488742a9b195f">
    <vt:lpwstr/>
  </property>
  <property fmtid="{D5CDD505-2E9C-101B-9397-08002B2CF9AE}" pid="14" name="DfeSubject">
    <vt:lpwstr/>
  </property>
  <property fmtid="{D5CDD505-2E9C-101B-9397-08002B2CF9AE}" pid="15" name="lcf76f155ced4ddcb4097134ff3c332f">
    <vt:lpwstr/>
  </property>
  <property fmtid="{D5CDD505-2E9C-101B-9397-08002B2CF9AE}" pid="16" name="c0e8f78731f34305bd83ee7a944e5d31">
    <vt:lpwstr/>
  </property>
  <property fmtid="{D5CDD505-2E9C-101B-9397-08002B2CF9AE}" pid="17" name="Function">
    <vt:lpwstr/>
  </property>
  <property fmtid="{D5CDD505-2E9C-101B-9397-08002B2CF9AE}" pid="18" name="SiteType">
    <vt:lpwstr/>
  </property>
  <property fmtid="{D5CDD505-2E9C-101B-9397-08002B2CF9AE}" pid="19" name="ClassificationContentMarkingFooterLocations">
    <vt:lpwstr>Office Theme:10</vt:lpwstr>
  </property>
  <property fmtid="{D5CDD505-2E9C-101B-9397-08002B2CF9AE}" pid="20" name="ClassificationContentMarkingFooterText">
    <vt:lpwstr>OFFICIAL - FOR PUBLIC RELEASE</vt:lpwstr>
  </property>
  <property fmtid="{D5CDD505-2E9C-101B-9397-08002B2CF9AE}" pid="21" name="ClassificationContentMarkingHeaderLocations">
    <vt:lpwstr>Office Theme:9</vt:lpwstr>
  </property>
  <property fmtid="{D5CDD505-2E9C-101B-9397-08002B2CF9AE}" pid="22" name="ClassificationContentMarkingHeaderText">
    <vt:lpwstr>OFFICIAL - FOR PUBLIC RELEASE</vt:lpwstr>
  </property>
</Properties>
</file>