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s/slide71.xml" ContentType="application/vnd.openxmlformats-officedocument.presentationml.slide+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s/slide5.xml" ContentType="application/vnd.openxmlformats-officedocument.presentationml.slide+xml"/>
  <Override PartName="/ppt/slides/slide96.xml" ContentType="application/vnd.openxmlformats-officedocument.presentationml.slide+xml"/>
  <Override PartName="/ppt/slides/slide34.xml" ContentType="application/vnd.openxmlformats-officedocument.presentationml.slide+xml"/>
  <Override PartName="/ppt/slides/slide12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customXml/itemProps1.xml" ContentType="application/vnd.openxmlformats-officedocument.customXmlProperties+xml"/>
  <Override PartName="/ppt/notesMasters/notesMaster1.xml" ContentType="application/vnd.openxmlformats-officedocument.presentationml.notesMaster+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viewProps.xml" ContentType="application/vnd.openxmlformats-officedocument.presentationml.viewProps+xml"/>
  <Override PartName="/ppt/slides/slide83.xml" ContentType="application/vnd.openxmlformats-officedocument.presentationml.slide+xml"/>
  <Override PartName="/ppt/notesSlides/notesSlide4.xml" ContentType="application/vnd.openxmlformats-officedocument.presentationml.notesSlide+xml"/>
  <Override PartName="/ppt/slides/slide2.xml" ContentType="application/vnd.openxmlformats-officedocument.presentationml.slide+xml"/>
  <Override PartName="/ppt/slides/slide33.xml" ContentType="application/vnd.openxmlformats-officedocument.presentationml.slide+xml"/>
  <Override PartName="/ppt/slides/slide91.xml" ContentType="application/vnd.openxmlformats-officedocument.presentationml.slide+xml"/>
  <Override PartName="/ppt/authors.xml" ContentType="application/vnd.ms-powerpoint.authors+xml"/>
  <Override PartName="/ppt/notesSlides/notesSlide7.xml" ContentType="application/vnd.openxmlformats-officedocument.presentationml.notesSlide+xml"/>
  <Override PartName="/ppt/slides/slide1.xml" ContentType="application/vnd.openxmlformats-officedocument.presentationml.slide+xml"/>
  <Override PartName="/ppt/slides/slide63.xml" ContentType="application/vnd.openxmlformats-officedocument.presentationml.slide+xml"/>
  <Override PartName="/ppt/slides/slide51.xml" ContentType="application/vnd.openxmlformats-officedocument.presentationml.slide+xml"/>
  <Override PartName="/ppt/slides/slide102.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slides/slide70.xml" ContentType="application/vnd.openxmlformats-officedocument.presentationml.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2.xml" ContentType="application/vnd.openxmlformats-officedocument.presentationml.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s/slide73.xml" ContentType="application/vnd.openxmlformats-officedocument.presentationml.slide+xml"/>
  <Override PartName="/ppt/notesSlides/notesSlide14.xml" ContentType="application/vnd.openxmlformats-officedocument.presentationml.notesSlide+xml"/>
  <Override PartName="/ppt/slides/slide74.xml" ContentType="application/vnd.openxmlformats-officedocument.presentationml.slide+xml"/>
  <Override PartName="/ppt/notesSlides/notesSlide15.xml" ContentType="application/vnd.openxmlformats-officedocument.presentationml.notesSlide+xml"/>
  <Override PartName="/ppt/slides/slide75.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s/slide5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s/slide58.xml" ContentType="application/vnd.openxmlformats-officedocument.presentationml.slide+xml"/>
  <Override PartName="/ppt/slides/slide59.xml" ContentType="application/vnd.openxmlformats-officedocument.presentationml.slide+xml"/>
  <Override PartName="/ppt/slides/slide126.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26.xml" ContentType="application/vnd.openxmlformats-officedocument.presentationml.slide+xml"/>
  <Override PartName="/ppt/slides/slide100.xml" ContentType="application/vnd.openxmlformats-officedocument.presentationml.slide+xml"/>
  <Override PartName="/ppt/slides/slide10.xml" ContentType="application/vnd.openxmlformats-officedocument.presentationml.slide+xml"/>
  <Override PartName="/ppt/slides/slide113.xml" ContentType="application/vnd.openxmlformats-officedocument.presentationml.slide+xml"/>
  <Override PartName="/ppt/slides/slide77.xml" ContentType="application/vnd.openxmlformats-officedocument.presentationml.slide+xml"/>
  <Override PartName="/ppt/slides/slide95.xml" ContentType="application/vnd.openxmlformats-officedocument.presentationml.slide+xml"/>
  <Override PartName="/ppt/slides/slide65.xml" ContentType="application/vnd.openxmlformats-officedocument.presentationml.slide+xml"/>
  <Override PartName="/ppt/slides/slide2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Override PartName="/ppt/slides/slide89.xml" ContentType="application/vnd.openxmlformats-officedocument.presentationml.slide+xml"/>
  <Override PartName="/ppt/slides/slide64.xml" ContentType="application/vnd.openxmlformats-officedocument.presentationml.slide+xml"/>
  <Override PartName="/ppt/slides/slide29.xml" ContentType="application/vnd.openxmlformats-officedocument.presentationml.slide+xml"/>
  <Override PartName="/ppt/slides/slide49.xml" ContentType="application/vnd.openxmlformats-officedocument.presentationml.slide+xml"/>
  <Override PartName="/ppt/slides/slide88.xml" ContentType="application/vnd.openxmlformats-officedocument.presentationml.slide+xml"/>
  <Override PartName="/ppt/slides/slide67.xml" ContentType="application/vnd.openxmlformats-officedocument.presentationml.slide+xml"/>
  <Override PartName="/ppt/slides/slide137.xml" ContentType="application/vnd.openxmlformats-officedocument.presentationml.slide+xml"/>
  <Override PartName="/ppt/slides/slide18.xml" ContentType="application/vnd.openxmlformats-officedocument.presentationml.slide+xml"/>
  <Override PartName="/ppt/slides/slide101.xml" ContentType="application/vnd.openxmlformats-officedocument.presentationml.slide+xml"/>
  <Override PartName="/ppt/slides/slide90.xml" ContentType="application/vnd.openxmlformats-officedocument.presentationml.slide+xml"/>
  <Override PartName="/ppt/slides/slide11.xml" ContentType="application/vnd.openxmlformats-officedocument.presentationml.slide+xml"/>
  <Override PartName="/ppt/slides/slide125.xml" ContentType="application/vnd.openxmlformats-officedocument.presentationml.slide+xml"/>
  <Override PartName="/ppt/slides/slide42.xml" ContentType="application/vnd.openxmlformats-officedocument.presentationml.slide+xml"/>
  <Override PartName="/ppt/slides/slide109.xml" ContentType="application/vnd.openxmlformats-officedocument.presentationml.slide+xml"/>
  <Override PartName="/ppt/slides/slide120.xml" ContentType="application/vnd.openxmlformats-officedocument.presentationml.slide+xml"/>
  <Override PartName="/ppt/slides/slide47.xml" ContentType="application/vnd.openxmlformats-officedocument.presentationml.slide+xml"/>
  <Override PartName="/ppt/tableStyles.xml" ContentType="application/vnd.openxmlformats-officedocument.presentationml.tableStyles+xml"/>
  <Override PartName="/ppt/slides/slide22.xml" ContentType="application/vnd.openxmlformats-officedocument.presentationml.slide+xml"/>
  <Override PartName="/ppt/slides/slide131.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93.xml" ContentType="application/vnd.openxmlformats-officedocument.presentationml.slide+xml"/>
  <Override PartName="/ppt/slides/slide85.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2.xml" ContentType="application/vnd.openxmlformats-officedocument.presentationml.slide+xml"/>
  <Override PartName="/ppt/slides/slide45.xml" ContentType="application/vnd.openxmlformats-officedocument.presentationml.slide+xml"/>
  <Override PartName="/ppt/slides/slide123.xml" ContentType="application/vnd.openxmlformats-officedocument.presentationml.slide+xml"/>
  <Override PartName="/ppt/slides/slide44.xml" ContentType="application/vnd.openxmlformats-officedocument.presentationml.slide+xml"/>
  <Override PartName="/ppt/slides/slide124.xml" ContentType="application/vnd.openxmlformats-officedocument.presentationml.slide+xml"/>
  <Override PartName="/ppt/slides/slide43.xml" ContentType="application/vnd.openxmlformats-officedocument.presentationml.slide+xml"/>
  <Override PartName="/ppt/slides/slide127.xml" ContentType="application/vnd.openxmlformats-officedocument.presentationml.slide+xml"/>
  <Override PartName="/ppt/slides/slide40.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6.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4.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slides/slide92.xml" ContentType="application/vnd.openxmlformats-officedocument.presentationml.slide+xml"/>
  <Override PartName="/ppt/slides/slide94.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heme/theme2.xml" ContentType="application/vnd.openxmlformats-officedocument.theme+xml"/>
  <Override PartName="/ppt/theme/theme3.xml" ContentType="application/vnd.openxmlformats-officedocument.theme+xml"/>
  <Override PartName="/docProps/custom.xml" ContentType="application/vnd.openxmlformats-officedocument.custom-properties+xml"/>
  <Override PartName="/ppt/changesInfos/changesInfo1.xml" ContentType="application/vnd.ms-powerpoint.changesinfo+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2"/>
  </p:notesMasterIdLst>
  <p:handoutMasterIdLst>
    <p:handoutMasterId r:id="rId143"/>
  </p:handoutMasterIdLst>
  <p:sldIdLst>
    <p:sldId id="296" r:id="rId5"/>
    <p:sldId id="298" r:id="rId6"/>
    <p:sldId id="376" r:id="rId7"/>
    <p:sldId id="477" r:id="rId8"/>
    <p:sldId id="299" r:id="rId9"/>
    <p:sldId id="478" r:id="rId10"/>
    <p:sldId id="339" r:id="rId11"/>
    <p:sldId id="340" r:id="rId12"/>
    <p:sldId id="341" r:id="rId13"/>
    <p:sldId id="342" r:id="rId14"/>
    <p:sldId id="479" r:id="rId15"/>
    <p:sldId id="480" r:id="rId16"/>
    <p:sldId id="481" r:id="rId17"/>
    <p:sldId id="483" r:id="rId18"/>
    <p:sldId id="482" r:id="rId19"/>
    <p:sldId id="377" r:id="rId20"/>
    <p:sldId id="346" r:id="rId21"/>
    <p:sldId id="378" r:id="rId22"/>
    <p:sldId id="300" r:id="rId23"/>
    <p:sldId id="354" r:id="rId24"/>
    <p:sldId id="379" r:id="rId25"/>
    <p:sldId id="714" r:id="rId26"/>
    <p:sldId id="715" r:id="rId27"/>
    <p:sldId id="716" r:id="rId28"/>
    <p:sldId id="356" r:id="rId29"/>
    <p:sldId id="484" r:id="rId30"/>
    <p:sldId id="357" r:id="rId31"/>
    <p:sldId id="358" r:id="rId32"/>
    <p:sldId id="359" r:id="rId33"/>
    <p:sldId id="360" r:id="rId34"/>
    <p:sldId id="361" r:id="rId35"/>
    <p:sldId id="384" r:id="rId36"/>
    <p:sldId id="362" r:id="rId37"/>
    <p:sldId id="363" r:id="rId38"/>
    <p:sldId id="364" r:id="rId39"/>
    <p:sldId id="385" r:id="rId40"/>
    <p:sldId id="375" r:id="rId41"/>
    <p:sldId id="365" r:id="rId42"/>
    <p:sldId id="485" r:id="rId43"/>
    <p:sldId id="486" r:id="rId44"/>
    <p:sldId id="487" r:id="rId45"/>
    <p:sldId id="382" r:id="rId46"/>
    <p:sldId id="383" r:id="rId47"/>
    <p:sldId id="488" r:id="rId48"/>
    <p:sldId id="490" r:id="rId49"/>
    <p:sldId id="489" r:id="rId50"/>
    <p:sldId id="491" r:id="rId51"/>
    <p:sldId id="492" r:id="rId52"/>
    <p:sldId id="380" r:id="rId53"/>
    <p:sldId id="381" r:id="rId54"/>
    <p:sldId id="493" r:id="rId55"/>
    <p:sldId id="495" r:id="rId56"/>
    <p:sldId id="717" r:id="rId57"/>
    <p:sldId id="719" r:id="rId58"/>
    <p:sldId id="720" r:id="rId59"/>
    <p:sldId id="718" r:id="rId60"/>
    <p:sldId id="616" r:id="rId61"/>
    <p:sldId id="721" r:id="rId62"/>
    <p:sldId id="722" r:id="rId63"/>
    <p:sldId id="723" r:id="rId64"/>
    <p:sldId id="724" r:id="rId65"/>
    <p:sldId id="725" r:id="rId66"/>
    <p:sldId id="726" r:id="rId67"/>
    <p:sldId id="727" r:id="rId68"/>
    <p:sldId id="728" r:id="rId69"/>
    <p:sldId id="313" r:id="rId70"/>
    <p:sldId id="414" r:id="rId71"/>
    <p:sldId id="415" r:id="rId72"/>
    <p:sldId id="416" r:id="rId73"/>
    <p:sldId id="418" r:id="rId74"/>
    <p:sldId id="421" r:id="rId75"/>
    <p:sldId id="419" r:id="rId76"/>
    <p:sldId id="464" r:id="rId77"/>
    <p:sldId id="465" r:id="rId78"/>
    <p:sldId id="426" r:id="rId79"/>
    <p:sldId id="466" r:id="rId80"/>
    <p:sldId id="428" r:id="rId81"/>
    <p:sldId id="424" r:id="rId82"/>
    <p:sldId id="431" r:id="rId83"/>
    <p:sldId id="432" r:id="rId84"/>
    <p:sldId id="456" r:id="rId85"/>
    <p:sldId id="467" r:id="rId86"/>
    <p:sldId id="433" r:id="rId87"/>
    <p:sldId id="436" r:id="rId88"/>
    <p:sldId id="438" r:id="rId89"/>
    <p:sldId id="461" r:id="rId90"/>
    <p:sldId id="316" r:id="rId91"/>
    <p:sldId id="439" r:id="rId92"/>
    <p:sldId id="458" r:id="rId93"/>
    <p:sldId id="440" r:id="rId94"/>
    <p:sldId id="729" r:id="rId95"/>
    <p:sldId id="730" r:id="rId96"/>
    <p:sldId id="468" r:id="rId97"/>
    <p:sldId id="446" r:id="rId98"/>
    <p:sldId id="471" r:id="rId99"/>
    <p:sldId id="473" r:id="rId100"/>
    <p:sldId id="319" r:id="rId101"/>
    <p:sldId id="448" r:id="rId102"/>
    <p:sldId id="449" r:id="rId103"/>
    <p:sldId id="450" r:id="rId104"/>
    <p:sldId id="474" r:id="rId105"/>
    <p:sldId id="452" r:id="rId106"/>
    <p:sldId id="475" r:id="rId107"/>
    <p:sldId id="476" r:id="rId108"/>
    <p:sldId id="460" r:id="rId109"/>
    <p:sldId id="454" r:id="rId110"/>
    <p:sldId id="322" r:id="rId111"/>
    <p:sldId id="336" r:id="rId112"/>
    <p:sldId id="496" r:id="rId113"/>
    <p:sldId id="497" r:id="rId114"/>
    <p:sldId id="498" r:id="rId115"/>
    <p:sldId id="499" r:id="rId116"/>
    <p:sldId id="696" r:id="rId117"/>
    <p:sldId id="697" r:id="rId118"/>
    <p:sldId id="698" r:id="rId119"/>
    <p:sldId id="699" r:id="rId120"/>
    <p:sldId id="700" r:id="rId121"/>
    <p:sldId id="701" r:id="rId122"/>
    <p:sldId id="702" r:id="rId123"/>
    <p:sldId id="703" r:id="rId124"/>
    <p:sldId id="704" r:id="rId125"/>
    <p:sldId id="705" r:id="rId126"/>
    <p:sldId id="706" r:id="rId127"/>
    <p:sldId id="707" r:id="rId128"/>
    <p:sldId id="708" r:id="rId129"/>
    <p:sldId id="709" r:id="rId130"/>
    <p:sldId id="710" r:id="rId131"/>
    <p:sldId id="325" r:id="rId132"/>
    <p:sldId id="691" r:id="rId133"/>
    <p:sldId id="711" r:id="rId134"/>
    <p:sldId id="712" r:id="rId135"/>
    <p:sldId id="713" r:id="rId136"/>
    <p:sldId id="692" r:id="rId137"/>
    <p:sldId id="693" r:id="rId138"/>
    <p:sldId id="694" r:id="rId139"/>
    <p:sldId id="695" r:id="rId140"/>
    <p:sldId id="262" r:id="rId1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270066-50E6-4026-4A9D-3D4C1EBFAD9F}" name="William Plange Rhule" initials="WPR" userId="S::william.plangerhule@peacemanor.com::3073d8e5-fd48-42ec-b868-58f8ad04e67b" providerId="AD"/>
  <p188:author id="{473F2D82-C3C3-DDA7-9377-E23167EA6B6B}" name="Elise James" initials="EJ" userId="42537d0e53cac1b1" providerId="Windows Live"/>
  <p188:author id="{FB5105A9-D34F-5029-5B97-974C19D6A09B}" name="William Plange-Rhule - LDE Staff" initials="WS" userId="S::william.plange-rhule_ldeutc.co.uk#ext#@aoctenant.onmicrosoft.com::fdaa490a-7e1f-465f-a94e-423f855ea9c6" providerId="AD"/>
  <p188:author id="{DF6B61B9-D879-91C9-ECE6-A1D21E84EACA}" name="Kirsten Hollister" initials="KH" userId="S::kirstenh@shrewsbury.ac.uk::f82291c8-99d5-47cd-8c9c-47767899496e" providerId="AD"/>
  <p188:author id="{1107EDC4-A40D-1651-B5CF-13FF167D3B1A}" name="Alison Ivins" initials="AI" userId="S::alison.ivins@aoc.co.uk::ab52a48f-ae0c-4269-956e-e77168aefa26" providerId="AD"/>
  <p188:author id="{6BEE51D8-7DFA-0C73-07A6-B6FDEC75D2C7}" name="Sharon Moore" initials="SM" userId="11e493e1b66377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31" autoAdjust="0"/>
  </p:normalViewPr>
  <p:slideViewPr>
    <p:cSldViewPr snapToGrid="0">
      <p:cViewPr varScale="1">
        <p:scale>
          <a:sx n="126" d="100"/>
          <a:sy n="126" d="100"/>
        </p:scale>
        <p:origin x="768" y="120"/>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231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microsoft.com/office/2018/10/relationships/authors" Target="author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customXml" Target="../customXml/item4.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customXml" Target="../customXml/item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14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irch" userId="e223bd2f-41cc-4e60-8083-c364c7a241aa" providerId="ADAL" clId="{CD43E467-1437-40D8-BA2A-665543F951DA}"/>
    <pc:docChg chg="modSld">
      <pc:chgData name="Alex Birch" userId="e223bd2f-41cc-4e60-8083-c364c7a241aa" providerId="ADAL" clId="{CD43E467-1437-40D8-BA2A-665543F951DA}" dt="2026-06-03T09:26:26.481" v="57" actId="962"/>
      <pc:docMkLst>
        <pc:docMk/>
      </pc:docMkLst>
      <pc:sldChg chg="modSp mod">
        <pc:chgData name="Alex Birch" userId="e223bd2f-41cc-4e60-8083-c364c7a241aa" providerId="ADAL" clId="{CD43E467-1437-40D8-BA2A-665543F951DA}" dt="2026-06-03T09:22:31.611" v="1" actId="962"/>
        <pc:sldMkLst>
          <pc:docMk/>
          <pc:sldMk cId="3269314659" sldId="262"/>
        </pc:sldMkLst>
        <pc:picChg chg="mod">
          <ac:chgData name="Alex Birch" userId="e223bd2f-41cc-4e60-8083-c364c7a241aa" providerId="ADAL" clId="{CD43E467-1437-40D8-BA2A-665543F951DA}" dt="2026-06-03T09:22:31.611" v="1" actId="962"/>
          <ac:picMkLst>
            <pc:docMk/>
            <pc:sldMk cId="3269314659" sldId="262"/>
            <ac:picMk id="6" creationId="{AC4FD8B4-9448-4971-8CD9-8A954ABC525B}"/>
          </ac:picMkLst>
        </pc:picChg>
      </pc:sldChg>
      <pc:sldChg chg="modSp mod">
        <pc:chgData name="Alex Birch" userId="e223bd2f-41cc-4e60-8083-c364c7a241aa" providerId="ADAL" clId="{CD43E467-1437-40D8-BA2A-665543F951DA}" dt="2026-06-03T09:22:52.003" v="6" actId="13244"/>
        <pc:sldMkLst>
          <pc:docMk/>
          <pc:sldMk cId="2623175481" sldId="299"/>
        </pc:sldMkLst>
        <pc:spChg chg="ord">
          <ac:chgData name="Alex Birch" userId="e223bd2f-41cc-4e60-8083-c364c7a241aa" providerId="ADAL" clId="{CD43E467-1437-40D8-BA2A-665543F951DA}" dt="2026-06-03T09:22:52.003" v="6" actId="13244"/>
          <ac:spMkLst>
            <pc:docMk/>
            <pc:sldMk cId="2623175481" sldId="299"/>
            <ac:spMk id="2" creationId="{F3D6EB79-1B0F-E4B7-DCE5-156B23DAB30F}"/>
          </ac:spMkLst>
        </pc:spChg>
      </pc:sldChg>
      <pc:sldChg chg="modSp mod">
        <pc:chgData name="Alex Birch" userId="e223bd2f-41cc-4e60-8083-c364c7a241aa" providerId="ADAL" clId="{CD43E467-1437-40D8-BA2A-665543F951DA}" dt="2026-06-03T09:23:08.924" v="10" actId="962"/>
        <pc:sldMkLst>
          <pc:docMk/>
          <pc:sldMk cId="3737799031" sldId="339"/>
        </pc:sldMkLst>
        <pc:spChg chg="mod">
          <ac:chgData name="Alex Birch" userId="e223bd2f-41cc-4e60-8083-c364c7a241aa" providerId="ADAL" clId="{CD43E467-1437-40D8-BA2A-665543F951DA}" dt="2026-06-03T09:23:08.515" v="9" actId="962"/>
          <ac:spMkLst>
            <pc:docMk/>
            <pc:sldMk cId="3737799031" sldId="339"/>
            <ac:spMk id="4" creationId="{10A4FF49-C372-DCA9-CBA1-03AFA26CC2E9}"/>
          </ac:spMkLst>
        </pc:spChg>
        <pc:spChg chg="mod">
          <ac:chgData name="Alex Birch" userId="e223bd2f-41cc-4e60-8083-c364c7a241aa" providerId="ADAL" clId="{CD43E467-1437-40D8-BA2A-665543F951DA}" dt="2026-06-03T09:23:08.924" v="10" actId="962"/>
          <ac:spMkLst>
            <pc:docMk/>
            <pc:sldMk cId="3737799031" sldId="339"/>
            <ac:spMk id="5" creationId="{2DE13E90-1A8C-C466-B923-DB00DF1C3699}"/>
          </ac:spMkLst>
        </pc:spChg>
      </pc:sldChg>
      <pc:sldChg chg="modSp mod">
        <pc:chgData name="Alex Birch" userId="e223bd2f-41cc-4e60-8083-c364c7a241aa" providerId="ADAL" clId="{CD43E467-1437-40D8-BA2A-665543F951DA}" dt="2026-06-03T09:23:17.962" v="12" actId="962"/>
        <pc:sldMkLst>
          <pc:docMk/>
          <pc:sldMk cId="2179374036" sldId="340"/>
        </pc:sldMkLst>
        <pc:spChg chg="mod">
          <ac:chgData name="Alex Birch" userId="e223bd2f-41cc-4e60-8083-c364c7a241aa" providerId="ADAL" clId="{CD43E467-1437-40D8-BA2A-665543F951DA}" dt="2026-06-03T09:23:16.075" v="11" actId="962"/>
          <ac:spMkLst>
            <pc:docMk/>
            <pc:sldMk cId="2179374036" sldId="340"/>
            <ac:spMk id="4" creationId="{6EE67DC5-8B6E-55FF-1B3A-38549FE8C8BB}"/>
          </ac:spMkLst>
        </pc:spChg>
        <pc:spChg chg="mod">
          <ac:chgData name="Alex Birch" userId="e223bd2f-41cc-4e60-8083-c364c7a241aa" providerId="ADAL" clId="{CD43E467-1437-40D8-BA2A-665543F951DA}" dt="2026-06-03T09:23:17.962" v="12" actId="962"/>
          <ac:spMkLst>
            <pc:docMk/>
            <pc:sldMk cId="2179374036" sldId="340"/>
            <ac:spMk id="5" creationId="{A9D46381-7682-E379-C249-1A028A4CFEF7}"/>
          </ac:spMkLst>
        </pc:spChg>
      </pc:sldChg>
      <pc:sldChg chg="modSp mod">
        <pc:chgData name="Alex Birch" userId="e223bd2f-41cc-4e60-8083-c364c7a241aa" providerId="ADAL" clId="{CD43E467-1437-40D8-BA2A-665543F951DA}" dt="2026-06-03T09:24:00.062" v="18" actId="13244"/>
        <pc:sldMkLst>
          <pc:docMk/>
          <pc:sldMk cId="736032751" sldId="341"/>
        </pc:sldMkLst>
        <pc:spChg chg="mod">
          <ac:chgData name="Alex Birch" userId="e223bd2f-41cc-4e60-8083-c364c7a241aa" providerId="ADAL" clId="{CD43E467-1437-40D8-BA2A-665543F951DA}" dt="2026-06-03T09:23:24.667" v="13" actId="962"/>
          <ac:spMkLst>
            <pc:docMk/>
            <pc:sldMk cId="736032751" sldId="341"/>
            <ac:spMk id="4" creationId="{22840A05-B1AD-B3F0-DCB0-2609C9FCDE9A}"/>
          </ac:spMkLst>
        </pc:spChg>
        <pc:spChg chg="mod">
          <ac:chgData name="Alex Birch" userId="e223bd2f-41cc-4e60-8083-c364c7a241aa" providerId="ADAL" clId="{CD43E467-1437-40D8-BA2A-665543F951DA}" dt="2026-06-03T09:23:25.909" v="14" actId="962"/>
          <ac:spMkLst>
            <pc:docMk/>
            <pc:sldMk cId="736032751" sldId="341"/>
            <ac:spMk id="5" creationId="{CDC31494-B6DD-0F56-D8AA-A87A4311CA53}"/>
          </ac:spMkLst>
        </pc:spChg>
        <pc:spChg chg="ord">
          <ac:chgData name="Alex Birch" userId="e223bd2f-41cc-4e60-8083-c364c7a241aa" providerId="ADAL" clId="{CD43E467-1437-40D8-BA2A-665543F951DA}" dt="2026-06-03T09:24:00.062" v="18" actId="13244"/>
          <ac:spMkLst>
            <pc:docMk/>
            <pc:sldMk cId="736032751" sldId="341"/>
            <ac:spMk id="13" creationId="{E4722783-9956-BA25-4347-BEAB61F52329}"/>
          </ac:spMkLst>
        </pc:spChg>
      </pc:sldChg>
      <pc:sldChg chg="modSp mod">
        <pc:chgData name="Alex Birch" userId="e223bd2f-41cc-4e60-8083-c364c7a241aa" providerId="ADAL" clId="{CD43E467-1437-40D8-BA2A-665543F951DA}" dt="2026-06-03T09:24:21.474" v="21" actId="13244"/>
        <pc:sldMkLst>
          <pc:docMk/>
          <pc:sldMk cId="3763733140" sldId="342"/>
        </pc:sldMkLst>
        <pc:spChg chg="mod">
          <ac:chgData name="Alex Birch" userId="e223bd2f-41cc-4e60-8083-c364c7a241aa" providerId="ADAL" clId="{CD43E467-1437-40D8-BA2A-665543F951DA}" dt="2026-06-03T09:23:44.813" v="15" actId="962"/>
          <ac:spMkLst>
            <pc:docMk/>
            <pc:sldMk cId="3763733140" sldId="342"/>
            <ac:spMk id="4" creationId="{F4B030AD-A336-77CA-4674-4844E5A9FBDC}"/>
          </ac:spMkLst>
        </pc:spChg>
        <pc:spChg chg="mod">
          <ac:chgData name="Alex Birch" userId="e223bd2f-41cc-4e60-8083-c364c7a241aa" providerId="ADAL" clId="{CD43E467-1437-40D8-BA2A-665543F951DA}" dt="2026-06-03T09:23:45.759" v="16" actId="962"/>
          <ac:spMkLst>
            <pc:docMk/>
            <pc:sldMk cId="3763733140" sldId="342"/>
            <ac:spMk id="5" creationId="{DC010C15-AC97-AE12-FEBC-0798F9B94B1B}"/>
          </ac:spMkLst>
        </pc:spChg>
        <pc:spChg chg="ord">
          <ac:chgData name="Alex Birch" userId="e223bd2f-41cc-4e60-8083-c364c7a241aa" providerId="ADAL" clId="{CD43E467-1437-40D8-BA2A-665543F951DA}" dt="2026-06-03T09:24:21.474" v="21" actId="13244"/>
          <ac:spMkLst>
            <pc:docMk/>
            <pc:sldMk cId="3763733140" sldId="342"/>
            <ac:spMk id="13" creationId="{CB951158-4E0A-278C-68ED-122651701080}"/>
          </ac:spMkLst>
        </pc:spChg>
        <pc:spChg chg="ord">
          <ac:chgData name="Alex Birch" userId="e223bd2f-41cc-4e60-8083-c364c7a241aa" providerId="ADAL" clId="{CD43E467-1437-40D8-BA2A-665543F951DA}" dt="2026-06-03T09:24:08.966" v="19" actId="13244"/>
          <ac:spMkLst>
            <pc:docMk/>
            <pc:sldMk cId="3763733140" sldId="342"/>
            <ac:spMk id="14" creationId="{2251F124-7198-6CA1-ADF7-A34409EF11AB}"/>
          </ac:spMkLst>
        </pc:spChg>
        <pc:grpChg chg="ord">
          <ac:chgData name="Alex Birch" userId="e223bd2f-41cc-4e60-8083-c364c7a241aa" providerId="ADAL" clId="{CD43E467-1437-40D8-BA2A-665543F951DA}" dt="2026-06-03T09:24:11.546" v="20" actId="13244"/>
          <ac:grpSpMkLst>
            <pc:docMk/>
            <pc:sldMk cId="3763733140" sldId="342"/>
            <ac:grpSpMk id="15" creationId="{935E3B54-3743-15B4-9B05-C4945F5D0953}"/>
          </ac:grpSpMkLst>
        </pc:grpChg>
      </pc:sldChg>
      <pc:sldChg chg="modSp mod">
        <pc:chgData name="Alex Birch" userId="e223bd2f-41cc-4e60-8083-c364c7a241aa" providerId="ADAL" clId="{CD43E467-1437-40D8-BA2A-665543F951DA}" dt="2026-06-03T09:25:07.208" v="35" actId="962"/>
        <pc:sldMkLst>
          <pc:docMk/>
          <pc:sldMk cId="731868598" sldId="346"/>
        </pc:sldMkLst>
        <pc:spChg chg="mod">
          <ac:chgData name="Alex Birch" userId="e223bd2f-41cc-4e60-8083-c364c7a241aa" providerId="ADAL" clId="{CD43E467-1437-40D8-BA2A-665543F951DA}" dt="2026-06-03T09:25:06.815" v="34" actId="962"/>
          <ac:spMkLst>
            <pc:docMk/>
            <pc:sldMk cId="731868598" sldId="346"/>
            <ac:spMk id="4" creationId="{DF0A4658-6525-2EE9-4F68-FE5E192F90DC}"/>
          </ac:spMkLst>
        </pc:spChg>
        <pc:spChg chg="mod">
          <ac:chgData name="Alex Birch" userId="e223bd2f-41cc-4e60-8083-c364c7a241aa" providerId="ADAL" clId="{CD43E467-1437-40D8-BA2A-665543F951DA}" dt="2026-06-03T09:25:07.208" v="35" actId="962"/>
          <ac:spMkLst>
            <pc:docMk/>
            <pc:sldMk cId="731868598" sldId="346"/>
            <ac:spMk id="5" creationId="{3AE2E50A-AC94-958A-CB90-245209BAB23F}"/>
          </ac:spMkLst>
        </pc:spChg>
      </pc:sldChg>
      <pc:sldChg chg="modSp mod">
        <pc:chgData name="Alex Birch" userId="e223bd2f-41cc-4e60-8083-c364c7a241aa" providerId="ADAL" clId="{CD43E467-1437-40D8-BA2A-665543F951DA}" dt="2026-06-03T09:25:18.709" v="39" actId="962"/>
        <pc:sldMkLst>
          <pc:docMk/>
          <pc:sldMk cId="882308073" sldId="354"/>
        </pc:sldMkLst>
        <pc:spChg chg="mod">
          <ac:chgData name="Alex Birch" userId="e223bd2f-41cc-4e60-8083-c364c7a241aa" providerId="ADAL" clId="{CD43E467-1437-40D8-BA2A-665543F951DA}" dt="2026-06-03T09:25:18.112" v="38" actId="962"/>
          <ac:spMkLst>
            <pc:docMk/>
            <pc:sldMk cId="882308073" sldId="354"/>
            <ac:spMk id="4" creationId="{74713BA7-7893-14EA-C182-2478DD74AE1C}"/>
          </ac:spMkLst>
        </pc:spChg>
        <pc:spChg chg="mod">
          <ac:chgData name="Alex Birch" userId="e223bd2f-41cc-4e60-8083-c364c7a241aa" providerId="ADAL" clId="{CD43E467-1437-40D8-BA2A-665543F951DA}" dt="2026-06-03T09:25:18.709" v="39" actId="962"/>
          <ac:spMkLst>
            <pc:docMk/>
            <pc:sldMk cId="882308073" sldId="354"/>
            <ac:spMk id="5" creationId="{68C39F78-03D2-6120-5C74-EB6FFC5F9E7E}"/>
          </ac:spMkLst>
        </pc:spChg>
      </pc:sldChg>
      <pc:sldChg chg="modSp mod">
        <pc:chgData name="Alex Birch" userId="e223bd2f-41cc-4e60-8083-c364c7a241aa" providerId="ADAL" clId="{CD43E467-1437-40D8-BA2A-665543F951DA}" dt="2026-06-03T09:26:07.784" v="50" actId="962"/>
        <pc:sldMkLst>
          <pc:docMk/>
          <pc:sldMk cId="1839577382" sldId="356"/>
        </pc:sldMkLst>
        <pc:spChg chg="mod">
          <ac:chgData name="Alex Birch" userId="e223bd2f-41cc-4e60-8083-c364c7a241aa" providerId="ADAL" clId="{CD43E467-1437-40D8-BA2A-665543F951DA}" dt="2026-06-03T09:26:07.313" v="49" actId="962"/>
          <ac:spMkLst>
            <pc:docMk/>
            <pc:sldMk cId="1839577382" sldId="356"/>
            <ac:spMk id="4" creationId="{7951C4EE-CB02-E08C-337A-4EC6D871EE95}"/>
          </ac:spMkLst>
        </pc:spChg>
        <pc:spChg chg="mod">
          <ac:chgData name="Alex Birch" userId="e223bd2f-41cc-4e60-8083-c364c7a241aa" providerId="ADAL" clId="{CD43E467-1437-40D8-BA2A-665543F951DA}" dt="2026-06-03T09:26:07.784" v="50" actId="962"/>
          <ac:spMkLst>
            <pc:docMk/>
            <pc:sldMk cId="1839577382" sldId="356"/>
            <ac:spMk id="5" creationId="{9F327CDE-AF3D-A89D-A792-D220E3BC87CD}"/>
          </ac:spMkLst>
        </pc:spChg>
      </pc:sldChg>
      <pc:sldChg chg="modSp mod">
        <pc:chgData name="Alex Birch" userId="e223bd2f-41cc-4e60-8083-c364c7a241aa" providerId="ADAL" clId="{CD43E467-1437-40D8-BA2A-665543F951DA}" dt="2026-06-03T09:26:19.995" v="55" actId="962"/>
        <pc:sldMkLst>
          <pc:docMk/>
          <pc:sldMk cId="3439374761" sldId="357"/>
        </pc:sldMkLst>
        <pc:spChg chg="ord">
          <ac:chgData name="Alex Birch" userId="e223bd2f-41cc-4e60-8083-c364c7a241aa" providerId="ADAL" clId="{CD43E467-1437-40D8-BA2A-665543F951DA}" dt="2026-06-03T09:26:17.903" v="53" actId="13244"/>
          <ac:spMkLst>
            <pc:docMk/>
            <pc:sldMk cId="3439374761" sldId="357"/>
            <ac:spMk id="2" creationId="{84B0259A-D5F8-ABC0-0CAB-D9D245561940}"/>
          </ac:spMkLst>
        </pc:spChg>
        <pc:spChg chg="mod">
          <ac:chgData name="Alex Birch" userId="e223bd2f-41cc-4e60-8083-c364c7a241aa" providerId="ADAL" clId="{CD43E467-1437-40D8-BA2A-665543F951DA}" dt="2026-06-03T09:26:19.665" v="54" actId="962"/>
          <ac:spMkLst>
            <pc:docMk/>
            <pc:sldMk cId="3439374761" sldId="357"/>
            <ac:spMk id="4" creationId="{AF9EB078-ACF8-B82C-A7E0-0787389C9D6B}"/>
          </ac:spMkLst>
        </pc:spChg>
        <pc:spChg chg="mod">
          <ac:chgData name="Alex Birch" userId="e223bd2f-41cc-4e60-8083-c364c7a241aa" providerId="ADAL" clId="{CD43E467-1437-40D8-BA2A-665543F951DA}" dt="2026-06-03T09:26:19.995" v="55" actId="962"/>
          <ac:spMkLst>
            <pc:docMk/>
            <pc:sldMk cId="3439374761" sldId="357"/>
            <ac:spMk id="5" creationId="{238C8B42-F05B-8352-C053-040FEADD9FB7}"/>
          </ac:spMkLst>
        </pc:spChg>
      </pc:sldChg>
      <pc:sldChg chg="modSp mod">
        <pc:chgData name="Alex Birch" userId="e223bd2f-41cc-4e60-8083-c364c7a241aa" providerId="ADAL" clId="{CD43E467-1437-40D8-BA2A-665543F951DA}" dt="2026-06-03T09:26:26.481" v="57" actId="962"/>
        <pc:sldMkLst>
          <pc:docMk/>
          <pc:sldMk cId="507879531" sldId="358"/>
        </pc:sldMkLst>
        <pc:spChg chg="mod">
          <ac:chgData name="Alex Birch" userId="e223bd2f-41cc-4e60-8083-c364c7a241aa" providerId="ADAL" clId="{CD43E467-1437-40D8-BA2A-665543F951DA}" dt="2026-06-03T09:26:26.042" v="56" actId="962"/>
          <ac:spMkLst>
            <pc:docMk/>
            <pc:sldMk cId="507879531" sldId="358"/>
            <ac:spMk id="4" creationId="{D4DB0174-FB53-9530-C6B9-B847FBAAF78F}"/>
          </ac:spMkLst>
        </pc:spChg>
        <pc:spChg chg="mod">
          <ac:chgData name="Alex Birch" userId="e223bd2f-41cc-4e60-8083-c364c7a241aa" providerId="ADAL" clId="{CD43E467-1437-40D8-BA2A-665543F951DA}" dt="2026-06-03T09:26:26.481" v="57" actId="962"/>
          <ac:spMkLst>
            <pc:docMk/>
            <pc:sldMk cId="507879531" sldId="358"/>
            <ac:spMk id="5" creationId="{FEE959E9-F83C-BD3C-245E-15DD280228FC}"/>
          </ac:spMkLst>
        </pc:spChg>
      </pc:sldChg>
      <pc:sldChg chg="modSp mod">
        <pc:chgData name="Alex Birch" userId="e223bd2f-41cc-4e60-8083-c364c7a241aa" providerId="ADAL" clId="{CD43E467-1437-40D8-BA2A-665543F951DA}" dt="2026-06-03T09:22:40.802" v="3" actId="962"/>
        <pc:sldMkLst>
          <pc:docMk/>
          <pc:sldMk cId="2800832494" sldId="376"/>
        </pc:sldMkLst>
        <pc:spChg chg="mod">
          <ac:chgData name="Alex Birch" userId="e223bd2f-41cc-4e60-8083-c364c7a241aa" providerId="ADAL" clId="{CD43E467-1437-40D8-BA2A-665543F951DA}" dt="2026-06-03T09:22:40.315" v="2" actId="962"/>
          <ac:spMkLst>
            <pc:docMk/>
            <pc:sldMk cId="2800832494" sldId="376"/>
            <ac:spMk id="4" creationId="{75A9E97E-8614-E2AF-5EC7-ED614999827B}"/>
          </ac:spMkLst>
        </pc:spChg>
        <pc:spChg chg="mod">
          <ac:chgData name="Alex Birch" userId="e223bd2f-41cc-4e60-8083-c364c7a241aa" providerId="ADAL" clId="{CD43E467-1437-40D8-BA2A-665543F951DA}" dt="2026-06-03T09:22:40.802" v="3" actId="962"/>
          <ac:spMkLst>
            <pc:docMk/>
            <pc:sldMk cId="2800832494" sldId="376"/>
            <ac:spMk id="5" creationId="{F12CA896-EF77-03D7-D7EF-AEA8B4B75088}"/>
          </ac:spMkLst>
        </pc:spChg>
      </pc:sldChg>
      <pc:sldChg chg="modSp mod">
        <pc:chgData name="Alex Birch" userId="e223bd2f-41cc-4e60-8083-c364c7a241aa" providerId="ADAL" clId="{CD43E467-1437-40D8-BA2A-665543F951DA}" dt="2026-06-03T09:25:00.337" v="33" actId="962"/>
        <pc:sldMkLst>
          <pc:docMk/>
          <pc:sldMk cId="3574068403" sldId="377"/>
        </pc:sldMkLst>
        <pc:spChg chg="mod">
          <ac:chgData name="Alex Birch" userId="e223bd2f-41cc-4e60-8083-c364c7a241aa" providerId="ADAL" clId="{CD43E467-1437-40D8-BA2A-665543F951DA}" dt="2026-06-03T09:24:59.996" v="32" actId="962"/>
          <ac:spMkLst>
            <pc:docMk/>
            <pc:sldMk cId="3574068403" sldId="377"/>
            <ac:spMk id="4" creationId="{43BA4DD2-882B-3142-8DCA-3FC7B50D1A87}"/>
          </ac:spMkLst>
        </pc:spChg>
        <pc:spChg chg="mod">
          <ac:chgData name="Alex Birch" userId="e223bd2f-41cc-4e60-8083-c364c7a241aa" providerId="ADAL" clId="{CD43E467-1437-40D8-BA2A-665543F951DA}" dt="2026-06-03T09:25:00.337" v="33" actId="962"/>
          <ac:spMkLst>
            <pc:docMk/>
            <pc:sldMk cId="3574068403" sldId="377"/>
            <ac:spMk id="5" creationId="{73E0568B-0E31-A23F-FB2A-A48590850352}"/>
          </ac:spMkLst>
        </pc:spChg>
      </pc:sldChg>
      <pc:sldChg chg="modSp mod">
        <pc:chgData name="Alex Birch" userId="e223bd2f-41cc-4e60-8083-c364c7a241aa" providerId="ADAL" clId="{CD43E467-1437-40D8-BA2A-665543F951DA}" dt="2026-06-03T09:25:11.904" v="37" actId="962"/>
        <pc:sldMkLst>
          <pc:docMk/>
          <pc:sldMk cId="258401791" sldId="378"/>
        </pc:sldMkLst>
        <pc:spChg chg="mod">
          <ac:chgData name="Alex Birch" userId="e223bd2f-41cc-4e60-8083-c364c7a241aa" providerId="ADAL" clId="{CD43E467-1437-40D8-BA2A-665543F951DA}" dt="2026-06-03T09:25:11.355" v="36" actId="962"/>
          <ac:spMkLst>
            <pc:docMk/>
            <pc:sldMk cId="258401791" sldId="378"/>
            <ac:spMk id="4" creationId="{A40F34BE-F8EB-A77E-C7B7-0DB87BACB047}"/>
          </ac:spMkLst>
        </pc:spChg>
        <pc:spChg chg="mod">
          <ac:chgData name="Alex Birch" userId="e223bd2f-41cc-4e60-8083-c364c7a241aa" providerId="ADAL" clId="{CD43E467-1437-40D8-BA2A-665543F951DA}" dt="2026-06-03T09:25:11.904" v="37" actId="962"/>
          <ac:spMkLst>
            <pc:docMk/>
            <pc:sldMk cId="258401791" sldId="378"/>
            <ac:spMk id="5" creationId="{AF444B28-21DD-E49C-CF8C-8040AFD2332C}"/>
          </ac:spMkLst>
        </pc:spChg>
      </pc:sldChg>
      <pc:sldChg chg="modSp mod">
        <pc:chgData name="Alex Birch" userId="e223bd2f-41cc-4e60-8083-c364c7a241aa" providerId="ADAL" clId="{CD43E467-1437-40D8-BA2A-665543F951DA}" dt="2026-06-03T09:25:26.959" v="41" actId="962"/>
        <pc:sldMkLst>
          <pc:docMk/>
          <pc:sldMk cId="938640408" sldId="379"/>
        </pc:sldMkLst>
        <pc:spChg chg="mod">
          <ac:chgData name="Alex Birch" userId="e223bd2f-41cc-4e60-8083-c364c7a241aa" providerId="ADAL" clId="{CD43E467-1437-40D8-BA2A-665543F951DA}" dt="2026-06-03T09:25:26.436" v="40" actId="962"/>
          <ac:spMkLst>
            <pc:docMk/>
            <pc:sldMk cId="938640408" sldId="379"/>
            <ac:spMk id="4" creationId="{2BA26448-7D32-5C4F-6043-6BA7E1909803}"/>
          </ac:spMkLst>
        </pc:spChg>
        <pc:spChg chg="mod">
          <ac:chgData name="Alex Birch" userId="e223bd2f-41cc-4e60-8083-c364c7a241aa" providerId="ADAL" clId="{CD43E467-1437-40D8-BA2A-665543F951DA}" dt="2026-06-03T09:25:26.959" v="41" actId="962"/>
          <ac:spMkLst>
            <pc:docMk/>
            <pc:sldMk cId="938640408" sldId="379"/>
            <ac:spMk id="5" creationId="{871C8980-974C-4796-1B92-425058E13AFF}"/>
          </ac:spMkLst>
        </pc:spChg>
      </pc:sldChg>
      <pc:sldChg chg="modSp mod">
        <pc:chgData name="Alex Birch" userId="e223bd2f-41cc-4e60-8083-c364c7a241aa" providerId="ADAL" clId="{CD43E467-1437-40D8-BA2A-665543F951DA}" dt="2026-06-03T09:22:45.188" v="5" actId="962"/>
        <pc:sldMkLst>
          <pc:docMk/>
          <pc:sldMk cId="1166203450" sldId="477"/>
        </pc:sldMkLst>
        <pc:spChg chg="mod">
          <ac:chgData name="Alex Birch" userId="e223bd2f-41cc-4e60-8083-c364c7a241aa" providerId="ADAL" clId="{CD43E467-1437-40D8-BA2A-665543F951DA}" dt="2026-06-03T09:22:44.748" v="4" actId="962"/>
          <ac:spMkLst>
            <pc:docMk/>
            <pc:sldMk cId="1166203450" sldId="477"/>
            <ac:spMk id="4" creationId="{605C0E9B-8B7D-D2D4-7461-7371F7B40014}"/>
          </ac:spMkLst>
        </pc:spChg>
        <pc:spChg chg="mod">
          <ac:chgData name="Alex Birch" userId="e223bd2f-41cc-4e60-8083-c364c7a241aa" providerId="ADAL" clId="{CD43E467-1437-40D8-BA2A-665543F951DA}" dt="2026-06-03T09:22:45.188" v="5" actId="962"/>
          <ac:spMkLst>
            <pc:docMk/>
            <pc:sldMk cId="1166203450" sldId="477"/>
            <ac:spMk id="5" creationId="{DA34EF13-5F77-4EA5-2AD9-E6F9F1BCDB29}"/>
          </ac:spMkLst>
        </pc:spChg>
      </pc:sldChg>
      <pc:sldChg chg="modSp mod">
        <pc:chgData name="Alex Birch" userId="e223bd2f-41cc-4e60-8083-c364c7a241aa" providerId="ADAL" clId="{CD43E467-1437-40D8-BA2A-665543F951DA}" dt="2026-06-03T09:23:02.118" v="8" actId="962"/>
        <pc:sldMkLst>
          <pc:docMk/>
          <pc:sldMk cId="267151188" sldId="478"/>
        </pc:sldMkLst>
        <pc:spChg chg="ord">
          <ac:chgData name="Alex Birch" userId="e223bd2f-41cc-4e60-8083-c364c7a241aa" providerId="ADAL" clId="{CD43E467-1437-40D8-BA2A-665543F951DA}" dt="2026-06-03T09:22:59.592" v="7" actId="13244"/>
          <ac:spMkLst>
            <pc:docMk/>
            <pc:sldMk cId="267151188" sldId="478"/>
            <ac:spMk id="2" creationId="{4836D6B4-2583-0C97-3776-F5B32770139E}"/>
          </ac:spMkLst>
        </pc:spChg>
        <pc:spChg chg="mod">
          <ac:chgData name="Alex Birch" userId="e223bd2f-41cc-4e60-8083-c364c7a241aa" providerId="ADAL" clId="{CD43E467-1437-40D8-BA2A-665543F951DA}" dt="2026-06-03T09:23:02.118" v="8" actId="962"/>
          <ac:spMkLst>
            <pc:docMk/>
            <pc:sldMk cId="267151188" sldId="478"/>
            <ac:spMk id="4" creationId="{538C1F2E-2AFA-2FDC-AEBC-CC3ECBE7EF7E}"/>
          </ac:spMkLst>
        </pc:spChg>
      </pc:sldChg>
      <pc:sldChg chg="modSp mod">
        <pc:chgData name="Alex Birch" userId="e223bd2f-41cc-4e60-8083-c364c7a241aa" providerId="ADAL" clId="{CD43E467-1437-40D8-BA2A-665543F951DA}" dt="2026-06-03T09:24:26.876" v="23" actId="962"/>
        <pc:sldMkLst>
          <pc:docMk/>
          <pc:sldMk cId="2276528759" sldId="479"/>
        </pc:sldMkLst>
        <pc:spChg chg="mod">
          <ac:chgData name="Alex Birch" userId="e223bd2f-41cc-4e60-8083-c364c7a241aa" providerId="ADAL" clId="{CD43E467-1437-40D8-BA2A-665543F951DA}" dt="2026-06-03T09:24:26.358" v="22" actId="962"/>
          <ac:spMkLst>
            <pc:docMk/>
            <pc:sldMk cId="2276528759" sldId="479"/>
            <ac:spMk id="4" creationId="{B26C1D8E-286E-8602-44AF-FBFCC317B20D}"/>
          </ac:spMkLst>
        </pc:spChg>
        <pc:spChg chg="mod">
          <ac:chgData name="Alex Birch" userId="e223bd2f-41cc-4e60-8083-c364c7a241aa" providerId="ADAL" clId="{CD43E467-1437-40D8-BA2A-665543F951DA}" dt="2026-06-03T09:24:26.876" v="23" actId="962"/>
          <ac:spMkLst>
            <pc:docMk/>
            <pc:sldMk cId="2276528759" sldId="479"/>
            <ac:spMk id="5" creationId="{A4065A2F-D344-489F-B2F6-0D0B2FB5229D}"/>
          </ac:spMkLst>
        </pc:spChg>
      </pc:sldChg>
      <pc:sldChg chg="modSp mod">
        <pc:chgData name="Alex Birch" userId="e223bd2f-41cc-4e60-8083-c364c7a241aa" providerId="ADAL" clId="{CD43E467-1437-40D8-BA2A-665543F951DA}" dt="2026-06-03T09:24:33.346" v="25" actId="962"/>
        <pc:sldMkLst>
          <pc:docMk/>
          <pc:sldMk cId="4147346297" sldId="480"/>
        </pc:sldMkLst>
        <pc:spChg chg="mod">
          <ac:chgData name="Alex Birch" userId="e223bd2f-41cc-4e60-8083-c364c7a241aa" providerId="ADAL" clId="{CD43E467-1437-40D8-BA2A-665543F951DA}" dt="2026-06-03T09:24:33.346" v="25" actId="962"/>
          <ac:spMkLst>
            <pc:docMk/>
            <pc:sldMk cId="4147346297" sldId="480"/>
            <ac:spMk id="4" creationId="{F7F76B0A-EAFB-74BE-1D28-DC3A31F0D4EF}"/>
          </ac:spMkLst>
        </pc:spChg>
        <pc:spChg chg="mod">
          <ac:chgData name="Alex Birch" userId="e223bd2f-41cc-4e60-8083-c364c7a241aa" providerId="ADAL" clId="{CD43E467-1437-40D8-BA2A-665543F951DA}" dt="2026-06-03T09:24:32.844" v="24" actId="962"/>
          <ac:spMkLst>
            <pc:docMk/>
            <pc:sldMk cId="4147346297" sldId="480"/>
            <ac:spMk id="5" creationId="{283A7C5C-283B-8AE7-8BDE-B3987E952F8D}"/>
          </ac:spMkLst>
        </pc:spChg>
      </pc:sldChg>
      <pc:sldChg chg="modSp mod">
        <pc:chgData name="Alex Birch" userId="e223bd2f-41cc-4e60-8083-c364c7a241aa" providerId="ADAL" clId="{CD43E467-1437-40D8-BA2A-665543F951DA}" dt="2026-06-03T09:24:37.977" v="27" actId="962"/>
        <pc:sldMkLst>
          <pc:docMk/>
          <pc:sldMk cId="1206929630" sldId="481"/>
        </pc:sldMkLst>
        <pc:spChg chg="mod">
          <ac:chgData name="Alex Birch" userId="e223bd2f-41cc-4e60-8083-c364c7a241aa" providerId="ADAL" clId="{CD43E467-1437-40D8-BA2A-665543F951DA}" dt="2026-06-03T09:24:37.569" v="26" actId="962"/>
          <ac:spMkLst>
            <pc:docMk/>
            <pc:sldMk cId="1206929630" sldId="481"/>
            <ac:spMk id="4" creationId="{D72FD959-909F-4F20-B85D-3FBD5BD12B6F}"/>
          </ac:spMkLst>
        </pc:spChg>
        <pc:spChg chg="mod">
          <ac:chgData name="Alex Birch" userId="e223bd2f-41cc-4e60-8083-c364c7a241aa" providerId="ADAL" clId="{CD43E467-1437-40D8-BA2A-665543F951DA}" dt="2026-06-03T09:24:37.977" v="27" actId="962"/>
          <ac:spMkLst>
            <pc:docMk/>
            <pc:sldMk cId="1206929630" sldId="481"/>
            <ac:spMk id="5" creationId="{22DBA9DB-2A48-5E64-9843-FF8022243DF5}"/>
          </ac:spMkLst>
        </pc:spChg>
      </pc:sldChg>
      <pc:sldChg chg="modSp mod">
        <pc:chgData name="Alex Birch" userId="e223bd2f-41cc-4e60-8083-c364c7a241aa" providerId="ADAL" clId="{CD43E467-1437-40D8-BA2A-665543F951DA}" dt="2026-06-03T09:24:47.419" v="31" actId="962"/>
        <pc:sldMkLst>
          <pc:docMk/>
          <pc:sldMk cId="1799508055" sldId="482"/>
        </pc:sldMkLst>
        <pc:spChg chg="mod">
          <ac:chgData name="Alex Birch" userId="e223bd2f-41cc-4e60-8083-c364c7a241aa" providerId="ADAL" clId="{CD43E467-1437-40D8-BA2A-665543F951DA}" dt="2026-06-03T09:24:46.838" v="30" actId="962"/>
          <ac:spMkLst>
            <pc:docMk/>
            <pc:sldMk cId="1799508055" sldId="482"/>
            <ac:spMk id="4" creationId="{C376F5CE-5303-DD35-3339-8F46F3F073DB}"/>
          </ac:spMkLst>
        </pc:spChg>
        <pc:spChg chg="mod">
          <ac:chgData name="Alex Birch" userId="e223bd2f-41cc-4e60-8083-c364c7a241aa" providerId="ADAL" clId="{CD43E467-1437-40D8-BA2A-665543F951DA}" dt="2026-06-03T09:24:47.419" v="31" actId="962"/>
          <ac:spMkLst>
            <pc:docMk/>
            <pc:sldMk cId="1799508055" sldId="482"/>
            <ac:spMk id="5" creationId="{AC3880B3-A00D-B8E3-193A-C3330493FD70}"/>
          </ac:spMkLst>
        </pc:spChg>
      </pc:sldChg>
      <pc:sldChg chg="modSp mod">
        <pc:chgData name="Alex Birch" userId="e223bd2f-41cc-4e60-8083-c364c7a241aa" providerId="ADAL" clId="{CD43E467-1437-40D8-BA2A-665543F951DA}" dt="2026-06-03T09:24:42.736" v="29" actId="962"/>
        <pc:sldMkLst>
          <pc:docMk/>
          <pc:sldMk cId="3725772197" sldId="483"/>
        </pc:sldMkLst>
        <pc:spChg chg="mod">
          <ac:chgData name="Alex Birch" userId="e223bd2f-41cc-4e60-8083-c364c7a241aa" providerId="ADAL" clId="{CD43E467-1437-40D8-BA2A-665543F951DA}" dt="2026-06-03T09:24:42.360" v="28" actId="962"/>
          <ac:spMkLst>
            <pc:docMk/>
            <pc:sldMk cId="3725772197" sldId="483"/>
            <ac:spMk id="4" creationId="{27C7498E-F7B1-8DFF-4E73-E2353365DAAB}"/>
          </ac:spMkLst>
        </pc:spChg>
        <pc:spChg chg="mod">
          <ac:chgData name="Alex Birch" userId="e223bd2f-41cc-4e60-8083-c364c7a241aa" providerId="ADAL" clId="{CD43E467-1437-40D8-BA2A-665543F951DA}" dt="2026-06-03T09:24:42.736" v="29" actId="962"/>
          <ac:spMkLst>
            <pc:docMk/>
            <pc:sldMk cId="3725772197" sldId="483"/>
            <ac:spMk id="5" creationId="{07B54381-684E-AD37-BF7F-339BDEE1EFF2}"/>
          </ac:spMkLst>
        </pc:spChg>
      </pc:sldChg>
      <pc:sldChg chg="modSp mod">
        <pc:chgData name="Alex Birch" userId="e223bd2f-41cc-4e60-8083-c364c7a241aa" providerId="ADAL" clId="{CD43E467-1437-40D8-BA2A-665543F951DA}" dt="2026-06-03T09:26:13.506" v="52" actId="962"/>
        <pc:sldMkLst>
          <pc:docMk/>
          <pc:sldMk cId="1230849588" sldId="484"/>
        </pc:sldMkLst>
        <pc:spChg chg="mod">
          <ac:chgData name="Alex Birch" userId="e223bd2f-41cc-4e60-8083-c364c7a241aa" providerId="ADAL" clId="{CD43E467-1437-40D8-BA2A-665543F951DA}" dt="2026-06-03T09:26:13.144" v="51" actId="962"/>
          <ac:spMkLst>
            <pc:docMk/>
            <pc:sldMk cId="1230849588" sldId="484"/>
            <ac:spMk id="4" creationId="{E06F84E0-AA4A-48C3-DCEE-462803BA98D6}"/>
          </ac:spMkLst>
        </pc:spChg>
        <pc:spChg chg="mod">
          <ac:chgData name="Alex Birch" userId="e223bd2f-41cc-4e60-8083-c364c7a241aa" providerId="ADAL" clId="{CD43E467-1437-40D8-BA2A-665543F951DA}" dt="2026-06-03T09:26:13.506" v="52" actId="962"/>
          <ac:spMkLst>
            <pc:docMk/>
            <pc:sldMk cId="1230849588" sldId="484"/>
            <ac:spMk id="5" creationId="{7E70C8D0-D409-A389-82F4-6135C0486BE5}"/>
          </ac:spMkLst>
        </pc:spChg>
      </pc:sldChg>
      <pc:sldChg chg="modSp mod">
        <pc:chgData name="Alex Birch" userId="e223bd2f-41cc-4e60-8083-c364c7a241aa" providerId="ADAL" clId="{CD43E467-1437-40D8-BA2A-665543F951DA}" dt="2026-06-03T09:25:44.068" v="44" actId="13244"/>
        <pc:sldMkLst>
          <pc:docMk/>
          <pc:sldMk cId="231533822" sldId="714"/>
        </pc:sldMkLst>
        <pc:spChg chg="mod">
          <ac:chgData name="Alex Birch" userId="e223bd2f-41cc-4e60-8083-c364c7a241aa" providerId="ADAL" clId="{CD43E467-1437-40D8-BA2A-665543F951DA}" dt="2026-06-03T09:25:34.889" v="42" actId="962"/>
          <ac:spMkLst>
            <pc:docMk/>
            <pc:sldMk cId="231533822" sldId="714"/>
            <ac:spMk id="4" creationId="{27A21171-222E-0690-5047-D8A8B83E02C8}"/>
          </ac:spMkLst>
        </pc:spChg>
        <pc:spChg chg="mod">
          <ac:chgData name="Alex Birch" userId="e223bd2f-41cc-4e60-8083-c364c7a241aa" providerId="ADAL" clId="{CD43E467-1437-40D8-BA2A-665543F951DA}" dt="2026-06-03T09:25:36.885" v="43" actId="962"/>
          <ac:spMkLst>
            <pc:docMk/>
            <pc:sldMk cId="231533822" sldId="714"/>
            <ac:spMk id="5" creationId="{0BFD11A3-342B-7E6A-69DC-4FFD32F423C1}"/>
          </ac:spMkLst>
        </pc:spChg>
        <pc:spChg chg="ord">
          <ac:chgData name="Alex Birch" userId="e223bd2f-41cc-4e60-8083-c364c7a241aa" providerId="ADAL" clId="{CD43E467-1437-40D8-BA2A-665543F951DA}" dt="2026-06-03T09:25:44.068" v="44" actId="13244"/>
          <ac:spMkLst>
            <pc:docMk/>
            <pc:sldMk cId="231533822" sldId="714"/>
            <ac:spMk id="8" creationId="{E1F85F17-6E5E-EB82-A583-60279D2DDF98}"/>
          </ac:spMkLst>
        </pc:spChg>
      </pc:sldChg>
      <pc:sldChg chg="modSp mod">
        <pc:chgData name="Alex Birch" userId="e223bd2f-41cc-4e60-8083-c364c7a241aa" providerId="ADAL" clId="{CD43E467-1437-40D8-BA2A-665543F951DA}" dt="2026-06-03T09:25:50.681" v="46" actId="962"/>
        <pc:sldMkLst>
          <pc:docMk/>
          <pc:sldMk cId="1811976069" sldId="715"/>
        </pc:sldMkLst>
        <pc:spChg chg="mod">
          <ac:chgData name="Alex Birch" userId="e223bd2f-41cc-4e60-8083-c364c7a241aa" providerId="ADAL" clId="{CD43E467-1437-40D8-BA2A-665543F951DA}" dt="2026-06-03T09:25:50.068" v="45" actId="962"/>
          <ac:spMkLst>
            <pc:docMk/>
            <pc:sldMk cId="1811976069" sldId="715"/>
            <ac:spMk id="4" creationId="{C48A0925-8495-C385-C2D7-2A278E93423C}"/>
          </ac:spMkLst>
        </pc:spChg>
        <pc:spChg chg="mod">
          <ac:chgData name="Alex Birch" userId="e223bd2f-41cc-4e60-8083-c364c7a241aa" providerId="ADAL" clId="{CD43E467-1437-40D8-BA2A-665543F951DA}" dt="2026-06-03T09:25:50.681" v="46" actId="962"/>
          <ac:spMkLst>
            <pc:docMk/>
            <pc:sldMk cId="1811976069" sldId="715"/>
            <ac:spMk id="5" creationId="{F40D3814-DC8C-62EA-30F0-A923790B85B4}"/>
          </ac:spMkLst>
        </pc:spChg>
      </pc:sldChg>
      <pc:sldChg chg="modSp mod">
        <pc:chgData name="Alex Birch" userId="e223bd2f-41cc-4e60-8083-c364c7a241aa" providerId="ADAL" clId="{CD43E467-1437-40D8-BA2A-665543F951DA}" dt="2026-06-03T09:25:58.741" v="48" actId="962"/>
        <pc:sldMkLst>
          <pc:docMk/>
          <pc:sldMk cId="1634495921" sldId="716"/>
        </pc:sldMkLst>
        <pc:spChg chg="mod">
          <ac:chgData name="Alex Birch" userId="e223bd2f-41cc-4e60-8083-c364c7a241aa" providerId="ADAL" clId="{CD43E467-1437-40D8-BA2A-665543F951DA}" dt="2026-06-03T09:25:58.207" v="47" actId="962"/>
          <ac:spMkLst>
            <pc:docMk/>
            <pc:sldMk cId="1634495921" sldId="716"/>
            <ac:spMk id="4" creationId="{1E9DD7CA-63E2-A7EF-DB76-95E65EEC3C3F}"/>
          </ac:spMkLst>
        </pc:spChg>
        <pc:spChg chg="mod">
          <ac:chgData name="Alex Birch" userId="e223bd2f-41cc-4e60-8083-c364c7a241aa" providerId="ADAL" clId="{CD43E467-1437-40D8-BA2A-665543F951DA}" dt="2026-06-03T09:25:58.741" v="48" actId="962"/>
          <ac:spMkLst>
            <pc:docMk/>
            <pc:sldMk cId="1634495921" sldId="716"/>
            <ac:spMk id="5" creationId="{6F09EA17-B018-D232-1667-B6F7DE5DDF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03/06/2026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03/06/2026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97</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107</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D0B3D-423C-6420-55A1-C5E8BC954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BD40F-C174-E5EB-3D6B-33F9246A8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7BF84-55A5-A208-979E-E90324FE0E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925A4-4785-823D-4159-49637F6AE897}"/>
              </a:ext>
            </a:extLst>
          </p:cNvPr>
          <p:cNvSpPr>
            <a:spLocks noGrp="1"/>
          </p:cNvSpPr>
          <p:nvPr>
            <p:ph type="sldNum" sz="quarter" idx="5"/>
          </p:nvPr>
        </p:nvSpPr>
        <p:spPr/>
        <p:txBody>
          <a:bodyPr/>
          <a:lstStyle/>
          <a:p>
            <a:fld id="{9920340D-206C-4C41-A35B-4D72CE2F2B89}" type="slidenum">
              <a:rPr lang="en-GB" smtClean="0"/>
              <a:t>108</a:t>
            </a:fld>
            <a:endParaRPr lang="en-GB" dirty="0"/>
          </a:p>
        </p:txBody>
      </p:sp>
    </p:spTree>
    <p:extLst>
      <p:ext uri="{BB962C8B-B14F-4D97-AF65-F5344CB8AC3E}">
        <p14:creationId xmlns:p14="http://schemas.microsoft.com/office/powerpoint/2010/main" val="65321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4D7F7-CFFB-F030-4969-BC5F8565D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D867A-FD9D-08F2-12C0-ED2A3E1F4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903B9-F8CD-BE10-AAA2-319C83C3B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19B54-14EB-AACE-F61C-C5A499639BB6}"/>
              </a:ext>
            </a:extLst>
          </p:cNvPr>
          <p:cNvSpPr>
            <a:spLocks noGrp="1"/>
          </p:cNvSpPr>
          <p:nvPr>
            <p:ph type="sldNum" sz="quarter" idx="5"/>
          </p:nvPr>
        </p:nvSpPr>
        <p:spPr/>
        <p:txBody>
          <a:bodyPr/>
          <a:lstStyle/>
          <a:p>
            <a:fld id="{9920340D-206C-4C41-A35B-4D72CE2F2B89}" type="slidenum">
              <a:rPr lang="en-GB" smtClean="0"/>
              <a:t>109</a:t>
            </a:fld>
            <a:endParaRPr lang="en-GB" dirty="0"/>
          </a:p>
        </p:txBody>
      </p:sp>
    </p:spTree>
    <p:extLst>
      <p:ext uri="{BB962C8B-B14F-4D97-AF65-F5344CB8AC3E}">
        <p14:creationId xmlns:p14="http://schemas.microsoft.com/office/powerpoint/2010/main" val="180839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128</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137</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667A-7B7E-F711-80BE-4D862A1A3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263C5-0B3F-B222-8855-7D458345E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29A3B-718C-99CE-84E5-8E60AF76E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FB82EB-08AE-AC7D-7407-A686AD296359}"/>
              </a:ext>
            </a:extLst>
          </p:cNvPr>
          <p:cNvSpPr>
            <a:spLocks noGrp="1"/>
          </p:cNvSpPr>
          <p:nvPr>
            <p:ph type="sldNum" sz="quarter" idx="5"/>
          </p:nvPr>
        </p:nvSpPr>
        <p:spPr/>
        <p:txBody>
          <a:bodyPr/>
          <a:lstStyle/>
          <a:p>
            <a:fld id="{9920340D-206C-4C41-A35B-4D72CE2F2B89}" type="slidenum">
              <a:rPr lang="en-GB" smtClean="0"/>
              <a:t>6</a:t>
            </a:fld>
            <a:endParaRPr lang="en-GB" dirty="0"/>
          </a:p>
        </p:txBody>
      </p:sp>
    </p:spTree>
    <p:extLst>
      <p:ext uri="{BB962C8B-B14F-4D97-AF65-F5344CB8AC3E}">
        <p14:creationId xmlns:p14="http://schemas.microsoft.com/office/powerpoint/2010/main" val="353683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F7D08-E776-334D-EAB4-EBFF7D6D6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E9187-F7D5-E058-102B-9612837E0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CFC6D-E487-67A8-8736-5C7A53594F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0B89AC-0670-8686-C0C3-FAAEBFFF6C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6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66</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87</a:t>
            </a:fld>
            <a:endParaRPr lang="en-GB" dirty="0"/>
          </a:p>
        </p:txBody>
      </p:sp>
    </p:spTree>
    <p:extLst>
      <p:ext uri="{BB962C8B-B14F-4D97-AF65-F5344CB8AC3E}">
        <p14:creationId xmlns:p14="http://schemas.microsoft.com/office/powerpoint/2010/main" val="84165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F14D5ED0-A2F5-A546-8C5C-70096A8625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a:extLst>
              <a:ext uri="{FF2B5EF4-FFF2-40B4-BE49-F238E27FC236}">
                <a16:creationId xmlns:a16="http://schemas.microsoft.com/office/drawing/2014/main" id="{6EEA13AF-D457-EC45-9075-03198B4D87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36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2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8437562" cy="3459831"/>
          </a:xfrm>
        </p:spPr>
        <p:txBody>
          <a:bodyPr lIns="0" tIns="0" rIns="0" bIns="0">
            <a:normAutofit/>
          </a:bodyPr>
          <a:lstStyle>
            <a:lvl1pPr marL="0" indent="0">
              <a:lnSpc>
                <a:spcPct val="100000"/>
              </a:lnSpc>
              <a:spcBef>
                <a:spcPts val="0"/>
              </a:spcBef>
              <a:buNone/>
              <a:defRPr lang="en-US" sz="2400" b="0" kern="1200" cap="none" baseline="0" dirty="0" smtClean="0">
                <a:solidFill>
                  <a:schemeClr val="tx1"/>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a:extLst>
              <a:ext uri="{FF2B5EF4-FFF2-40B4-BE49-F238E27FC236}">
                <a16:creationId xmlns:a16="http://schemas.microsoft.com/office/drawing/2014/main" id="{B5FFAA84-3707-474A-9BFF-8E16EECCC0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0"/>
            </a:lvl1pPr>
            <a:lvl2pPr marL="270000" indent="-270000">
              <a:lnSpc>
                <a:spcPct val="100000"/>
              </a:lnSpc>
              <a:spcBef>
                <a:spcPts val="0"/>
              </a:spcBef>
              <a:buFont typeface="Arial" panose="020B0604020202020204" pitchFamily="34" charset="0"/>
              <a:buChar char="•"/>
              <a:defRPr sz="2400" b="0"/>
            </a:lvl2pPr>
            <a:lvl3pPr marL="612000" indent="-270000">
              <a:lnSpc>
                <a:spcPct val="100000"/>
              </a:lnSpc>
              <a:buFont typeface="Arial" panose="020B0604020202020204" pitchFamily="34" charset="0"/>
              <a:buChar char="•"/>
              <a:defRPr sz="2400" b="0"/>
            </a:lvl3pPr>
            <a:lvl4pPr marL="990000" indent="-270000">
              <a:lnSpc>
                <a:spcPct val="100000"/>
              </a:lnSpc>
              <a:buFont typeface="Arial" panose="020B0604020202020204" pitchFamily="34" charset="0"/>
              <a:buChar char="•"/>
              <a:defRPr sz="2400" b="0"/>
            </a:lvl4pPr>
            <a:lvl5pPr marL="1260000" indent="-270000">
              <a:lnSpc>
                <a:spcPct val="100000"/>
              </a:lnSpc>
              <a:buFont typeface="Arial" panose="020B0604020202020204" pitchFamily="34" charset="0"/>
              <a:buChar char="•"/>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400"/>
            </a:lvl1pPr>
            <a:lvl2pPr marL="180000" indent="-180000">
              <a:lnSpc>
                <a:spcPct val="100000"/>
              </a:lnSpc>
              <a:buFont typeface="Arial" panose="020B0604020202020204" pitchFamily="34" charset="0"/>
              <a:buChar char="•"/>
              <a:defRPr sz="2400"/>
            </a:lvl2pPr>
            <a:lvl3pPr marL="432000" indent="-180000">
              <a:lnSpc>
                <a:spcPct val="100000"/>
              </a:lnSpc>
              <a:buFont typeface="Arial" panose="020B0604020202020204" pitchFamily="34" charset="0"/>
              <a:buChar char="•"/>
              <a:defRPr sz="2400"/>
            </a:lvl3pPr>
            <a:lvl4pPr marL="648000" indent="-180000">
              <a:lnSpc>
                <a:spcPct val="100000"/>
              </a:lnSpc>
              <a:buFont typeface="Arial" panose="020B0604020202020204" pitchFamily="34" charset="0"/>
              <a:buChar char="•"/>
              <a:defRPr sz="2400"/>
            </a:lvl4pPr>
            <a:lvl5pPr marL="828000" indent="-18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buFont typeface="Arial" panose="020B0604020202020204" pitchFamily="34" charset="0"/>
              <a:buChar char="•"/>
              <a:defRPr sz="2400"/>
            </a:lvl2pPr>
            <a:lvl3pPr marL="540000" indent="-270000">
              <a:lnSpc>
                <a:spcPct val="100000"/>
              </a:lnSpc>
              <a:buFont typeface="Arial" panose="020B0604020202020204" pitchFamily="34" charset="0"/>
              <a:buChar char="•"/>
              <a:defRPr sz="2400"/>
            </a:lvl3pPr>
            <a:lvl4pPr marL="810000" indent="-270000">
              <a:lnSpc>
                <a:spcPct val="100000"/>
              </a:lnSpc>
              <a:buFont typeface="Arial" panose="020B0604020202020204" pitchFamily="34" charset="0"/>
              <a:buChar char="•"/>
              <a:defRPr sz="2400"/>
            </a:lvl4pPr>
            <a:lvl5pPr marL="1080000" indent="-27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665" r:id="rId4"/>
    <p:sldLayoutId id="2147483664" r:id="rId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hyperlink" Target="https://www.hse.gov.uk/simple-health-safety/risk/risk-assessment-template-and-examples.htm"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883743"/>
            <a:ext cx="5220104" cy="1579457"/>
          </a:xfrm>
        </p:spPr>
        <p:txBody>
          <a:bodyPr/>
          <a:lstStyle/>
          <a:p>
            <a:r>
              <a:rPr lang="en-US" sz="2000" dirty="0"/>
              <a:t>T LEVEL IN </a:t>
            </a:r>
            <a:r>
              <a:rPr lang="en-US" sz="2000" dirty="0">
                <a:ea typeface="+mj-lt"/>
                <a:cs typeface="+mj-lt"/>
              </a:rPr>
              <a:t>DESIGN, SURVEYING AND PLANNING FOR CONSTRUCTION</a:t>
            </a:r>
          </a:p>
        </p:txBody>
      </p:sp>
      <p:sp>
        <p:nvSpPr>
          <p:cNvPr id="11" name="Subtitle 10">
            <a:extLst>
              <a:ext uri="{FF2B5EF4-FFF2-40B4-BE49-F238E27FC236}">
                <a16:creationId xmlns:a16="http://schemas.microsoft.com/office/drawing/2014/main" id="{DF5CFBE3-106D-B044-7EFF-2335E65A8CA4}"/>
              </a:ext>
            </a:extLst>
          </p:cNvPr>
          <p:cNvSpPr>
            <a:spLocks noGrp="1"/>
          </p:cNvSpPr>
          <p:nvPr>
            <p:ph type="subTitle" idx="1"/>
          </p:nvPr>
        </p:nvSpPr>
        <p:spPr>
          <a:xfrm>
            <a:off x="3888720" y="3629420"/>
            <a:ext cx="4805486" cy="1287627"/>
          </a:xfrm>
        </p:spPr>
        <p:txBody>
          <a:bodyPr vert="horz" lIns="108000" tIns="108000" rIns="0" bIns="108000" rtlCol="0" anchor="t">
            <a:noAutofit/>
          </a:bodyPr>
          <a:lstStyle/>
          <a:p>
            <a:pPr>
              <a:lnSpc>
                <a:spcPct val="100000"/>
              </a:lnSpc>
            </a:pPr>
            <a:r>
              <a:rPr lang="en-GB" sz="1400" dirty="0">
                <a:cs typeface="Arial"/>
              </a:rPr>
              <a:t>Supporting holistic delivery of Core Content and </a:t>
            </a:r>
            <a:br>
              <a:rPr lang="en-GB" sz="1400" dirty="0">
                <a:cs typeface="Arial"/>
              </a:rPr>
            </a:br>
            <a:r>
              <a:rPr lang="en-GB" sz="1400" dirty="0">
                <a:cs typeface="Arial"/>
              </a:rPr>
              <a:t>Occupational Specialism content – Measuring the built environment</a:t>
            </a:r>
          </a:p>
          <a:p>
            <a:endParaRPr lang="en-GB" sz="1800" dirty="0">
              <a:cs typeface="Arial"/>
            </a:endParaRP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4536-7772-2E29-9AEF-FE23C61D21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B030AD-A336-77CA-4674-4844E5A9FBD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a:t>
            </a:fld>
            <a:endParaRPr lang="en-GB" dirty="0"/>
          </a:p>
        </p:txBody>
      </p:sp>
      <p:sp>
        <p:nvSpPr>
          <p:cNvPr id="5" name="Footer Placeholder 4">
            <a:extLst>
              <a:ext uri="{FF2B5EF4-FFF2-40B4-BE49-F238E27FC236}">
                <a16:creationId xmlns:a16="http://schemas.microsoft.com/office/drawing/2014/main" id="{DC010C15-AC97-AE12-FEBC-0798F9B94B1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7ED7083D-F9FB-60F5-A0CA-64C2F94C8AD7}"/>
              </a:ext>
            </a:extLst>
          </p:cNvPr>
          <p:cNvSpPr>
            <a:spLocks noGrp="1"/>
          </p:cNvSpPr>
          <p:nvPr>
            <p:ph type="title"/>
          </p:nvPr>
        </p:nvSpPr>
        <p:spPr/>
        <p:txBody>
          <a:bodyPr>
            <a:normAutofit/>
          </a:bodyPr>
          <a:lstStyle/>
          <a:p>
            <a:r>
              <a:rPr lang="en-US" dirty="0"/>
              <a:t>Calculating volume</a:t>
            </a:r>
          </a:p>
        </p:txBody>
      </p:sp>
      <p:sp>
        <p:nvSpPr>
          <p:cNvPr id="7" name="Text Placeholder 2">
            <a:extLst>
              <a:ext uri="{FF2B5EF4-FFF2-40B4-BE49-F238E27FC236}">
                <a16:creationId xmlns:a16="http://schemas.microsoft.com/office/drawing/2014/main" id="{6D66D4AA-4674-16E8-77BF-D80DADBB6158}"/>
              </a:ext>
            </a:extLst>
          </p:cNvPr>
          <p:cNvSpPr>
            <a:spLocks noGrp="1"/>
          </p:cNvSpPr>
          <p:nvPr>
            <p:ph type="body" sz="quarter" idx="12"/>
          </p:nvPr>
        </p:nvSpPr>
        <p:spPr>
          <a:xfrm>
            <a:off x="234000" y="986400"/>
            <a:ext cx="7667625" cy="842400"/>
          </a:xfrm>
        </p:spPr>
        <p:txBody>
          <a:bodyPr/>
          <a:lstStyle/>
          <a:p>
            <a:r>
              <a:rPr lang="en-US" dirty="0"/>
              <a:t>Volume is calculated by multiplying the length by the width by the thickness of a given shape. </a:t>
            </a:r>
          </a:p>
        </p:txBody>
      </p:sp>
      <p:grpSp>
        <p:nvGrpSpPr>
          <p:cNvPr id="15" name="Group 14" descr="Rectangular block labelled with length (a), width (b) and thickness (c).">
            <a:extLst>
              <a:ext uri="{FF2B5EF4-FFF2-40B4-BE49-F238E27FC236}">
                <a16:creationId xmlns:a16="http://schemas.microsoft.com/office/drawing/2014/main" id="{935E3B54-3743-15B4-9B05-C4945F5D0953}"/>
              </a:ext>
            </a:extLst>
          </p:cNvPr>
          <p:cNvGrpSpPr/>
          <p:nvPr/>
        </p:nvGrpSpPr>
        <p:grpSpPr>
          <a:xfrm>
            <a:off x="357449" y="2044938"/>
            <a:ext cx="2747701" cy="1431059"/>
            <a:chOff x="357449" y="2044938"/>
            <a:chExt cx="2747701" cy="1431059"/>
          </a:xfrm>
        </p:grpSpPr>
        <p:sp>
          <p:nvSpPr>
            <p:cNvPr id="12" name="TextBox 11" descr="Rectangular block labelled (a x b x c) to show how to calculate volume of a regular cube.">
              <a:extLst>
                <a:ext uri="{FF2B5EF4-FFF2-40B4-BE49-F238E27FC236}">
                  <a16:creationId xmlns:a16="http://schemas.microsoft.com/office/drawing/2014/main" id="{4412C267-D134-4B71-E70E-860A8AC18422}"/>
                </a:ext>
              </a:extLst>
            </p:cNvPr>
            <p:cNvSpPr txBox="1"/>
            <p:nvPr/>
          </p:nvSpPr>
          <p:spPr>
            <a:xfrm>
              <a:off x="357449" y="2497943"/>
              <a:ext cx="136124" cy="369332"/>
            </a:xfrm>
            <a:prstGeom prst="rect">
              <a:avLst/>
            </a:prstGeom>
            <a:noFill/>
          </p:spPr>
          <p:txBody>
            <a:bodyPr wrap="square" lIns="0" tIns="0" rIns="0" bIns="0" rtlCol="0">
              <a:spAutoFit/>
            </a:bodyPr>
            <a:lstStyle/>
            <a:p>
              <a:r>
                <a:rPr lang="en-US" sz="2400" dirty="0"/>
                <a:t>b</a:t>
              </a:r>
            </a:p>
          </p:txBody>
        </p:sp>
        <p:sp>
          <p:nvSpPr>
            <p:cNvPr id="8" name="Rectangle 7" descr="Rectangular block labelled (a x b x c) to show how to calculate volume of a regular cube.">
              <a:extLst>
                <a:ext uri="{FF2B5EF4-FFF2-40B4-BE49-F238E27FC236}">
                  <a16:creationId xmlns:a16="http://schemas.microsoft.com/office/drawing/2014/main" id="{04476D5A-55D3-ABFE-071B-5E4CA2F922A6}"/>
                </a:ext>
              </a:extLst>
            </p:cNvPr>
            <p:cNvSpPr/>
            <p:nvPr/>
          </p:nvSpPr>
          <p:spPr>
            <a:xfrm>
              <a:off x="602673" y="2333214"/>
              <a:ext cx="2067791" cy="7429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descr="Rectangular block labelled (a x b x c) to show how to calculate volume of a regular cube.">
              <a:extLst>
                <a:ext uri="{FF2B5EF4-FFF2-40B4-BE49-F238E27FC236}">
                  <a16:creationId xmlns:a16="http://schemas.microsoft.com/office/drawing/2014/main" id="{D9613743-D8C5-01E2-2E29-A632199DEDB8}"/>
                </a:ext>
              </a:extLst>
            </p:cNvPr>
            <p:cNvSpPr txBox="1"/>
            <p:nvPr/>
          </p:nvSpPr>
          <p:spPr>
            <a:xfrm>
              <a:off x="1415311" y="3106665"/>
              <a:ext cx="181842" cy="369332"/>
            </a:xfrm>
            <a:prstGeom prst="rect">
              <a:avLst/>
            </a:prstGeom>
            <a:noFill/>
            <a:ln w="28575">
              <a:noFill/>
            </a:ln>
          </p:spPr>
          <p:txBody>
            <a:bodyPr wrap="square" lIns="0" tIns="0" rIns="0" bIns="0" rtlCol="0">
              <a:spAutoFit/>
            </a:bodyPr>
            <a:lstStyle/>
            <a:p>
              <a:r>
                <a:rPr lang="en-US" sz="2400" dirty="0"/>
                <a:t>a</a:t>
              </a:r>
            </a:p>
          </p:txBody>
        </p:sp>
        <p:cxnSp>
          <p:nvCxnSpPr>
            <p:cNvPr id="3" name="Straight Connector 2" descr="Rectangular block labelled (a x b x c) to show how to calculate volume of a regular cube.">
              <a:extLst>
                <a:ext uri="{FF2B5EF4-FFF2-40B4-BE49-F238E27FC236}">
                  <a16:creationId xmlns:a16="http://schemas.microsoft.com/office/drawing/2014/main" id="{4ABE40D8-F1BC-DB2E-7E9D-B4C9D8B6B991}"/>
                </a:ext>
              </a:extLst>
            </p:cNvPr>
            <p:cNvCxnSpPr/>
            <p:nvPr/>
          </p:nvCxnSpPr>
          <p:spPr>
            <a:xfrm flipV="1">
              <a:off x="602673" y="2044938"/>
              <a:ext cx="363682" cy="2882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Rectangular block labelled (a x b x c) to show how to calculate volume of a regular cube.">
              <a:extLst>
                <a:ext uri="{FF2B5EF4-FFF2-40B4-BE49-F238E27FC236}">
                  <a16:creationId xmlns:a16="http://schemas.microsoft.com/office/drawing/2014/main" id="{194DF2D4-EBD9-2ED5-942B-881D1B163918}"/>
                </a:ext>
              </a:extLst>
            </p:cNvPr>
            <p:cNvCxnSpPr>
              <a:cxnSpLocks/>
            </p:cNvCxnSpPr>
            <p:nvPr/>
          </p:nvCxnSpPr>
          <p:spPr>
            <a:xfrm>
              <a:off x="966355" y="2044938"/>
              <a:ext cx="206779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Rectangular block labelled (a x b x c) to show how to calculate volume of a regular cube.">
              <a:extLst>
                <a:ext uri="{FF2B5EF4-FFF2-40B4-BE49-F238E27FC236}">
                  <a16:creationId xmlns:a16="http://schemas.microsoft.com/office/drawing/2014/main" id="{B93DBEAB-50CE-4BE1-DCAF-8F2ABD530BDD}"/>
                </a:ext>
              </a:extLst>
            </p:cNvPr>
            <p:cNvCxnSpPr/>
            <p:nvPr/>
          </p:nvCxnSpPr>
          <p:spPr>
            <a:xfrm flipV="1">
              <a:off x="2670464" y="2044938"/>
              <a:ext cx="363682" cy="2882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Rectangular block labelled (a x b x c) to show how to calculate volume of a regular cube.">
              <a:extLst>
                <a:ext uri="{FF2B5EF4-FFF2-40B4-BE49-F238E27FC236}">
                  <a16:creationId xmlns:a16="http://schemas.microsoft.com/office/drawing/2014/main" id="{D05C5638-1802-F555-9841-580E08AF2406}"/>
                </a:ext>
              </a:extLst>
            </p:cNvPr>
            <p:cNvCxnSpPr>
              <a:cxnSpLocks/>
            </p:cNvCxnSpPr>
            <p:nvPr/>
          </p:nvCxnSpPr>
          <p:spPr>
            <a:xfrm flipV="1">
              <a:off x="3034146" y="2056137"/>
              <a:ext cx="0" cy="7541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Rectangular block labelled (a x b x c) to show how to calculate volume of a regular cube.">
              <a:extLst>
                <a:ext uri="{FF2B5EF4-FFF2-40B4-BE49-F238E27FC236}">
                  <a16:creationId xmlns:a16="http://schemas.microsoft.com/office/drawing/2014/main" id="{8EF425AA-AFAD-AF71-8A7E-BC35D6F10AB5}"/>
                </a:ext>
              </a:extLst>
            </p:cNvPr>
            <p:cNvCxnSpPr/>
            <p:nvPr/>
          </p:nvCxnSpPr>
          <p:spPr>
            <a:xfrm flipV="1">
              <a:off x="2687782" y="2790414"/>
              <a:ext cx="363682" cy="2882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descr="Rectangular block labelled (a x b x c) to show how to calculate volume of a regular cube.">
              <a:extLst>
                <a:ext uri="{FF2B5EF4-FFF2-40B4-BE49-F238E27FC236}">
                  <a16:creationId xmlns:a16="http://schemas.microsoft.com/office/drawing/2014/main" id="{AA9169A0-64E5-0F9B-C849-9E60BFF6D9DF}"/>
                </a:ext>
              </a:extLst>
            </p:cNvPr>
            <p:cNvSpPr txBox="1"/>
            <p:nvPr/>
          </p:nvSpPr>
          <p:spPr>
            <a:xfrm>
              <a:off x="2923308" y="2852958"/>
              <a:ext cx="181842" cy="369332"/>
            </a:xfrm>
            <a:prstGeom prst="rect">
              <a:avLst/>
            </a:prstGeom>
            <a:noFill/>
          </p:spPr>
          <p:txBody>
            <a:bodyPr wrap="square" lIns="0" tIns="0" rIns="0" bIns="0" rtlCol="0">
              <a:spAutoFit/>
            </a:bodyPr>
            <a:lstStyle/>
            <a:p>
              <a:r>
                <a:rPr lang="en-US" sz="2400" dirty="0"/>
                <a:t>c</a:t>
              </a:r>
            </a:p>
          </p:txBody>
        </p:sp>
      </p:grpSp>
      <p:sp>
        <p:nvSpPr>
          <p:cNvPr id="14" name="TextBox 13">
            <a:extLst>
              <a:ext uri="{FF2B5EF4-FFF2-40B4-BE49-F238E27FC236}">
                <a16:creationId xmlns:a16="http://schemas.microsoft.com/office/drawing/2014/main" id="{2251F124-7198-6CA1-ADF7-A34409EF11AB}"/>
              </a:ext>
            </a:extLst>
          </p:cNvPr>
          <p:cNvSpPr txBox="1"/>
          <p:nvPr/>
        </p:nvSpPr>
        <p:spPr>
          <a:xfrm>
            <a:off x="3460174" y="1798194"/>
            <a:ext cx="5683822" cy="738664"/>
          </a:xfrm>
          <a:prstGeom prst="rect">
            <a:avLst/>
          </a:prstGeom>
          <a:noFill/>
        </p:spPr>
        <p:txBody>
          <a:bodyPr wrap="square" lIns="0" tIns="0" rIns="0" bIns="0" rtlCol="0">
            <a:spAutoFit/>
          </a:bodyPr>
          <a:lstStyle/>
          <a:p>
            <a:r>
              <a:rPr lang="en-US" sz="2400" dirty="0"/>
              <a:t>Volume  (V) = length x width x thickness</a:t>
            </a:r>
          </a:p>
          <a:p>
            <a:r>
              <a:rPr lang="en-US" sz="2400" dirty="0"/>
              <a:t>                    = a x b x c</a:t>
            </a:r>
          </a:p>
        </p:txBody>
      </p:sp>
      <p:sp>
        <p:nvSpPr>
          <p:cNvPr id="13" name="TextBox 12" descr="Formulae illustrating how to calculate volume of a regular cube.&#10;The length multiplies the with and the thickness.">
            <a:extLst>
              <a:ext uri="{FF2B5EF4-FFF2-40B4-BE49-F238E27FC236}">
                <a16:creationId xmlns:a16="http://schemas.microsoft.com/office/drawing/2014/main" id="{CB951158-4E0A-278C-68ED-122651701080}"/>
              </a:ext>
            </a:extLst>
          </p:cNvPr>
          <p:cNvSpPr txBox="1"/>
          <p:nvPr/>
        </p:nvSpPr>
        <p:spPr>
          <a:xfrm>
            <a:off x="3782291" y="2748769"/>
            <a:ext cx="4759036" cy="1477328"/>
          </a:xfrm>
          <a:prstGeom prst="rect">
            <a:avLst/>
          </a:prstGeom>
          <a:noFill/>
        </p:spPr>
        <p:txBody>
          <a:bodyPr wrap="square" lIns="0" tIns="0" rIns="0" bIns="0" rtlCol="0">
            <a:spAutoFit/>
          </a:bodyPr>
          <a:lstStyle/>
          <a:p>
            <a:r>
              <a:rPr lang="en-US" sz="2400" dirty="0"/>
              <a:t>If side a = 2cm, side b = 4cm and  </a:t>
            </a:r>
          </a:p>
          <a:p>
            <a:r>
              <a:rPr lang="en-US" sz="2400" dirty="0"/>
              <a:t>side c = 2cm</a:t>
            </a:r>
          </a:p>
          <a:p>
            <a:r>
              <a:rPr lang="en-US" sz="2400" dirty="0"/>
              <a:t>Then V = 2cm x 4cm x 2cm</a:t>
            </a:r>
          </a:p>
          <a:p>
            <a:r>
              <a:rPr lang="en-US" sz="2400" dirty="0"/>
              <a:t>             = 16cm</a:t>
            </a:r>
            <a:r>
              <a:rPr lang="en-US" sz="2400" baseline="30000" dirty="0"/>
              <a:t>3</a:t>
            </a:r>
            <a:endParaRPr lang="en-US" sz="2400" dirty="0"/>
          </a:p>
        </p:txBody>
      </p:sp>
    </p:spTree>
    <p:extLst>
      <p:ext uri="{BB962C8B-B14F-4D97-AF65-F5344CB8AC3E}">
        <p14:creationId xmlns:p14="http://schemas.microsoft.com/office/powerpoint/2010/main" val="3763733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7912-97B1-92BC-0DA6-BF1C9E3F4F62}"/>
              </a:ext>
            </a:extLst>
          </p:cNvPr>
          <p:cNvSpPr>
            <a:spLocks noGrp="1"/>
          </p:cNvSpPr>
          <p:nvPr>
            <p:ph type="title"/>
          </p:nvPr>
        </p:nvSpPr>
        <p:spPr/>
        <p:txBody>
          <a:bodyPr/>
          <a:lstStyle/>
          <a:p>
            <a:r>
              <a:rPr lang="en-GB" dirty="0">
                <a:cs typeface="Arial"/>
              </a:rPr>
              <a:t>Risk assessment terminology</a:t>
            </a:r>
            <a:endParaRPr lang="en-GB" dirty="0"/>
          </a:p>
        </p:txBody>
      </p:sp>
      <p:sp>
        <p:nvSpPr>
          <p:cNvPr id="3" name="Text Placeholder 2">
            <a:extLst>
              <a:ext uri="{FF2B5EF4-FFF2-40B4-BE49-F238E27FC236}">
                <a16:creationId xmlns:a16="http://schemas.microsoft.com/office/drawing/2014/main" id="{ED5AB997-ED5E-705D-FBA0-FE6C0DF33300}"/>
              </a:ext>
            </a:extLst>
          </p:cNvPr>
          <p:cNvSpPr>
            <a:spLocks noGrp="1"/>
          </p:cNvSpPr>
          <p:nvPr>
            <p:ph type="body" sz="quarter" idx="12"/>
          </p:nvPr>
        </p:nvSpPr>
        <p:spPr/>
        <p:txBody>
          <a:bodyPr vert="horz" lIns="0" tIns="0" rIns="0" bIns="0" rtlCol="0" anchor="t">
            <a:noAutofit/>
          </a:bodyPr>
          <a:lstStyle/>
          <a:p>
            <a:pPr marL="342900" indent="-342900">
              <a:buChar char="•"/>
            </a:pPr>
            <a:r>
              <a:rPr lang="en-GB" dirty="0">
                <a:cs typeface="Arial"/>
              </a:rPr>
              <a:t>Hazard.</a:t>
            </a:r>
          </a:p>
          <a:p>
            <a:pPr marL="342900" indent="-342900">
              <a:buChar char="•"/>
            </a:pPr>
            <a:r>
              <a:rPr lang="en-GB" dirty="0">
                <a:cs typeface="Arial"/>
              </a:rPr>
              <a:t>Severity/impact.</a:t>
            </a:r>
          </a:p>
          <a:p>
            <a:pPr marL="342900" indent="-342900">
              <a:buChar char="•"/>
            </a:pPr>
            <a:r>
              <a:rPr lang="en-GB" dirty="0">
                <a:cs typeface="Arial"/>
              </a:rPr>
              <a:t>Probability/likelihood.</a:t>
            </a:r>
          </a:p>
          <a:p>
            <a:pPr marL="342900" indent="-342900">
              <a:buChar char="•"/>
            </a:pPr>
            <a:r>
              <a:rPr lang="en-GB" dirty="0">
                <a:cs typeface="Arial"/>
              </a:rPr>
              <a:t>Control measures.</a:t>
            </a:r>
          </a:p>
          <a:p>
            <a:pPr marL="342900" indent="-342900">
              <a:buChar char="•"/>
            </a:pPr>
            <a:r>
              <a:rPr lang="en-GB" dirty="0">
                <a:cs typeface="Arial"/>
              </a:rPr>
              <a:t>Risk.</a:t>
            </a:r>
          </a:p>
          <a:p>
            <a:endParaRPr lang="en-GB" dirty="0">
              <a:cs typeface="Arial"/>
            </a:endParaRPr>
          </a:p>
        </p:txBody>
      </p:sp>
      <p:sp>
        <p:nvSpPr>
          <p:cNvPr id="4" name="Slide Number Placeholder 3">
            <a:extLst>
              <a:ext uri="{FF2B5EF4-FFF2-40B4-BE49-F238E27FC236}">
                <a16:creationId xmlns:a16="http://schemas.microsoft.com/office/drawing/2014/main" id="{0EC20899-CB91-DC69-831F-24BCA7F19594}"/>
              </a:ext>
            </a:extLst>
          </p:cNvPr>
          <p:cNvSpPr>
            <a:spLocks noGrp="1"/>
          </p:cNvSpPr>
          <p:nvPr>
            <p:ph type="sldNum" sz="quarter" idx="11"/>
          </p:nvPr>
        </p:nvSpPr>
        <p:spPr/>
        <p:txBody>
          <a:bodyPr/>
          <a:lstStyle/>
          <a:p>
            <a:fld id="{DA2C159E-F13C-4A85-9A41-E7669D3E0D70}" type="slidenum">
              <a:rPr lang="en-GB" smtClean="0"/>
              <a:pPr/>
              <a:t>100</a:t>
            </a:fld>
            <a:endParaRPr lang="en-GB" dirty="0"/>
          </a:p>
        </p:txBody>
      </p:sp>
      <p:sp>
        <p:nvSpPr>
          <p:cNvPr id="5" name="Footer Placeholder 4">
            <a:extLst>
              <a:ext uri="{FF2B5EF4-FFF2-40B4-BE49-F238E27FC236}">
                <a16:creationId xmlns:a16="http://schemas.microsoft.com/office/drawing/2014/main" id="{DC03F4E9-6747-91EB-39A1-442EA6C80EC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877238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E35E1-C384-7C85-D4F3-E71D8ACA1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EB041-8CB2-75EC-E157-9E3A400CF967}"/>
              </a:ext>
            </a:extLst>
          </p:cNvPr>
          <p:cNvSpPr>
            <a:spLocks noGrp="1"/>
          </p:cNvSpPr>
          <p:nvPr>
            <p:ph type="title"/>
          </p:nvPr>
        </p:nvSpPr>
        <p:spPr/>
        <p:txBody>
          <a:bodyPr/>
          <a:lstStyle/>
          <a:p>
            <a:r>
              <a:rPr lang="en-GB" dirty="0">
                <a:cs typeface="Arial"/>
              </a:rPr>
              <a:t>Risk assessment scenario</a:t>
            </a:r>
            <a:endParaRPr lang="en-GB" dirty="0"/>
          </a:p>
        </p:txBody>
      </p:sp>
      <p:sp>
        <p:nvSpPr>
          <p:cNvPr id="3" name="Text Placeholder 2">
            <a:extLst>
              <a:ext uri="{FF2B5EF4-FFF2-40B4-BE49-F238E27FC236}">
                <a16:creationId xmlns:a16="http://schemas.microsoft.com/office/drawing/2014/main" id="{DAC446F3-C47F-ECFF-3943-BDE604CD201F}"/>
              </a:ext>
            </a:extLst>
          </p:cNvPr>
          <p:cNvSpPr>
            <a:spLocks noGrp="1"/>
          </p:cNvSpPr>
          <p:nvPr>
            <p:ph type="body" sz="quarter" idx="12"/>
          </p:nvPr>
        </p:nvSpPr>
        <p:spPr/>
        <p:txBody>
          <a:bodyPr vert="horz" lIns="0" tIns="0" rIns="0" bIns="0" rtlCol="0" anchor="t">
            <a:noAutofit/>
          </a:bodyPr>
          <a:lstStyle/>
          <a:p>
            <a:pPr fontAlgn="base">
              <a:lnSpc>
                <a:spcPct val="107000"/>
              </a:lnSpc>
              <a:spcAft>
                <a:spcPts val="8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As part of a refurbishment project for a dockside industrial building, external measurements of the pitched roofs are needed. This includes measuring the building footprint, roof pitch, ridge height, and rafter lengths. </a:t>
            </a:r>
          </a:p>
          <a:p>
            <a:pPr fontAlgn="base">
              <a:lnSpc>
                <a:spcPct val="107000"/>
              </a:lnSpc>
              <a:spcAft>
                <a:spcPts val="8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The work area includes roof edges, a dockside water hazard, vehicle access routes, and elevated working positions.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cs typeface="Arial"/>
            </a:endParaRPr>
          </a:p>
        </p:txBody>
      </p:sp>
      <p:sp>
        <p:nvSpPr>
          <p:cNvPr id="4" name="Slide Number Placeholder 3">
            <a:extLst>
              <a:ext uri="{FF2B5EF4-FFF2-40B4-BE49-F238E27FC236}">
                <a16:creationId xmlns:a16="http://schemas.microsoft.com/office/drawing/2014/main" id="{603B0B3C-5098-8651-F4D6-9597BC20808F}"/>
              </a:ext>
            </a:extLst>
          </p:cNvPr>
          <p:cNvSpPr>
            <a:spLocks noGrp="1"/>
          </p:cNvSpPr>
          <p:nvPr>
            <p:ph type="sldNum" sz="quarter" idx="11"/>
          </p:nvPr>
        </p:nvSpPr>
        <p:spPr/>
        <p:txBody>
          <a:bodyPr/>
          <a:lstStyle/>
          <a:p>
            <a:fld id="{DA2C159E-F13C-4A85-9A41-E7669D3E0D70}" type="slidenum">
              <a:rPr lang="en-GB" smtClean="0"/>
              <a:pPr/>
              <a:t>101</a:t>
            </a:fld>
            <a:endParaRPr lang="en-GB" dirty="0"/>
          </a:p>
        </p:txBody>
      </p:sp>
      <p:sp>
        <p:nvSpPr>
          <p:cNvPr id="5" name="Footer Placeholder 4">
            <a:extLst>
              <a:ext uri="{FF2B5EF4-FFF2-40B4-BE49-F238E27FC236}">
                <a16:creationId xmlns:a16="http://schemas.microsoft.com/office/drawing/2014/main" id="{6DBC5942-6809-8BF4-2983-81507D6540E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4485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5F5E-DB30-1704-E203-1BE97EDF39E1}"/>
              </a:ext>
            </a:extLst>
          </p:cNvPr>
          <p:cNvSpPr>
            <a:spLocks noGrp="1"/>
          </p:cNvSpPr>
          <p:nvPr>
            <p:ph type="title"/>
          </p:nvPr>
        </p:nvSpPr>
        <p:spPr/>
        <p:txBody>
          <a:bodyPr>
            <a:normAutofit/>
          </a:bodyPr>
          <a:lstStyle/>
          <a:p>
            <a:r>
              <a:rPr lang="en-GB" dirty="0">
                <a:cs typeface="Arial"/>
              </a:rPr>
              <a:t>Cladding scenario data</a:t>
            </a:r>
            <a:endParaRPr lang="en-US" dirty="0"/>
          </a:p>
        </p:txBody>
      </p:sp>
      <p:sp>
        <p:nvSpPr>
          <p:cNvPr id="3" name="Text Placeholder 2">
            <a:extLst>
              <a:ext uri="{FF2B5EF4-FFF2-40B4-BE49-F238E27FC236}">
                <a16:creationId xmlns:a16="http://schemas.microsoft.com/office/drawing/2014/main" id="{A8EE8395-8D9E-EFC6-813B-D147185D74DA}"/>
              </a:ext>
            </a:extLst>
          </p:cNvPr>
          <p:cNvSpPr>
            <a:spLocks noGrp="1"/>
          </p:cNvSpPr>
          <p:nvPr>
            <p:ph type="body" sz="quarter" idx="12"/>
          </p:nvPr>
        </p:nvSpPr>
        <p:spPr/>
        <p:txBody>
          <a:bodyPr vert="horz" lIns="0" tIns="0" rIns="0" bIns="0" rtlCol="0" anchor="t">
            <a:noAutofit/>
          </a:bodyPr>
          <a:lstStyle/>
          <a:p>
            <a:r>
              <a:rPr lang="en-GB" dirty="0">
                <a:cs typeface="Arial"/>
              </a:rPr>
              <a:t>Individually review the Cladding scenario data.  </a:t>
            </a:r>
          </a:p>
          <a:p>
            <a:endParaRPr lang="en-US" dirty="0">
              <a:cs typeface="Arial"/>
            </a:endParaRPr>
          </a:p>
          <a:p>
            <a:r>
              <a:rPr lang="en-GB" dirty="0">
                <a:cs typeface="Arial"/>
              </a:rPr>
              <a:t>Use Excel to calculate the amount of cladding materials to be ordered.</a:t>
            </a:r>
            <a:r>
              <a:rPr lang="en-GB" dirty="0">
                <a:ea typeface="+mn-lt"/>
                <a:cs typeface="+mn-lt"/>
              </a:rPr>
              <a:t> </a:t>
            </a:r>
          </a:p>
          <a:p>
            <a:endParaRPr lang="en-GB" dirty="0">
              <a:ea typeface="+mn-lt"/>
              <a:cs typeface="+mn-lt"/>
            </a:endParaRPr>
          </a:p>
          <a:p>
            <a:r>
              <a:rPr lang="en-GB" dirty="0">
                <a:ea typeface="+mn-lt"/>
                <a:cs typeface="+mn-lt"/>
              </a:rPr>
              <a:t>Enter your answers into Mentimeter.</a:t>
            </a:r>
            <a:endParaRPr lang="en-US" dirty="0">
              <a:cs typeface="Arial"/>
            </a:endParaRPr>
          </a:p>
          <a:p>
            <a:br>
              <a:rPr lang="en-US" dirty="0"/>
            </a:b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B1136E94-0081-BBDB-0316-7040E2145607}"/>
              </a:ext>
            </a:extLst>
          </p:cNvPr>
          <p:cNvSpPr>
            <a:spLocks noGrp="1"/>
          </p:cNvSpPr>
          <p:nvPr>
            <p:ph type="sldNum" sz="quarter" idx="11"/>
          </p:nvPr>
        </p:nvSpPr>
        <p:spPr/>
        <p:txBody>
          <a:bodyPr/>
          <a:lstStyle/>
          <a:p>
            <a:fld id="{DA2C159E-F13C-4A85-9A41-E7669D3E0D70}" type="slidenum">
              <a:rPr lang="en-GB" smtClean="0"/>
              <a:pPr/>
              <a:t>102</a:t>
            </a:fld>
            <a:endParaRPr lang="en-GB" dirty="0"/>
          </a:p>
        </p:txBody>
      </p:sp>
      <p:sp>
        <p:nvSpPr>
          <p:cNvPr id="5" name="Footer Placeholder 4">
            <a:extLst>
              <a:ext uri="{FF2B5EF4-FFF2-40B4-BE49-F238E27FC236}">
                <a16:creationId xmlns:a16="http://schemas.microsoft.com/office/drawing/2014/main" id="{E7E8E92F-5D2C-1414-E8D5-3343867A241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86592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597C4-F16D-CB4F-F3EE-DA6485AC1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CDEB7-FA7F-6792-6728-BEDFEA700B3D}"/>
              </a:ext>
            </a:extLst>
          </p:cNvPr>
          <p:cNvSpPr>
            <a:spLocks noGrp="1"/>
          </p:cNvSpPr>
          <p:nvPr>
            <p:ph type="title"/>
          </p:nvPr>
        </p:nvSpPr>
        <p:spPr/>
        <p:txBody>
          <a:bodyPr vert="horz" lIns="0" tIns="0" rIns="0" bIns="0" rtlCol="0" anchor="t" anchorCtr="0">
            <a:noAutofit/>
          </a:bodyPr>
          <a:lstStyle/>
          <a:p>
            <a:r>
              <a:rPr lang="en-US" dirty="0"/>
              <a:t>Preparing for a site survey </a:t>
            </a:r>
          </a:p>
        </p:txBody>
      </p:sp>
      <p:sp>
        <p:nvSpPr>
          <p:cNvPr id="3" name="Text Placeholder 2">
            <a:extLst>
              <a:ext uri="{FF2B5EF4-FFF2-40B4-BE49-F238E27FC236}">
                <a16:creationId xmlns:a16="http://schemas.microsoft.com/office/drawing/2014/main" id="{57399134-4ACF-D53D-F3D1-2B0A5AC95A0B}"/>
              </a:ext>
            </a:extLst>
          </p:cNvPr>
          <p:cNvSpPr>
            <a:spLocks noGrp="1"/>
          </p:cNvSpPr>
          <p:nvPr>
            <p:ph type="body" sz="quarter" idx="12"/>
          </p:nvPr>
        </p:nvSpPr>
        <p:spPr>
          <a:xfrm>
            <a:off x="424500" y="1187245"/>
            <a:ext cx="7667625" cy="3210230"/>
          </a:xfrm>
        </p:spPr>
        <p:txBody>
          <a:bodyPr vert="horz" lIns="0" tIns="0" rIns="0" bIns="0" rtlCol="0" anchor="t">
            <a:noAutofit/>
          </a:bodyPr>
          <a:lstStyle/>
          <a:p>
            <a:r>
              <a:rPr lang="en-GB" dirty="0">
                <a:cs typeface="Arial"/>
              </a:rPr>
              <a:t>You will work in groups of three.</a:t>
            </a:r>
          </a:p>
          <a:p>
            <a:endParaRPr lang="en-GB" dirty="0">
              <a:cs typeface="Arial"/>
            </a:endParaRPr>
          </a:p>
          <a:p>
            <a:r>
              <a:rPr lang="en-GB" dirty="0">
                <a:cs typeface="Arial"/>
              </a:rPr>
              <a:t>Discuss the data points to be measured. </a:t>
            </a:r>
          </a:p>
          <a:p>
            <a:endParaRPr lang="en-GB" dirty="0">
              <a:cs typeface="Arial"/>
            </a:endParaRPr>
          </a:p>
          <a:p>
            <a:r>
              <a:rPr lang="en-GB" dirty="0">
                <a:cs typeface="Arial"/>
              </a:rPr>
              <a:t>Individually sketch the site, including the data points you agreed on.  </a:t>
            </a:r>
          </a:p>
        </p:txBody>
      </p:sp>
      <p:sp>
        <p:nvSpPr>
          <p:cNvPr id="4" name="Slide Number Placeholder 3">
            <a:extLst>
              <a:ext uri="{FF2B5EF4-FFF2-40B4-BE49-F238E27FC236}">
                <a16:creationId xmlns:a16="http://schemas.microsoft.com/office/drawing/2014/main" id="{00844260-C32E-7600-861E-08B416315D91}"/>
              </a:ext>
            </a:extLst>
          </p:cNvPr>
          <p:cNvSpPr>
            <a:spLocks noGrp="1"/>
          </p:cNvSpPr>
          <p:nvPr>
            <p:ph type="sldNum" sz="quarter" idx="11"/>
          </p:nvPr>
        </p:nvSpPr>
        <p:spPr/>
        <p:txBody>
          <a:bodyPr/>
          <a:lstStyle/>
          <a:p>
            <a:fld id="{DA2C159E-F13C-4A85-9A41-E7669D3E0D70}" type="slidenum">
              <a:rPr lang="en-GB" smtClean="0"/>
              <a:pPr/>
              <a:t>103</a:t>
            </a:fld>
            <a:endParaRPr lang="en-GB" dirty="0"/>
          </a:p>
        </p:txBody>
      </p:sp>
      <p:sp>
        <p:nvSpPr>
          <p:cNvPr id="5" name="Footer Placeholder 4">
            <a:extLst>
              <a:ext uri="{FF2B5EF4-FFF2-40B4-BE49-F238E27FC236}">
                <a16:creationId xmlns:a16="http://schemas.microsoft.com/office/drawing/2014/main" id="{1560FC27-443A-72F1-5BCC-D743544E197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80556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7823-8C16-3592-99CB-2FA401969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8F996-5EAD-FBAB-C40E-068CB8BBBF7C}"/>
              </a:ext>
            </a:extLst>
          </p:cNvPr>
          <p:cNvSpPr>
            <a:spLocks noGrp="1"/>
          </p:cNvSpPr>
          <p:nvPr>
            <p:ph type="title"/>
          </p:nvPr>
        </p:nvSpPr>
        <p:spPr/>
        <p:txBody>
          <a:bodyPr vert="horz" lIns="0" tIns="0" rIns="0" bIns="0" rtlCol="0" anchor="t" anchorCtr="0">
            <a:noAutofit/>
          </a:bodyPr>
          <a:lstStyle/>
          <a:p>
            <a:r>
              <a:rPr lang="en-US" dirty="0"/>
              <a:t>Checking the validity of data through a site survey</a:t>
            </a:r>
          </a:p>
        </p:txBody>
      </p:sp>
      <p:sp>
        <p:nvSpPr>
          <p:cNvPr id="3" name="Text Placeholder 2">
            <a:extLst>
              <a:ext uri="{FF2B5EF4-FFF2-40B4-BE49-F238E27FC236}">
                <a16:creationId xmlns:a16="http://schemas.microsoft.com/office/drawing/2014/main" id="{46106C5F-BE21-CDA3-4A42-4209C0CB710D}"/>
              </a:ext>
            </a:extLst>
          </p:cNvPr>
          <p:cNvSpPr>
            <a:spLocks noGrp="1"/>
          </p:cNvSpPr>
          <p:nvPr>
            <p:ph type="body" sz="quarter" idx="12"/>
          </p:nvPr>
        </p:nvSpPr>
        <p:spPr>
          <a:xfrm>
            <a:off x="424500" y="1456660"/>
            <a:ext cx="7667625" cy="2940815"/>
          </a:xfrm>
        </p:spPr>
        <p:txBody>
          <a:bodyPr vert="horz" lIns="0" tIns="0" rIns="0" bIns="0" rtlCol="0" anchor="t">
            <a:noAutofit/>
          </a:bodyPr>
          <a:lstStyle/>
          <a:p>
            <a:r>
              <a:rPr lang="en-GB" dirty="0">
                <a:cs typeface="Arial"/>
              </a:rPr>
              <a:t>In your groups of three, you will each take turns collecting the data, as you did in an earlier lesson. </a:t>
            </a:r>
          </a:p>
          <a:p>
            <a:endParaRPr lang="en-GB" dirty="0">
              <a:cs typeface="Arial"/>
            </a:endParaRPr>
          </a:p>
          <a:p>
            <a:r>
              <a:rPr lang="en-GB" dirty="0">
                <a:cs typeface="Arial"/>
              </a:rPr>
              <a:t>When all measurements are completed, transfer the data to the shared area and put away the total station.</a:t>
            </a:r>
            <a:endParaRPr lang="en-GB" dirty="0"/>
          </a:p>
        </p:txBody>
      </p:sp>
      <p:sp>
        <p:nvSpPr>
          <p:cNvPr id="4" name="Slide Number Placeholder 3">
            <a:extLst>
              <a:ext uri="{FF2B5EF4-FFF2-40B4-BE49-F238E27FC236}">
                <a16:creationId xmlns:a16="http://schemas.microsoft.com/office/drawing/2014/main" id="{B172A1EA-895F-C261-895E-D01A33DE84BB}"/>
              </a:ext>
            </a:extLst>
          </p:cNvPr>
          <p:cNvSpPr>
            <a:spLocks noGrp="1"/>
          </p:cNvSpPr>
          <p:nvPr>
            <p:ph type="sldNum" sz="quarter" idx="11"/>
          </p:nvPr>
        </p:nvSpPr>
        <p:spPr/>
        <p:txBody>
          <a:bodyPr/>
          <a:lstStyle/>
          <a:p>
            <a:fld id="{DA2C159E-F13C-4A85-9A41-E7669D3E0D70}" type="slidenum">
              <a:rPr lang="en-GB" smtClean="0"/>
              <a:pPr/>
              <a:t>104</a:t>
            </a:fld>
            <a:endParaRPr lang="en-GB" dirty="0"/>
          </a:p>
        </p:txBody>
      </p:sp>
      <p:sp>
        <p:nvSpPr>
          <p:cNvPr id="5" name="Footer Placeholder 4">
            <a:extLst>
              <a:ext uri="{FF2B5EF4-FFF2-40B4-BE49-F238E27FC236}">
                <a16:creationId xmlns:a16="http://schemas.microsoft.com/office/drawing/2014/main" id="{26D93F30-4A3C-5836-4BC1-C519E9351D7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100945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7A80B-9FEC-DA75-82C5-83A69726D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905B3-0F39-7666-5405-9251AA177B68}"/>
              </a:ext>
            </a:extLst>
          </p:cNvPr>
          <p:cNvSpPr>
            <a:spLocks noGrp="1"/>
          </p:cNvSpPr>
          <p:nvPr>
            <p:ph type="title"/>
          </p:nvPr>
        </p:nvSpPr>
        <p:spPr>
          <a:xfrm>
            <a:off x="232950" y="249900"/>
            <a:ext cx="8437563" cy="1203119"/>
          </a:xfrm>
        </p:spPr>
        <p:txBody>
          <a:bodyPr>
            <a:normAutofit/>
          </a:bodyPr>
          <a:lstStyle/>
          <a:p>
            <a:r>
              <a:rPr lang="en-GB" dirty="0">
                <a:cs typeface="Arial"/>
              </a:rPr>
              <a:t>Quantity of materials required</a:t>
            </a:r>
          </a:p>
        </p:txBody>
      </p:sp>
      <p:sp>
        <p:nvSpPr>
          <p:cNvPr id="3" name="Text Placeholder 2">
            <a:extLst>
              <a:ext uri="{FF2B5EF4-FFF2-40B4-BE49-F238E27FC236}">
                <a16:creationId xmlns:a16="http://schemas.microsoft.com/office/drawing/2014/main" id="{DC50CC98-B50F-9EB1-52E3-BD65B6428E81}"/>
              </a:ext>
            </a:extLst>
          </p:cNvPr>
          <p:cNvSpPr>
            <a:spLocks noGrp="1"/>
          </p:cNvSpPr>
          <p:nvPr>
            <p:ph type="body" sz="quarter" idx="12"/>
          </p:nvPr>
        </p:nvSpPr>
        <p:spPr>
          <a:xfrm>
            <a:off x="473487" y="1277655"/>
            <a:ext cx="7672509" cy="3244515"/>
          </a:xfrm>
        </p:spPr>
        <p:txBody>
          <a:bodyPr vert="horz" lIns="0" tIns="0" rIns="0" bIns="0" rtlCol="0" anchor="t">
            <a:noAutofit/>
          </a:bodyPr>
          <a:lstStyle/>
          <a:p>
            <a:r>
              <a:rPr lang="en-GB" dirty="0">
                <a:cs typeface="Arial"/>
              </a:rPr>
              <a:t>Individually calculate the quantity of materials required.</a:t>
            </a:r>
          </a:p>
          <a:p>
            <a:endParaRPr lang="en-GB" dirty="0">
              <a:cs typeface="Arial"/>
            </a:endParaRPr>
          </a:p>
          <a:p>
            <a:r>
              <a:rPr lang="en-GB" dirty="0">
                <a:cs typeface="Arial"/>
              </a:rPr>
              <a:t>Use the data you have collected in your groups.</a:t>
            </a:r>
          </a:p>
          <a:p>
            <a:endParaRPr lang="en-GB" dirty="0">
              <a:cs typeface="Arial"/>
            </a:endParaRPr>
          </a:p>
          <a:p>
            <a:r>
              <a:rPr lang="en-GB" dirty="0">
                <a:cs typeface="Arial"/>
              </a:rPr>
              <a:t>Use Excel to carry out the calculation.</a:t>
            </a:r>
          </a:p>
          <a:p>
            <a:endParaRPr lang="en-GB" sz="3200" b="1"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4100995C-EB05-D0E2-2517-4741C70B90D1}"/>
              </a:ext>
            </a:extLst>
          </p:cNvPr>
          <p:cNvSpPr>
            <a:spLocks noGrp="1"/>
          </p:cNvSpPr>
          <p:nvPr>
            <p:ph type="sldNum" sz="quarter" idx="11"/>
          </p:nvPr>
        </p:nvSpPr>
        <p:spPr/>
        <p:txBody>
          <a:bodyPr/>
          <a:lstStyle/>
          <a:p>
            <a:fld id="{DA2C159E-F13C-4A85-9A41-E7669D3E0D70}" type="slidenum">
              <a:rPr lang="en-GB" smtClean="0"/>
              <a:pPr/>
              <a:t>105</a:t>
            </a:fld>
            <a:endParaRPr lang="en-GB" dirty="0"/>
          </a:p>
        </p:txBody>
      </p:sp>
      <p:sp>
        <p:nvSpPr>
          <p:cNvPr id="5" name="Footer Placeholder 4">
            <a:extLst>
              <a:ext uri="{FF2B5EF4-FFF2-40B4-BE49-F238E27FC236}">
                <a16:creationId xmlns:a16="http://schemas.microsoft.com/office/drawing/2014/main" id="{2FDA6639-2A9E-37E4-F79F-20C29E6776D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721173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A219-89D7-945A-2717-F3D69433D2FE}"/>
              </a:ext>
            </a:extLst>
          </p:cNvPr>
          <p:cNvSpPr>
            <a:spLocks noGrp="1"/>
          </p:cNvSpPr>
          <p:nvPr>
            <p:ph type="title"/>
          </p:nvPr>
        </p:nvSpPr>
        <p:spPr/>
        <p:txBody>
          <a:bodyPr/>
          <a:lstStyle/>
          <a:p>
            <a:r>
              <a:rPr lang="en-GB" dirty="0">
                <a:cs typeface="Arial"/>
              </a:rPr>
              <a:t>Compare the data </a:t>
            </a:r>
            <a:endParaRPr lang="en-GB" dirty="0"/>
          </a:p>
        </p:txBody>
      </p:sp>
      <p:sp>
        <p:nvSpPr>
          <p:cNvPr id="3" name="Text Placeholder 2">
            <a:extLst>
              <a:ext uri="{FF2B5EF4-FFF2-40B4-BE49-F238E27FC236}">
                <a16:creationId xmlns:a16="http://schemas.microsoft.com/office/drawing/2014/main" id="{6C9EE18B-083F-38C4-6892-84F5C1A21D49}"/>
              </a:ext>
            </a:extLst>
          </p:cNvPr>
          <p:cNvSpPr>
            <a:spLocks noGrp="1"/>
          </p:cNvSpPr>
          <p:nvPr>
            <p:ph type="body" sz="quarter" idx="12"/>
          </p:nvPr>
        </p:nvSpPr>
        <p:spPr/>
        <p:txBody>
          <a:bodyPr vert="horz" lIns="0" tIns="0" rIns="0" bIns="0" rtlCol="0" anchor="t">
            <a:noAutofit/>
          </a:bodyPr>
          <a:lstStyle/>
          <a:p>
            <a:r>
              <a:rPr lang="en-GB" dirty="0">
                <a:cs typeface="Arial"/>
              </a:rPr>
              <a:t>Individually calculate the difference in the quantity of materials required based on the two sets of data.</a:t>
            </a:r>
          </a:p>
          <a:p>
            <a:endParaRPr lang="en-GB" dirty="0">
              <a:cs typeface="Arial"/>
            </a:endParaRPr>
          </a:p>
          <a:p>
            <a:r>
              <a:rPr lang="en-GB" dirty="0">
                <a:cs typeface="Arial"/>
              </a:rPr>
              <a:t>Hand in your calculations.</a:t>
            </a:r>
          </a:p>
        </p:txBody>
      </p:sp>
      <p:sp>
        <p:nvSpPr>
          <p:cNvPr id="4" name="Slide Number Placeholder 3">
            <a:extLst>
              <a:ext uri="{FF2B5EF4-FFF2-40B4-BE49-F238E27FC236}">
                <a16:creationId xmlns:a16="http://schemas.microsoft.com/office/drawing/2014/main" id="{BA3E737A-88AD-3C01-8B9E-E6DD52D06707}"/>
              </a:ext>
            </a:extLst>
          </p:cNvPr>
          <p:cNvSpPr>
            <a:spLocks noGrp="1"/>
          </p:cNvSpPr>
          <p:nvPr>
            <p:ph type="sldNum" sz="quarter" idx="11"/>
          </p:nvPr>
        </p:nvSpPr>
        <p:spPr/>
        <p:txBody>
          <a:bodyPr/>
          <a:lstStyle/>
          <a:p>
            <a:fld id="{DA2C159E-F13C-4A85-9A41-E7669D3E0D70}" type="slidenum">
              <a:rPr lang="en-GB" smtClean="0"/>
              <a:pPr/>
              <a:t>106</a:t>
            </a:fld>
            <a:endParaRPr lang="en-GB" dirty="0"/>
          </a:p>
        </p:txBody>
      </p:sp>
      <p:sp>
        <p:nvSpPr>
          <p:cNvPr id="5" name="Footer Placeholder 4">
            <a:extLst>
              <a:ext uri="{FF2B5EF4-FFF2-40B4-BE49-F238E27FC236}">
                <a16:creationId xmlns:a16="http://schemas.microsoft.com/office/drawing/2014/main" id="{9A595BC9-99AB-261F-31BE-99ABAC96F47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59301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Using AI to support decision making</a:t>
            </a:r>
          </a:p>
        </p:txBody>
      </p:sp>
    </p:spTree>
    <p:extLst>
      <p:ext uri="{BB962C8B-B14F-4D97-AF65-F5344CB8AC3E}">
        <p14:creationId xmlns:p14="http://schemas.microsoft.com/office/powerpoint/2010/main" val="23734316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420B-B33D-6C37-9B18-E1647689BA8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984F241-4BA9-2E01-2A9F-3EBC71742D0F}"/>
              </a:ext>
            </a:extLst>
          </p:cNvPr>
          <p:cNvSpPr>
            <a:spLocks noGrp="1"/>
          </p:cNvSpPr>
          <p:nvPr>
            <p:ph type="title"/>
          </p:nvPr>
        </p:nvSpPr>
        <p:spPr/>
        <p:txBody>
          <a:bodyPr>
            <a:normAutofit/>
          </a:bodyPr>
          <a:lstStyle/>
          <a:p>
            <a:pPr>
              <a:lnSpc>
                <a:spcPct val="100000"/>
              </a:lnSpc>
            </a:pPr>
            <a:r>
              <a:rPr lang="en-GB" sz="3600" dirty="0"/>
              <a:t>Learning aims-lesson 9</a:t>
            </a:r>
          </a:p>
        </p:txBody>
      </p:sp>
      <p:sp>
        <p:nvSpPr>
          <p:cNvPr id="5" name="Text Placeholder 4">
            <a:extLst>
              <a:ext uri="{FF2B5EF4-FFF2-40B4-BE49-F238E27FC236}">
                <a16:creationId xmlns:a16="http://schemas.microsoft.com/office/drawing/2014/main" id="{6438E231-2CF7-7931-5817-4A9B7CD1AD8F}"/>
              </a:ext>
            </a:extLst>
          </p:cNvPr>
          <p:cNvSpPr>
            <a:spLocks noGrp="1"/>
          </p:cNvSpPr>
          <p:nvPr>
            <p:ph type="body" sz="quarter" idx="12"/>
          </p:nvPr>
        </p:nvSpPr>
        <p:spPr>
          <a:xfrm>
            <a:off x="234000" y="986399"/>
            <a:ext cx="7667625" cy="3780863"/>
          </a:xfrm>
        </p:spPr>
        <p:txBody>
          <a:bodyPr/>
          <a:lstStyle/>
          <a:p>
            <a:pPr>
              <a:lnSpc>
                <a:spcPct val="100000"/>
              </a:lnSpc>
            </a:pPr>
            <a:r>
              <a:rPr lang="en-GB" sz="2400" dirty="0"/>
              <a:t>Be able to obtain information using AI.</a:t>
            </a:r>
          </a:p>
          <a:p>
            <a:pPr>
              <a:lnSpc>
                <a:spcPct val="100000"/>
              </a:lnSpc>
            </a:pPr>
            <a:endParaRPr lang="en-GB" dirty="0"/>
          </a:p>
          <a:p>
            <a:pPr>
              <a:lnSpc>
                <a:spcPct val="100000"/>
              </a:lnSpc>
            </a:pPr>
            <a:r>
              <a:rPr lang="en-GB" dirty="0"/>
              <a:t>Be able to carry out complex calculations.</a:t>
            </a:r>
          </a:p>
          <a:p>
            <a:pPr>
              <a:lnSpc>
                <a:spcPct val="100000"/>
              </a:lnSpc>
            </a:pPr>
            <a:endParaRPr lang="en-GB" dirty="0"/>
          </a:p>
          <a:p>
            <a:pPr>
              <a:lnSpc>
                <a:spcPct val="100000"/>
              </a:lnSpc>
            </a:pPr>
            <a:r>
              <a:rPr lang="en-GB" dirty="0"/>
              <a:t>Be able to justify a proposal.</a:t>
            </a:r>
          </a:p>
          <a:p>
            <a:pPr>
              <a:lnSpc>
                <a:spcPct val="100000"/>
              </a:lnSpc>
            </a:pP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2CCE9A16-749A-996F-9A1D-F96E122749C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358A85FD-DC85-AFCF-D495-3DADBC694A29}"/>
              </a:ext>
            </a:extLst>
          </p:cNvPr>
          <p:cNvSpPr>
            <a:spLocks noGrp="1"/>
          </p:cNvSpPr>
          <p:nvPr>
            <p:ph type="sldNum" sz="quarter" idx="11"/>
          </p:nvPr>
        </p:nvSpPr>
        <p:spPr/>
        <p:txBody>
          <a:bodyPr/>
          <a:lstStyle/>
          <a:p>
            <a:fld id="{DA2C159E-F13C-4A85-9A41-E7669D3E0D70}" type="slidenum">
              <a:rPr lang="en-GB" smtClean="0"/>
              <a:pPr/>
              <a:t>108</a:t>
            </a:fld>
            <a:endParaRPr lang="en-GB" dirty="0"/>
          </a:p>
        </p:txBody>
      </p:sp>
    </p:spTree>
    <p:extLst>
      <p:ext uri="{BB962C8B-B14F-4D97-AF65-F5344CB8AC3E}">
        <p14:creationId xmlns:p14="http://schemas.microsoft.com/office/powerpoint/2010/main" val="68658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C10B-6547-4C14-0662-7C2E35ADE0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59E3A27-2B8E-B1A7-5302-C30DE932DCAF}"/>
              </a:ext>
            </a:extLst>
          </p:cNvPr>
          <p:cNvSpPr>
            <a:spLocks noGrp="1"/>
          </p:cNvSpPr>
          <p:nvPr>
            <p:ph type="title"/>
          </p:nvPr>
        </p:nvSpPr>
        <p:spPr/>
        <p:txBody>
          <a:bodyPr>
            <a:normAutofit/>
          </a:bodyPr>
          <a:lstStyle/>
          <a:p>
            <a:pPr>
              <a:lnSpc>
                <a:spcPct val="100000"/>
              </a:lnSpc>
            </a:pPr>
            <a:r>
              <a:rPr lang="en-GB" sz="3600" dirty="0"/>
              <a:t>Lesson 9 overview</a:t>
            </a:r>
          </a:p>
        </p:txBody>
      </p:sp>
      <p:sp>
        <p:nvSpPr>
          <p:cNvPr id="5" name="Text Placeholder 4">
            <a:extLst>
              <a:ext uri="{FF2B5EF4-FFF2-40B4-BE49-F238E27FC236}">
                <a16:creationId xmlns:a16="http://schemas.microsoft.com/office/drawing/2014/main" id="{4FDA8061-CD44-1E55-9E74-D2AD1CF92B34}"/>
              </a:ext>
            </a:extLst>
          </p:cNvPr>
          <p:cNvSpPr>
            <a:spLocks noGrp="1"/>
          </p:cNvSpPr>
          <p:nvPr>
            <p:ph type="body" sz="quarter" idx="12"/>
          </p:nvPr>
        </p:nvSpPr>
        <p:spPr>
          <a:xfrm>
            <a:off x="234000" y="986399"/>
            <a:ext cx="7667625" cy="3780863"/>
          </a:xfrm>
        </p:spPr>
        <p:txBody>
          <a:bodyPr/>
          <a:lstStyle/>
          <a:p>
            <a:pPr>
              <a:lnSpc>
                <a:spcPct val="100000"/>
              </a:lnSpc>
            </a:pPr>
            <a:r>
              <a:rPr lang="en-GB" sz="2400" dirty="0"/>
              <a:t>Have you used AI before?</a:t>
            </a:r>
            <a:endParaRPr lang="en-GB" dirty="0"/>
          </a:p>
          <a:p>
            <a:pPr>
              <a:lnSpc>
                <a:spcPct val="100000"/>
              </a:lnSpc>
            </a:pPr>
            <a:endParaRPr lang="en-GB" dirty="0"/>
          </a:p>
          <a:p>
            <a:pPr>
              <a:lnSpc>
                <a:spcPct val="100000"/>
              </a:lnSpc>
            </a:pPr>
            <a:r>
              <a:rPr lang="en-GB" dirty="0"/>
              <a:t>Using AI to obtain useful information about wind turbines.</a:t>
            </a:r>
          </a:p>
          <a:p>
            <a:pPr>
              <a:lnSpc>
                <a:spcPct val="100000"/>
              </a:lnSpc>
            </a:pPr>
            <a:endParaRPr lang="en-GB" dirty="0"/>
          </a:p>
          <a:p>
            <a:pPr>
              <a:lnSpc>
                <a:spcPct val="100000"/>
              </a:lnSpc>
            </a:pPr>
            <a:r>
              <a:rPr lang="en-GB" dirty="0"/>
              <a:t>Justifying a proposal to install wind turbines.</a:t>
            </a:r>
          </a:p>
          <a:p>
            <a:pPr>
              <a:lnSpc>
                <a:spcPct val="100000"/>
              </a:lnSpc>
            </a:pPr>
            <a:endParaRPr lang="en-GB" dirty="0"/>
          </a:p>
          <a:p>
            <a:pPr>
              <a:lnSpc>
                <a:spcPct val="100000"/>
              </a:lnSpc>
            </a:pPr>
            <a:r>
              <a:rPr lang="en-GB" dirty="0"/>
              <a:t>Carry out calculations.</a:t>
            </a:r>
          </a:p>
          <a:p>
            <a:pPr>
              <a:lnSpc>
                <a:spcPct val="100000"/>
              </a:lnSpc>
            </a:pP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0C77DC1B-6814-05DD-5C93-E1B43242105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98713243-7FA9-22F5-6492-5B5CD7231602}"/>
              </a:ext>
            </a:extLst>
          </p:cNvPr>
          <p:cNvSpPr>
            <a:spLocks noGrp="1"/>
          </p:cNvSpPr>
          <p:nvPr>
            <p:ph type="sldNum" sz="quarter" idx="11"/>
          </p:nvPr>
        </p:nvSpPr>
        <p:spPr/>
        <p:txBody>
          <a:bodyPr/>
          <a:lstStyle/>
          <a:p>
            <a:fld id="{DA2C159E-F13C-4A85-9A41-E7669D3E0D70}" type="slidenum">
              <a:rPr lang="en-GB" smtClean="0"/>
              <a:pPr/>
              <a:t>109</a:t>
            </a:fld>
            <a:endParaRPr lang="en-GB" dirty="0"/>
          </a:p>
        </p:txBody>
      </p:sp>
    </p:spTree>
    <p:extLst>
      <p:ext uri="{BB962C8B-B14F-4D97-AF65-F5344CB8AC3E}">
        <p14:creationId xmlns:p14="http://schemas.microsoft.com/office/powerpoint/2010/main" val="105270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FBCF5-EE08-A14F-91FB-99F7F18810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C1D8E-286E-8602-44AF-FBFCC317B20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a:t>
            </a:fld>
            <a:endParaRPr lang="en-GB" dirty="0"/>
          </a:p>
        </p:txBody>
      </p:sp>
      <p:sp>
        <p:nvSpPr>
          <p:cNvPr id="5" name="Footer Placeholder 4">
            <a:extLst>
              <a:ext uri="{FF2B5EF4-FFF2-40B4-BE49-F238E27FC236}">
                <a16:creationId xmlns:a16="http://schemas.microsoft.com/office/drawing/2014/main" id="{A4065A2F-D344-489F-B2F6-0D0B2FB5229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89B51AEA-FBD8-5BB5-773F-82E09873D322}"/>
              </a:ext>
            </a:extLst>
          </p:cNvPr>
          <p:cNvSpPr>
            <a:spLocks noGrp="1"/>
          </p:cNvSpPr>
          <p:nvPr>
            <p:ph type="title"/>
          </p:nvPr>
        </p:nvSpPr>
        <p:spPr/>
        <p:txBody>
          <a:bodyPr>
            <a:normAutofit/>
          </a:bodyPr>
          <a:lstStyle/>
          <a:p>
            <a:r>
              <a:rPr lang="en-US" dirty="0"/>
              <a:t>Giving measurement instructions</a:t>
            </a:r>
          </a:p>
        </p:txBody>
      </p:sp>
      <p:sp>
        <p:nvSpPr>
          <p:cNvPr id="7" name="Text Placeholder 2">
            <a:extLst>
              <a:ext uri="{FF2B5EF4-FFF2-40B4-BE49-F238E27FC236}">
                <a16:creationId xmlns:a16="http://schemas.microsoft.com/office/drawing/2014/main" id="{6FEA9F04-068C-4829-A38F-988A8093FB7B}"/>
              </a:ext>
            </a:extLst>
          </p:cNvPr>
          <p:cNvSpPr>
            <a:spLocks noGrp="1"/>
          </p:cNvSpPr>
          <p:nvPr>
            <p:ph type="body" sz="quarter" idx="12"/>
          </p:nvPr>
        </p:nvSpPr>
        <p:spPr>
          <a:xfrm>
            <a:off x="234000" y="986399"/>
            <a:ext cx="7667625" cy="3197293"/>
          </a:xfrm>
        </p:spPr>
        <p:txBody>
          <a:bodyPr/>
          <a:lstStyle/>
          <a:p>
            <a:r>
              <a:rPr lang="en-US" dirty="0"/>
              <a:t>Individually select an item in the learning environment to be measured.  </a:t>
            </a:r>
          </a:p>
          <a:p>
            <a:endParaRPr lang="en-US" dirty="0"/>
          </a:p>
          <a:p>
            <a:r>
              <a:rPr lang="en-US" dirty="0"/>
              <a:t>Write instructions for what needs to be measured. The data collected will be used to calculate the volume. Be clear, detailed and precise.</a:t>
            </a:r>
          </a:p>
        </p:txBody>
      </p:sp>
    </p:spTree>
    <p:extLst>
      <p:ext uri="{BB962C8B-B14F-4D97-AF65-F5344CB8AC3E}">
        <p14:creationId xmlns:p14="http://schemas.microsoft.com/office/powerpoint/2010/main" val="22765287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A987-2E05-F75A-3309-946F4B1A67F9}"/>
              </a:ext>
            </a:extLst>
          </p:cNvPr>
          <p:cNvSpPr>
            <a:spLocks noGrp="1"/>
          </p:cNvSpPr>
          <p:nvPr>
            <p:ph type="title"/>
          </p:nvPr>
        </p:nvSpPr>
        <p:spPr/>
        <p:txBody>
          <a:bodyPr/>
          <a:lstStyle/>
          <a:p>
            <a:r>
              <a:rPr lang="en-GB" dirty="0"/>
              <a:t>Artificial intelligence (AI)</a:t>
            </a:r>
          </a:p>
        </p:txBody>
      </p:sp>
      <p:sp>
        <p:nvSpPr>
          <p:cNvPr id="3" name="Text Placeholder 2">
            <a:extLst>
              <a:ext uri="{FF2B5EF4-FFF2-40B4-BE49-F238E27FC236}">
                <a16:creationId xmlns:a16="http://schemas.microsoft.com/office/drawing/2014/main" id="{E535C6CB-55AD-DC00-CCF5-2AAAD82B97BA}"/>
              </a:ext>
            </a:extLst>
          </p:cNvPr>
          <p:cNvSpPr>
            <a:spLocks noGrp="1"/>
          </p:cNvSpPr>
          <p:nvPr>
            <p:ph type="body" sz="quarter" idx="12"/>
          </p:nvPr>
        </p:nvSpPr>
        <p:spPr/>
        <p:txBody>
          <a:bodyPr/>
          <a:lstStyle/>
          <a:p>
            <a:r>
              <a:rPr lang="en-GB" dirty="0"/>
              <a:t>What is your experience of using AI?</a:t>
            </a:r>
          </a:p>
          <a:p>
            <a:endParaRPr lang="en-GB" dirty="0"/>
          </a:p>
          <a:p>
            <a:r>
              <a:rPr lang="en-GB" dirty="0"/>
              <a:t>Write on your mini whiteboards.</a:t>
            </a:r>
          </a:p>
        </p:txBody>
      </p:sp>
      <p:sp>
        <p:nvSpPr>
          <p:cNvPr id="4" name="Slide Number Placeholder 3">
            <a:extLst>
              <a:ext uri="{FF2B5EF4-FFF2-40B4-BE49-F238E27FC236}">
                <a16:creationId xmlns:a16="http://schemas.microsoft.com/office/drawing/2014/main" id="{2689B5B7-FF7B-BA20-4105-8E7BC07EFF34}"/>
              </a:ext>
            </a:extLst>
          </p:cNvPr>
          <p:cNvSpPr>
            <a:spLocks noGrp="1"/>
          </p:cNvSpPr>
          <p:nvPr>
            <p:ph type="sldNum" sz="quarter" idx="11"/>
          </p:nvPr>
        </p:nvSpPr>
        <p:spPr/>
        <p:txBody>
          <a:bodyPr/>
          <a:lstStyle/>
          <a:p>
            <a:fld id="{DA2C159E-F13C-4A85-9A41-E7669D3E0D70}" type="slidenum">
              <a:rPr lang="en-GB" smtClean="0"/>
              <a:pPr/>
              <a:t>110</a:t>
            </a:fld>
            <a:endParaRPr lang="en-GB" dirty="0"/>
          </a:p>
        </p:txBody>
      </p:sp>
      <p:sp>
        <p:nvSpPr>
          <p:cNvPr id="5" name="Footer Placeholder 4">
            <a:extLst>
              <a:ext uri="{FF2B5EF4-FFF2-40B4-BE49-F238E27FC236}">
                <a16:creationId xmlns:a16="http://schemas.microsoft.com/office/drawing/2014/main" id="{59CEAAE0-6093-00AB-50FE-E6991E1B75C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870633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94A7-9456-4A65-0665-13358869D431}"/>
              </a:ext>
            </a:extLst>
          </p:cNvPr>
          <p:cNvSpPr>
            <a:spLocks noGrp="1"/>
          </p:cNvSpPr>
          <p:nvPr>
            <p:ph type="title"/>
          </p:nvPr>
        </p:nvSpPr>
        <p:spPr/>
        <p:txBody>
          <a:bodyPr/>
          <a:lstStyle/>
          <a:p>
            <a:r>
              <a:rPr lang="en-GB" dirty="0"/>
              <a:t>Using AI to obtain information</a:t>
            </a:r>
          </a:p>
        </p:txBody>
      </p:sp>
      <p:sp>
        <p:nvSpPr>
          <p:cNvPr id="3" name="Text Placeholder 2">
            <a:extLst>
              <a:ext uri="{FF2B5EF4-FFF2-40B4-BE49-F238E27FC236}">
                <a16:creationId xmlns:a16="http://schemas.microsoft.com/office/drawing/2014/main" id="{F5248BD1-76C4-B738-D7AD-4FFF0DB4D5AA}"/>
              </a:ext>
            </a:extLst>
          </p:cNvPr>
          <p:cNvSpPr>
            <a:spLocks noGrp="1"/>
          </p:cNvSpPr>
          <p:nvPr>
            <p:ph type="body" sz="quarter" idx="12"/>
          </p:nvPr>
        </p:nvSpPr>
        <p:spPr/>
        <p:txBody>
          <a:bodyPr/>
          <a:lstStyle/>
          <a:p>
            <a:r>
              <a:rPr lang="en-GB" dirty="0"/>
              <a:t>Follow the process being followed to obtain information about a risk assessment for an excavation.</a:t>
            </a:r>
          </a:p>
        </p:txBody>
      </p:sp>
      <p:sp>
        <p:nvSpPr>
          <p:cNvPr id="4" name="Slide Number Placeholder 3">
            <a:extLst>
              <a:ext uri="{FF2B5EF4-FFF2-40B4-BE49-F238E27FC236}">
                <a16:creationId xmlns:a16="http://schemas.microsoft.com/office/drawing/2014/main" id="{36D6D47A-4B92-1041-0B1A-A8C7E14482A6}"/>
              </a:ext>
            </a:extLst>
          </p:cNvPr>
          <p:cNvSpPr>
            <a:spLocks noGrp="1"/>
          </p:cNvSpPr>
          <p:nvPr>
            <p:ph type="sldNum" sz="quarter" idx="11"/>
          </p:nvPr>
        </p:nvSpPr>
        <p:spPr/>
        <p:txBody>
          <a:bodyPr/>
          <a:lstStyle/>
          <a:p>
            <a:fld id="{DA2C159E-F13C-4A85-9A41-E7669D3E0D70}" type="slidenum">
              <a:rPr lang="en-GB" smtClean="0"/>
              <a:pPr/>
              <a:t>111</a:t>
            </a:fld>
            <a:endParaRPr lang="en-GB" dirty="0"/>
          </a:p>
        </p:txBody>
      </p:sp>
      <p:sp>
        <p:nvSpPr>
          <p:cNvPr id="5" name="Footer Placeholder 4">
            <a:extLst>
              <a:ext uri="{FF2B5EF4-FFF2-40B4-BE49-F238E27FC236}">
                <a16:creationId xmlns:a16="http://schemas.microsoft.com/office/drawing/2014/main" id="{86B2172A-D2E7-0CA0-9934-D029654A5B3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945805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CC9E-19A5-060A-231A-D8BEE0806197}"/>
              </a:ext>
            </a:extLst>
          </p:cNvPr>
          <p:cNvSpPr>
            <a:spLocks noGrp="1"/>
          </p:cNvSpPr>
          <p:nvPr>
            <p:ph type="title"/>
          </p:nvPr>
        </p:nvSpPr>
        <p:spPr/>
        <p:txBody>
          <a:bodyPr/>
          <a:lstStyle/>
          <a:p>
            <a:r>
              <a:rPr lang="en-GB" dirty="0"/>
              <a:t>Referencing sources</a:t>
            </a:r>
          </a:p>
        </p:txBody>
      </p:sp>
      <p:sp>
        <p:nvSpPr>
          <p:cNvPr id="3" name="Text Placeholder 2">
            <a:extLst>
              <a:ext uri="{FF2B5EF4-FFF2-40B4-BE49-F238E27FC236}">
                <a16:creationId xmlns:a16="http://schemas.microsoft.com/office/drawing/2014/main" id="{6791C7EB-4FCC-7664-A06A-40436CCA4F20}"/>
              </a:ext>
            </a:extLst>
          </p:cNvPr>
          <p:cNvSpPr>
            <a:spLocks noGrp="1"/>
          </p:cNvSpPr>
          <p:nvPr>
            <p:ph type="body" sz="quarter" idx="12"/>
          </p:nvPr>
        </p:nvSpPr>
        <p:spPr/>
        <p:txBody>
          <a:bodyPr/>
          <a:lstStyle/>
          <a:p>
            <a:r>
              <a:rPr lang="en-GB" dirty="0"/>
              <a:t>Plagiarism is using someone else’s ideas or words and presenting them as your own. Often not intentional, but credit to the original is not given. </a:t>
            </a:r>
          </a:p>
          <a:p>
            <a:endParaRPr lang="en-GB" dirty="0"/>
          </a:p>
          <a:p>
            <a:r>
              <a:rPr lang="en-GB" dirty="0"/>
              <a:t>To avoid plagiarism, sources must be referenced. To avoid accusations of plagiarism.</a:t>
            </a:r>
          </a:p>
          <a:p>
            <a:endParaRPr lang="en-GB" dirty="0"/>
          </a:p>
        </p:txBody>
      </p:sp>
      <p:sp>
        <p:nvSpPr>
          <p:cNvPr id="4" name="Slide Number Placeholder 3">
            <a:extLst>
              <a:ext uri="{FF2B5EF4-FFF2-40B4-BE49-F238E27FC236}">
                <a16:creationId xmlns:a16="http://schemas.microsoft.com/office/drawing/2014/main" id="{4C0931B3-4876-C1A8-1D80-B5F5C4397242}"/>
              </a:ext>
            </a:extLst>
          </p:cNvPr>
          <p:cNvSpPr>
            <a:spLocks noGrp="1"/>
          </p:cNvSpPr>
          <p:nvPr>
            <p:ph type="sldNum" sz="quarter" idx="11"/>
          </p:nvPr>
        </p:nvSpPr>
        <p:spPr/>
        <p:txBody>
          <a:bodyPr/>
          <a:lstStyle/>
          <a:p>
            <a:fld id="{DA2C159E-F13C-4A85-9A41-E7669D3E0D70}" type="slidenum">
              <a:rPr lang="en-GB" smtClean="0"/>
              <a:pPr/>
              <a:t>112</a:t>
            </a:fld>
            <a:endParaRPr lang="en-GB" dirty="0"/>
          </a:p>
        </p:txBody>
      </p:sp>
      <p:sp>
        <p:nvSpPr>
          <p:cNvPr id="5" name="Footer Placeholder 4">
            <a:extLst>
              <a:ext uri="{FF2B5EF4-FFF2-40B4-BE49-F238E27FC236}">
                <a16:creationId xmlns:a16="http://schemas.microsoft.com/office/drawing/2014/main" id="{4F6CCAAE-10E5-AB10-6786-D45B181189E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44827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0A8A-01FD-AD9D-4CF1-CD3FDFA9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DE3FA-83BD-E4D9-E9C0-45F400911F92}"/>
              </a:ext>
            </a:extLst>
          </p:cNvPr>
          <p:cNvSpPr>
            <a:spLocks noGrp="1"/>
          </p:cNvSpPr>
          <p:nvPr>
            <p:ph type="title"/>
          </p:nvPr>
        </p:nvSpPr>
        <p:spPr/>
        <p:txBody>
          <a:bodyPr/>
          <a:lstStyle/>
          <a:p>
            <a:r>
              <a:rPr lang="en-GB" dirty="0"/>
              <a:t>Harvard referencing of a website</a:t>
            </a:r>
          </a:p>
        </p:txBody>
      </p:sp>
      <p:sp>
        <p:nvSpPr>
          <p:cNvPr id="3" name="Text Placeholder 2">
            <a:extLst>
              <a:ext uri="{FF2B5EF4-FFF2-40B4-BE49-F238E27FC236}">
                <a16:creationId xmlns:a16="http://schemas.microsoft.com/office/drawing/2014/main" id="{2976A233-9332-F8B6-4070-C9E8C7E431F2}"/>
              </a:ext>
            </a:extLst>
          </p:cNvPr>
          <p:cNvSpPr>
            <a:spLocks noGrp="1"/>
          </p:cNvSpPr>
          <p:nvPr>
            <p:ph type="body" sz="quarter" idx="12"/>
          </p:nvPr>
        </p:nvSpPr>
        <p:spPr/>
        <p:txBody>
          <a:bodyPr/>
          <a:lstStyle/>
          <a:p>
            <a:r>
              <a:rPr lang="en-GB" dirty="0"/>
              <a:t>Author Surname, Initial. (Year Published) 'Page Title', </a:t>
            </a:r>
            <a:r>
              <a:rPr lang="en-GB" i="1" dirty="0"/>
              <a:t>Website Name</a:t>
            </a:r>
            <a:r>
              <a:rPr lang="en-GB" dirty="0"/>
              <a:t>, Available at: URL (Accessed: Day Month Year)</a:t>
            </a:r>
          </a:p>
          <a:p>
            <a:endParaRPr lang="en-GB" dirty="0"/>
          </a:p>
          <a:p>
            <a:r>
              <a:rPr lang="en-GB" b="1" dirty="0"/>
              <a:t>Example</a:t>
            </a:r>
          </a:p>
          <a:p>
            <a:r>
              <a:rPr lang="en-GB" dirty="0"/>
              <a:t>Health and safety executive (2026) Health and safety basics for your business, Available at </a:t>
            </a:r>
            <a:r>
              <a:rPr lang="en-GB" dirty="0">
                <a:hlinkClick r:id="rId2"/>
              </a:rPr>
              <a:t>https://www.hse.gov.uk/simple-health-safety/risk/risk-assessment-template-and-examples.htm</a:t>
            </a:r>
            <a:r>
              <a:rPr lang="en-GB" dirty="0"/>
              <a:t> (Accessed: 25 May 2026)</a:t>
            </a:r>
          </a:p>
        </p:txBody>
      </p:sp>
      <p:sp>
        <p:nvSpPr>
          <p:cNvPr id="4" name="Slide Number Placeholder 3">
            <a:extLst>
              <a:ext uri="{FF2B5EF4-FFF2-40B4-BE49-F238E27FC236}">
                <a16:creationId xmlns:a16="http://schemas.microsoft.com/office/drawing/2014/main" id="{A91FE4C9-EFF9-1959-9C02-DF4FBAD8CEAC}"/>
              </a:ext>
            </a:extLst>
          </p:cNvPr>
          <p:cNvSpPr>
            <a:spLocks noGrp="1"/>
          </p:cNvSpPr>
          <p:nvPr>
            <p:ph type="sldNum" sz="quarter" idx="11"/>
          </p:nvPr>
        </p:nvSpPr>
        <p:spPr/>
        <p:txBody>
          <a:bodyPr/>
          <a:lstStyle/>
          <a:p>
            <a:fld id="{DA2C159E-F13C-4A85-9A41-E7669D3E0D70}" type="slidenum">
              <a:rPr lang="en-GB" smtClean="0"/>
              <a:pPr/>
              <a:t>113</a:t>
            </a:fld>
            <a:endParaRPr lang="en-GB" dirty="0"/>
          </a:p>
        </p:txBody>
      </p:sp>
      <p:sp>
        <p:nvSpPr>
          <p:cNvPr id="5" name="Footer Placeholder 4">
            <a:extLst>
              <a:ext uri="{FF2B5EF4-FFF2-40B4-BE49-F238E27FC236}">
                <a16:creationId xmlns:a16="http://schemas.microsoft.com/office/drawing/2014/main" id="{E879C320-2014-E78D-9DF1-54CA11F53BC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777790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18871-09D0-A3F4-4A26-B2BD79BE1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B7149-84D3-6D2E-C555-12D393310365}"/>
              </a:ext>
            </a:extLst>
          </p:cNvPr>
          <p:cNvSpPr>
            <a:spLocks noGrp="1"/>
          </p:cNvSpPr>
          <p:nvPr>
            <p:ph type="title"/>
          </p:nvPr>
        </p:nvSpPr>
        <p:spPr/>
        <p:txBody>
          <a:bodyPr/>
          <a:lstStyle/>
          <a:p>
            <a:r>
              <a:rPr lang="en-GB" dirty="0"/>
              <a:t>Harvard referencing of AI</a:t>
            </a:r>
          </a:p>
        </p:txBody>
      </p:sp>
      <p:sp>
        <p:nvSpPr>
          <p:cNvPr id="3" name="Text Placeholder 2">
            <a:extLst>
              <a:ext uri="{FF2B5EF4-FFF2-40B4-BE49-F238E27FC236}">
                <a16:creationId xmlns:a16="http://schemas.microsoft.com/office/drawing/2014/main" id="{E8E2D6F3-80C6-3C4A-489C-35992AD51693}"/>
              </a:ext>
            </a:extLst>
          </p:cNvPr>
          <p:cNvSpPr>
            <a:spLocks noGrp="1"/>
          </p:cNvSpPr>
          <p:nvPr>
            <p:ph type="body" sz="quarter" idx="12"/>
          </p:nvPr>
        </p:nvSpPr>
        <p:spPr/>
        <p:txBody>
          <a:bodyPr/>
          <a:lstStyle/>
          <a:p>
            <a:r>
              <a:rPr lang="en-GB" b="1" dirty="0"/>
              <a:t>Format:</a:t>
            </a:r>
            <a:r>
              <a:rPr lang="en-GB" dirty="0"/>
              <a:t> Company Name. (Year) </a:t>
            </a:r>
            <a:r>
              <a:rPr lang="en-GB" i="1" dirty="0"/>
              <a:t>Name of AI</a:t>
            </a:r>
            <a:r>
              <a:rPr lang="en-GB" dirty="0"/>
              <a:t> (Version if known). [Generative AI]. Day/month accessed. Available from: URL or shareable link (if available).</a:t>
            </a:r>
          </a:p>
          <a:p>
            <a:endParaRPr lang="en-GB" b="1" dirty="0"/>
          </a:p>
          <a:p>
            <a:r>
              <a:rPr lang="en-GB" b="1" dirty="0"/>
              <a:t>Example</a:t>
            </a:r>
            <a:endParaRPr lang="en-GB" dirty="0"/>
          </a:p>
          <a:p>
            <a:r>
              <a:rPr lang="en-GB" dirty="0"/>
              <a:t>OpenAI. (2026) </a:t>
            </a:r>
            <a:r>
              <a:rPr lang="en-GB" i="1" dirty="0"/>
              <a:t>ChatGPT</a:t>
            </a:r>
            <a:r>
              <a:rPr lang="en-GB" dirty="0"/>
              <a:t> (Version 4.0). [Generative AI]. Accessed 15 May 2026. Available from: openai.com</a:t>
            </a:r>
          </a:p>
          <a:p>
            <a:endParaRPr lang="en-GB" dirty="0"/>
          </a:p>
        </p:txBody>
      </p:sp>
      <p:sp>
        <p:nvSpPr>
          <p:cNvPr id="4" name="Slide Number Placeholder 3">
            <a:extLst>
              <a:ext uri="{FF2B5EF4-FFF2-40B4-BE49-F238E27FC236}">
                <a16:creationId xmlns:a16="http://schemas.microsoft.com/office/drawing/2014/main" id="{DE1F3B17-0D12-81D4-9876-9CF3A6DFE3CC}"/>
              </a:ext>
            </a:extLst>
          </p:cNvPr>
          <p:cNvSpPr>
            <a:spLocks noGrp="1"/>
          </p:cNvSpPr>
          <p:nvPr>
            <p:ph type="sldNum" sz="quarter" idx="11"/>
          </p:nvPr>
        </p:nvSpPr>
        <p:spPr/>
        <p:txBody>
          <a:bodyPr/>
          <a:lstStyle/>
          <a:p>
            <a:fld id="{DA2C159E-F13C-4A85-9A41-E7669D3E0D70}" type="slidenum">
              <a:rPr lang="en-GB" smtClean="0"/>
              <a:pPr/>
              <a:t>114</a:t>
            </a:fld>
            <a:endParaRPr lang="en-GB" dirty="0"/>
          </a:p>
        </p:txBody>
      </p:sp>
      <p:sp>
        <p:nvSpPr>
          <p:cNvPr id="5" name="Footer Placeholder 4">
            <a:extLst>
              <a:ext uri="{FF2B5EF4-FFF2-40B4-BE49-F238E27FC236}">
                <a16:creationId xmlns:a16="http://schemas.microsoft.com/office/drawing/2014/main" id="{B63BC57D-3527-E0D7-B67F-DB8FE0874C0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520971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07F3-2434-68AA-18F5-584BD5781993}"/>
              </a:ext>
            </a:extLst>
          </p:cNvPr>
          <p:cNvSpPr>
            <a:spLocks noGrp="1"/>
          </p:cNvSpPr>
          <p:nvPr>
            <p:ph type="title"/>
          </p:nvPr>
        </p:nvSpPr>
        <p:spPr/>
        <p:txBody>
          <a:bodyPr/>
          <a:lstStyle/>
          <a:p>
            <a:r>
              <a:rPr lang="en-GB" dirty="0"/>
              <a:t>Wind turbines case study</a:t>
            </a:r>
          </a:p>
        </p:txBody>
      </p:sp>
      <p:sp>
        <p:nvSpPr>
          <p:cNvPr id="3" name="Text Placeholder 2">
            <a:extLst>
              <a:ext uri="{FF2B5EF4-FFF2-40B4-BE49-F238E27FC236}">
                <a16:creationId xmlns:a16="http://schemas.microsoft.com/office/drawing/2014/main" id="{B20E555C-E82D-41EE-D321-E545ECFE6D91}"/>
              </a:ext>
            </a:extLst>
          </p:cNvPr>
          <p:cNvSpPr>
            <a:spLocks noGrp="1"/>
          </p:cNvSpPr>
          <p:nvPr>
            <p:ph type="body" sz="quarter" idx="12"/>
          </p:nvPr>
        </p:nvSpPr>
        <p:spPr/>
        <p:txBody>
          <a:bodyPr/>
          <a:lstStyle/>
          <a:p>
            <a:r>
              <a:rPr lang="en-GB" dirty="0"/>
              <a:t>Work in pairs.</a:t>
            </a:r>
          </a:p>
          <a:p>
            <a:endParaRPr lang="en-GB" dirty="0"/>
          </a:p>
          <a:p>
            <a:r>
              <a:rPr lang="en-GB" dirty="0"/>
              <a:t>Carry out research using AI to find information on wind turbines that would be useful to help the farmer decide what to do.</a:t>
            </a:r>
          </a:p>
          <a:p>
            <a:endParaRPr lang="en-GB" dirty="0"/>
          </a:p>
          <a:p>
            <a:r>
              <a:rPr lang="en-GB" dirty="0"/>
              <a:t>Complete the Research log with your findings and sources.</a:t>
            </a:r>
          </a:p>
        </p:txBody>
      </p:sp>
      <p:sp>
        <p:nvSpPr>
          <p:cNvPr id="4" name="Slide Number Placeholder 3">
            <a:extLst>
              <a:ext uri="{FF2B5EF4-FFF2-40B4-BE49-F238E27FC236}">
                <a16:creationId xmlns:a16="http://schemas.microsoft.com/office/drawing/2014/main" id="{72231D44-237A-3F84-5B95-294BDCC19CFB}"/>
              </a:ext>
            </a:extLst>
          </p:cNvPr>
          <p:cNvSpPr>
            <a:spLocks noGrp="1"/>
          </p:cNvSpPr>
          <p:nvPr>
            <p:ph type="sldNum" sz="quarter" idx="11"/>
          </p:nvPr>
        </p:nvSpPr>
        <p:spPr/>
        <p:txBody>
          <a:bodyPr/>
          <a:lstStyle/>
          <a:p>
            <a:fld id="{DA2C159E-F13C-4A85-9A41-E7669D3E0D70}" type="slidenum">
              <a:rPr lang="en-GB" smtClean="0"/>
              <a:pPr/>
              <a:t>115</a:t>
            </a:fld>
            <a:endParaRPr lang="en-GB" dirty="0"/>
          </a:p>
        </p:txBody>
      </p:sp>
      <p:sp>
        <p:nvSpPr>
          <p:cNvPr id="5" name="Footer Placeholder 4">
            <a:extLst>
              <a:ext uri="{FF2B5EF4-FFF2-40B4-BE49-F238E27FC236}">
                <a16:creationId xmlns:a16="http://schemas.microsoft.com/office/drawing/2014/main" id="{A2BC7893-532F-29A8-870A-59DB1B0C3DF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27646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584D-5B8D-1B46-9886-4AF1A9F96BC4}"/>
              </a:ext>
            </a:extLst>
          </p:cNvPr>
          <p:cNvSpPr>
            <a:spLocks noGrp="1"/>
          </p:cNvSpPr>
          <p:nvPr>
            <p:ph type="title"/>
          </p:nvPr>
        </p:nvSpPr>
        <p:spPr/>
        <p:txBody>
          <a:bodyPr/>
          <a:lstStyle/>
          <a:p>
            <a:r>
              <a:rPr lang="en-GB" dirty="0"/>
              <a:t>Justify</a:t>
            </a:r>
          </a:p>
        </p:txBody>
      </p:sp>
      <p:sp>
        <p:nvSpPr>
          <p:cNvPr id="3" name="Text Placeholder 2">
            <a:extLst>
              <a:ext uri="{FF2B5EF4-FFF2-40B4-BE49-F238E27FC236}">
                <a16:creationId xmlns:a16="http://schemas.microsoft.com/office/drawing/2014/main" id="{9DD6B86D-264D-F979-0E94-AD0649E16B7E}"/>
              </a:ext>
            </a:extLst>
          </p:cNvPr>
          <p:cNvSpPr>
            <a:spLocks noGrp="1"/>
          </p:cNvSpPr>
          <p:nvPr>
            <p:ph type="body" sz="quarter" idx="12"/>
          </p:nvPr>
        </p:nvSpPr>
        <p:spPr>
          <a:xfrm>
            <a:off x="234000" y="764088"/>
            <a:ext cx="8436513" cy="3823886"/>
          </a:xfrm>
        </p:spPr>
        <p:txBody>
          <a:bodyPr/>
          <a:lstStyle/>
          <a:p>
            <a:r>
              <a:rPr lang="en-GB" dirty="0"/>
              <a:t>Justify means to use evidence to show how a proposal would resolve an issue or meet an objective.</a:t>
            </a:r>
          </a:p>
          <a:p>
            <a:endParaRPr lang="en-GB" dirty="0"/>
          </a:p>
          <a:p>
            <a:r>
              <a:rPr lang="en-GB" dirty="0"/>
              <a:t>Key terms that can be included when justifying:</a:t>
            </a:r>
          </a:p>
          <a:p>
            <a:pPr marL="342900" indent="-342900">
              <a:buFont typeface="Arial" panose="020B0604020202020204" pitchFamily="34" charset="0"/>
              <a:buChar char="•"/>
            </a:pPr>
            <a:r>
              <a:rPr lang="en-GB" dirty="0"/>
              <a:t>As shown by...</a:t>
            </a:r>
          </a:p>
          <a:p>
            <a:pPr marL="342900" indent="-342900">
              <a:buFont typeface="Arial" panose="020B0604020202020204" pitchFamily="34" charset="0"/>
              <a:buChar char="•"/>
            </a:pPr>
            <a:r>
              <a:rPr lang="en-GB" dirty="0"/>
              <a:t>A compelling reason is...</a:t>
            </a:r>
          </a:p>
          <a:p>
            <a:pPr marL="342900" indent="-342900">
              <a:buFont typeface="Arial" panose="020B0604020202020204" pitchFamily="34" charset="0"/>
              <a:buChar char="•"/>
            </a:pPr>
            <a:r>
              <a:rPr lang="en-GB" dirty="0"/>
              <a:t>Based on the data collected...</a:t>
            </a:r>
          </a:p>
          <a:p>
            <a:pPr marL="342900" indent="-342900">
              <a:buFont typeface="Arial" panose="020B0604020202020204" pitchFamily="34" charset="0"/>
              <a:buChar char="•"/>
            </a:pPr>
            <a:r>
              <a:rPr lang="en-GB" dirty="0"/>
              <a:t>This position is based on…</a:t>
            </a:r>
          </a:p>
          <a:p>
            <a:pPr marL="342900" indent="-342900">
              <a:buFont typeface="Arial" panose="020B0604020202020204" pitchFamily="34" charset="0"/>
              <a:buChar char="•"/>
            </a:pPr>
            <a:r>
              <a:rPr lang="en-GB" dirty="0"/>
              <a:t>This is corroborated by …</a:t>
            </a:r>
          </a:p>
          <a:p>
            <a:pPr marL="342900" indent="-342900">
              <a:buFont typeface="Arial" panose="020B0604020202020204" pitchFamily="34" charset="0"/>
              <a:buChar char="•"/>
            </a:pPr>
            <a:r>
              <a:rPr lang="en-GB" dirty="0"/>
              <a:t>Evidence clearly indicates that….</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420B0D35-9255-FCF0-4C57-FA54E0EF13A1}"/>
              </a:ext>
            </a:extLst>
          </p:cNvPr>
          <p:cNvSpPr>
            <a:spLocks noGrp="1"/>
          </p:cNvSpPr>
          <p:nvPr>
            <p:ph type="sldNum" sz="quarter" idx="11"/>
          </p:nvPr>
        </p:nvSpPr>
        <p:spPr/>
        <p:txBody>
          <a:bodyPr/>
          <a:lstStyle/>
          <a:p>
            <a:fld id="{DA2C159E-F13C-4A85-9A41-E7669D3E0D70}" type="slidenum">
              <a:rPr lang="en-GB" smtClean="0"/>
              <a:pPr/>
              <a:t>116</a:t>
            </a:fld>
            <a:endParaRPr lang="en-GB" dirty="0"/>
          </a:p>
        </p:txBody>
      </p:sp>
      <p:sp>
        <p:nvSpPr>
          <p:cNvPr id="5" name="Footer Placeholder 4">
            <a:extLst>
              <a:ext uri="{FF2B5EF4-FFF2-40B4-BE49-F238E27FC236}">
                <a16:creationId xmlns:a16="http://schemas.microsoft.com/office/drawing/2014/main" id="{87F7C9EC-3F59-065A-83F3-889FB1BA591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94678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ADDF-3A39-8A25-C451-7765DF2D5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7F65F-5C46-4816-6D0D-2E04186F20B3}"/>
              </a:ext>
            </a:extLst>
          </p:cNvPr>
          <p:cNvSpPr>
            <a:spLocks noGrp="1"/>
          </p:cNvSpPr>
          <p:nvPr>
            <p:ph type="title"/>
          </p:nvPr>
        </p:nvSpPr>
        <p:spPr/>
        <p:txBody>
          <a:bodyPr/>
          <a:lstStyle/>
          <a:p>
            <a:r>
              <a:rPr lang="en-GB" dirty="0"/>
              <a:t>Example justification</a:t>
            </a:r>
          </a:p>
        </p:txBody>
      </p:sp>
      <p:sp>
        <p:nvSpPr>
          <p:cNvPr id="3" name="Text Placeholder 2">
            <a:extLst>
              <a:ext uri="{FF2B5EF4-FFF2-40B4-BE49-F238E27FC236}">
                <a16:creationId xmlns:a16="http://schemas.microsoft.com/office/drawing/2014/main" id="{413D2C66-7EC0-741C-9FFC-AD64730EFD2F}"/>
              </a:ext>
            </a:extLst>
          </p:cNvPr>
          <p:cNvSpPr>
            <a:spLocks noGrp="1"/>
          </p:cNvSpPr>
          <p:nvPr>
            <p:ph type="body" sz="quarter" idx="12"/>
          </p:nvPr>
        </p:nvSpPr>
        <p:spPr>
          <a:xfrm>
            <a:off x="234000" y="764088"/>
            <a:ext cx="8436513" cy="3823886"/>
          </a:xfrm>
        </p:spPr>
        <p:txBody>
          <a:bodyPr/>
          <a:lstStyle/>
          <a:p>
            <a:r>
              <a:rPr lang="en-GB" dirty="0"/>
              <a:t>A developer is looking to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install solar panels on a brownfield site. Justify how it supports sustainability.</a:t>
            </a:r>
          </a:p>
          <a:p>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The proposal makes effective use of underutilised or previously developed land. Brownfield sites are often vacant, contaminated, or unsuitable for housing or agriculture. Installing solar panels allows the land to be repurposed productively without requiring extensive new development elsewhere. This aligns with planning policies that prioritise sustainable land use and redevelopment.</a:t>
            </a:r>
          </a:p>
          <a:p>
            <a:endParaRPr lang="en-GB" dirty="0"/>
          </a:p>
        </p:txBody>
      </p:sp>
      <p:sp>
        <p:nvSpPr>
          <p:cNvPr id="4" name="Slide Number Placeholder 3">
            <a:extLst>
              <a:ext uri="{FF2B5EF4-FFF2-40B4-BE49-F238E27FC236}">
                <a16:creationId xmlns:a16="http://schemas.microsoft.com/office/drawing/2014/main" id="{82B5F2D8-6DF9-B0C3-72BD-C1AEE44E2DA0}"/>
              </a:ext>
            </a:extLst>
          </p:cNvPr>
          <p:cNvSpPr>
            <a:spLocks noGrp="1"/>
          </p:cNvSpPr>
          <p:nvPr>
            <p:ph type="sldNum" sz="quarter" idx="11"/>
          </p:nvPr>
        </p:nvSpPr>
        <p:spPr/>
        <p:txBody>
          <a:bodyPr/>
          <a:lstStyle/>
          <a:p>
            <a:fld id="{DA2C159E-F13C-4A85-9A41-E7669D3E0D70}" type="slidenum">
              <a:rPr lang="en-GB" smtClean="0"/>
              <a:pPr/>
              <a:t>117</a:t>
            </a:fld>
            <a:endParaRPr lang="en-GB" dirty="0"/>
          </a:p>
        </p:txBody>
      </p:sp>
      <p:sp>
        <p:nvSpPr>
          <p:cNvPr id="5" name="Footer Placeholder 4">
            <a:extLst>
              <a:ext uri="{FF2B5EF4-FFF2-40B4-BE49-F238E27FC236}">
                <a16:creationId xmlns:a16="http://schemas.microsoft.com/office/drawing/2014/main" id="{E0275CEB-3452-FD4C-751D-86B836DF440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354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3121-1F6C-9882-891E-6AD9BF46BC86}"/>
              </a:ext>
            </a:extLst>
          </p:cNvPr>
          <p:cNvSpPr>
            <a:spLocks noGrp="1"/>
          </p:cNvSpPr>
          <p:nvPr>
            <p:ph type="title"/>
          </p:nvPr>
        </p:nvSpPr>
        <p:spPr/>
        <p:txBody>
          <a:bodyPr/>
          <a:lstStyle/>
          <a:p>
            <a:r>
              <a:rPr lang="en-GB" dirty="0"/>
              <a:t>Now you justify</a:t>
            </a:r>
          </a:p>
        </p:txBody>
      </p:sp>
      <p:sp>
        <p:nvSpPr>
          <p:cNvPr id="3" name="Text Placeholder 2">
            <a:extLst>
              <a:ext uri="{FF2B5EF4-FFF2-40B4-BE49-F238E27FC236}">
                <a16:creationId xmlns:a16="http://schemas.microsoft.com/office/drawing/2014/main" id="{C4992C27-1B26-9149-47EE-A4D428774158}"/>
              </a:ext>
            </a:extLst>
          </p:cNvPr>
          <p:cNvSpPr>
            <a:spLocks noGrp="1"/>
          </p:cNvSpPr>
          <p:nvPr>
            <p:ph type="body" sz="quarter" idx="12"/>
          </p:nvPr>
        </p:nvSpPr>
        <p:spPr/>
        <p:txBody>
          <a:bodyPr/>
          <a:lstStyle/>
          <a:p>
            <a:r>
              <a:rPr lang="en-GB" dirty="0"/>
              <a:t>Work individually.</a:t>
            </a:r>
          </a:p>
          <a:p>
            <a:endParaRPr lang="en-GB" dirty="0"/>
          </a:p>
          <a:p>
            <a:r>
              <a:rPr lang="en-GB" dirty="0"/>
              <a:t>Will the cows be affected by the installation of wind turbines in the fields where they graze?</a:t>
            </a:r>
          </a:p>
          <a:p>
            <a:endParaRPr lang="en-GB" dirty="0"/>
          </a:p>
          <a:p>
            <a:r>
              <a:rPr lang="en-GB" dirty="0"/>
              <a:t>Answer the question, justifying your response.</a:t>
            </a:r>
          </a:p>
          <a:p>
            <a:endParaRPr lang="en-GB" dirty="0"/>
          </a:p>
          <a:p>
            <a:endParaRPr lang="en-GB" dirty="0"/>
          </a:p>
        </p:txBody>
      </p:sp>
      <p:sp>
        <p:nvSpPr>
          <p:cNvPr id="4" name="Slide Number Placeholder 3">
            <a:extLst>
              <a:ext uri="{FF2B5EF4-FFF2-40B4-BE49-F238E27FC236}">
                <a16:creationId xmlns:a16="http://schemas.microsoft.com/office/drawing/2014/main" id="{6040F494-8CB3-7465-7D92-680D980AE0A0}"/>
              </a:ext>
            </a:extLst>
          </p:cNvPr>
          <p:cNvSpPr>
            <a:spLocks noGrp="1"/>
          </p:cNvSpPr>
          <p:nvPr>
            <p:ph type="sldNum" sz="quarter" idx="11"/>
          </p:nvPr>
        </p:nvSpPr>
        <p:spPr/>
        <p:txBody>
          <a:bodyPr/>
          <a:lstStyle/>
          <a:p>
            <a:fld id="{DA2C159E-F13C-4A85-9A41-E7669D3E0D70}" type="slidenum">
              <a:rPr lang="en-GB" smtClean="0"/>
              <a:pPr/>
              <a:t>118</a:t>
            </a:fld>
            <a:endParaRPr lang="en-GB" dirty="0"/>
          </a:p>
        </p:txBody>
      </p:sp>
      <p:sp>
        <p:nvSpPr>
          <p:cNvPr id="5" name="Footer Placeholder 4">
            <a:extLst>
              <a:ext uri="{FF2B5EF4-FFF2-40B4-BE49-F238E27FC236}">
                <a16:creationId xmlns:a16="http://schemas.microsoft.com/office/drawing/2014/main" id="{9C906F6D-EF6D-11F4-1DC0-BBFF7C932B3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330528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E0DB-F34A-74D9-C72E-4189456BB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06641-87FD-E0C3-80B2-2DFE60FA1F2A}"/>
              </a:ext>
            </a:extLst>
          </p:cNvPr>
          <p:cNvSpPr>
            <a:spLocks noGrp="1"/>
          </p:cNvSpPr>
          <p:nvPr>
            <p:ph type="title"/>
          </p:nvPr>
        </p:nvSpPr>
        <p:spPr/>
        <p:txBody>
          <a:bodyPr/>
          <a:lstStyle/>
          <a:p>
            <a:r>
              <a:rPr lang="en-GB" dirty="0"/>
              <a:t>Which calculation first?</a:t>
            </a:r>
          </a:p>
        </p:txBody>
      </p:sp>
      <p:sp>
        <p:nvSpPr>
          <p:cNvPr id="3" name="Text Placeholder 2">
            <a:extLst>
              <a:ext uri="{FF2B5EF4-FFF2-40B4-BE49-F238E27FC236}">
                <a16:creationId xmlns:a16="http://schemas.microsoft.com/office/drawing/2014/main" id="{A1002405-37C1-957C-3CBE-97CD0CBDEC41}"/>
              </a:ext>
            </a:extLst>
          </p:cNvPr>
          <p:cNvSpPr>
            <a:spLocks noGrp="1"/>
          </p:cNvSpPr>
          <p:nvPr>
            <p:ph type="body" sz="quarter" idx="12"/>
          </p:nvPr>
        </p:nvSpPr>
        <p:spPr/>
        <p:txBody>
          <a:bodyPr/>
          <a:lstStyle/>
          <a:p>
            <a:r>
              <a:rPr lang="en-GB" dirty="0"/>
              <a:t>Review the information in the Wind turbines case study.</a:t>
            </a:r>
          </a:p>
          <a:p>
            <a:endParaRPr lang="en-GB" dirty="0"/>
          </a:p>
          <a:p>
            <a:r>
              <a:rPr lang="en-GB" dirty="0"/>
              <a:t>Work in pairs.</a:t>
            </a:r>
          </a:p>
          <a:p>
            <a:endParaRPr lang="en-GB" dirty="0"/>
          </a:p>
          <a:p>
            <a:r>
              <a:rPr lang="en-GB" dirty="0"/>
              <a:t>Discuss the calculations needed to find an answer to the problem in the case study.  </a:t>
            </a:r>
          </a:p>
          <a:p>
            <a:endParaRPr lang="en-GB" dirty="0"/>
          </a:p>
          <a:p>
            <a:r>
              <a:rPr lang="en-GB" dirty="0"/>
              <a:t>Agree on the order in which the calculations should be completed.</a:t>
            </a:r>
          </a:p>
        </p:txBody>
      </p:sp>
      <p:sp>
        <p:nvSpPr>
          <p:cNvPr id="4" name="Slide Number Placeholder 3">
            <a:extLst>
              <a:ext uri="{FF2B5EF4-FFF2-40B4-BE49-F238E27FC236}">
                <a16:creationId xmlns:a16="http://schemas.microsoft.com/office/drawing/2014/main" id="{E523ED62-4BA4-E580-51B9-68BAEFB5C978}"/>
              </a:ext>
            </a:extLst>
          </p:cNvPr>
          <p:cNvSpPr>
            <a:spLocks noGrp="1"/>
          </p:cNvSpPr>
          <p:nvPr>
            <p:ph type="sldNum" sz="quarter" idx="11"/>
          </p:nvPr>
        </p:nvSpPr>
        <p:spPr/>
        <p:txBody>
          <a:bodyPr/>
          <a:lstStyle/>
          <a:p>
            <a:fld id="{DA2C159E-F13C-4A85-9A41-E7669D3E0D70}" type="slidenum">
              <a:rPr lang="en-GB" smtClean="0"/>
              <a:pPr/>
              <a:t>119</a:t>
            </a:fld>
            <a:endParaRPr lang="en-GB" dirty="0"/>
          </a:p>
        </p:txBody>
      </p:sp>
      <p:sp>
        <p:nvSpPr>
          <p:cNvPr id="5" name="Footer Placeholder 4">
            <a:extLst>
              <a:ext uri="{FF2B5EF4-FFF2-40B4-BE49-F238E27FC236}">
                <a16:creationId xmlns:a16="http://schemas.microsoft.com/office/drawing/2014/main" id="{B2E6624E-5A46-1BE3-0EB4-6F44ECC4580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3127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CD8D7-9F1E-C4C7-C49F-7601EB98F1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76B0A-EAFB-74BE-1D28-DC3A31F0D4E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a:t>
            </a:fld>
            <a:endParaRPr lang="en-GB" dirty="0"/>
          </a:p>
        </p:txBody>
      </p:sp>
      <p:sp>
        <p:nvSpPr>
          <p:cNvPr id="5" name="Footer Placeholder 4">
            <a:extLst>
              <a:ext uri="{FF2B5EF4-FFF2-40B4-BE49-F238E27FC236}">
                <a16:creationId xmlns:a16="http://schemas.microsoft.com/office/drawing/2014/main" id="{283A7C5C-283B-8AE7-8BDE-B3987E952F8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75B553F1-E51C-4B74-9F52-FCA5D0891742}"/>
              </a:ext>
            </a:extLst>
          </p:cNvPr>
          <p:cNvSpPr>
            <a:spLocks noGrp="1"/>
          </p:cNvSpPr>
          <p:nvPr>
            <p:ph type="title"/>
          </p:nvPr>
        </p:nvSpPr>
        <p:spPr/>
        <p:txBody>
          <a:bodyPr>
            <a:normAutofit/>
          </a:bodyPr>
          <a:lstStyle/>
          <a:p>
            <a:r>
              <a:rPr lang="en-US" dirty="0"/>
              <a:t>How were the instructions?</a:t>
            </a:r>
          </a:p>
        </p:txBody>
      </p:sp>
      <p:sp>
        <p:nvSpPr>
          <p:cNvPr id="7" name="Text Placeholder 2">
            <a:extLst>
              <a:ext uri="{FF2B5EF4-FFF2-40B4-BE49-F238E27FC236}">
                <a16:creationId xmlns:a16="http://schemas.microsoft.com/office/drawing/2014/main" id="{290C1D11-7A86-8931-1C50-49B6A39D2E30}"/>
              </a:ext>
            </a:extLst>
          </p:cNvPr>
          <p:cNvSpPr>
            <a:spLocks noGrp="1"/>
          </p:cNvSpPr>
          <p:nvPr>
            <p:ph type="body" sz="quarter" idx="12"/>
          </p:nvPr>
        </p:nvSpPr>
        <p:spPr>
          <a:xfrm>
            <a:off x="234000" y="851769"/>
            <a:ext cx="7667625" cy="3915493"/>
          </a:xfrm>
        </p:spPr>
        <p:txBody>
          <a:bodyPr/>
          <a:lstStyle/>
          <a:p>
            <a:r>
              <a:rPr lang="en-US" dirty="0"/>
              <a:t>Pass your instructions to another learner.</a:t>
            </a:r>
          </a:p>
          <a:p>
            <a:endParaRPr lang="en-US" dirty="0"/>
          </a:p>
          <a:p>
            <a:r>
              <a:rPr lang="en-US" dirty="0"/>
              <a:t>Review the measuring instructions you were given.</a:t>
            </a:r>
          </a:p>
          <a:p>
            <a:endParaRPr lang="en-US" dirty="0"/>
          </a:p>
          <a:p>
            <a:r>
              <a:rPr lang="en-US" dirty="0"/>
              <a:t>Did the instructions include each data point to be measured?</a:t>
            </a:r>
          </a:p>
          <a:p>
            <a:endParaRPr lang="en-US" dirty="0"/>
          </a:p>
          <a:p>
            <a:r>
              <a:rPr lang="en-US" dirty="0"/>
              <a:t>Were there sufficient data points mentioned?</a:t>
            </a:r>
          </a:p>
          <a:p>
            <a:endParaRPr lang="en-US" dirty="0"/>
          </a:p>
          <a:p>
            <a:r>
              <a:rPr lang="en-US" dirty="0"/>
              <a:t>Annotate the instructions with any feedback.</a:t>
            </a:r>
          </a:p>
        </p:txBody>
      </p:sp>
    </p:spTree>
    <p:extLst>
      <p:ext uri="{BB962C8B-B14F-4D97-AF65-F5344CB8AC3E}">
        <p14:creationId xmlns:p14="http://schemas.microsoft.com/office/powerpoint/2010/main" val="4147346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87E73-ADCF-583C-67BC-55503D249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C960-715F-8F81-4386-479CF5A1C07C}"/>
              </a:ext>
            </a:extLst>
          </p:cNvPr>
          <p:cNvSpPr>
            <a:spLocks noGrp="1"/>
          </p:cNvSpPr>
          <p:nvPr>
            <p:ph type="title"/>
          </p:nvPr>
        </p:nvSpPr>
        <p:spPr/>
        <p:txBody>
          <a:bodyPr/>
          <a:lstStyle/>
          <a:p>
            <a:r>
              <a:rPr lang="en-GB" dirty="0"/>
              <a:t>Solve the problem</a:t>
            </a:r>
          </a:p>
        </p:txBody>
      </p:sp>
      <p:sp>
        <p:nvSpPr>
          <p:cNvPr id="3" name="Text Placeholder 2">
            <a:extLst>
              <a:ext uri="{FF2B5EF4-FFF2-40B4-BE49-F238E27FC236}">
                <a16:creationId xmlns:a16="http://schemas.microsoft.com/office/drawing/2014/main" id="{71BB63CD-0C92-6A85-EFE7-A84636A06035}"/>
              </a:ext>
            </a:extLst>
          </p:cNvPr>
          <p:cNvSpPr>
            <a:spLocks noGrp="1"/>
          </p:cNvSpPr>
          <p:nvPr>
            <p:ph type="body" sz="quarter" idx="12"/>
          </p:nvPr>
        </p:nvSpPr>
        <p:spPr/>
        <p:txBody>
          <a:bodyPr/>
          <a:lstStyle/>
          <a:p>
            <a:r>
              <a:rPr lang="en-GB" dirty="0"/>
              <a:t>Work individually.</a:t>
            </a:r>
          </a:p>
          <a:p>
            <a:endParaRPr lang="en-GB" dirty="0"/>
          </a:p>
          <a:p>
            <a:r>
              <a:rPr lang="en-GB" dirty="0"/>
              <a:t>Carry out the calculations in the order that has been agreed.</a:t>
            </a:r>
          </a:p>
        </p:txBody>
      </p:sp>
      <p:sp>
        <p:nvSpPr>
          <p:cNvPr id="4" name="Slide Number Placeholder 3">
            <a:extLst>
              <a:ext uri="{FF2B5EF4-FFF2-40B4-BE49-F238E27FC236}">
                <a16:creationId xmlns:a16="http://schemas.microsoft.com/office/drawing/2014/main" id="{7BA26EA1-DE5B-9B7C-0227-39783BD36441}"/>
              </a:ext>
            </a:extLst>
          </p:cNvPr>
          <p:cNvSpPr>
            <a:spLocks noGrp="1"/>
          </p:cNvSpPr>
          <p:nvPr>
            <p:ph type="sldNum" sz="quarter" idx="11"/>
          </p:nvPr>
        </p:nvSpPr>
        <p:spPr/>
        <p:txBody>
          <a:bodyPr/>
          <a:lstStyle/>
          <a:p>
            <a:fld id="{DA2C159E-F13C-4A85-9A41-E7669D3E0D70}" type="slidenum">
              <a:rPr lang="en-GB" smtClean="0"/>
              <a:pPr/>
              <a:t>120</a:t>
            </a:fld>
            <a:endParaRPr lang="en-GB" dirty="0"/>
          </a:p>
        </p:txBody>
      </p:sp>
      <p:sp>
        <p:nvSpPr>
          <p:cNvPr id="5" name="Footer Placeholder 4">
            <a:extLst>
              <a:ext uri="{FF2B5EF4-FFF2-40B4-BE49-F238E27FC236}">
                <a16:creationId xmlns:a16="http://schemas.microsoft.com/office/drawing/2014/main" id="{46B020ED-FE19-4CCD-98BA-E70C4231760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450654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512E9-E9AA-3A79-DB00-D99F5CB96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F2B82-29CC-B6E5-31CD-CD9846AF98E6}"/>
              </a:ext>
            </a:extLst>
          </p:cNvPr>
          <p:cNvSpPr>
            <a:spLocks noGrp="1"/>
          </p:cNvSpPr>
          <p:nvPr>
            <p:ph type="title"/>
          </p:nvPr>
        </p:nvSpPr>
        <p:spPr/>
        <p:txBody>
          <a:bodyPr/>
          <a:lstStyle/>
          <a:p>
            <a:r>
              <a:rPr lang="en-GB" dirty="0"/>
              <a:t>Check your answers</a:t>
            </a:r>
          </a:p>
        </p:txBody>
      </p:sp>
      <p:sp>
        <p:nvSpPr>
          <p:cNvPr id="3" name="Text Placeholder 2">
            <a:extLst>
              <a:ext uri="{FF2B5EF4-FFF2-40B4-BE49-F238E27FC236}">
                <a16:creationId xmlns:a16="http://schemas.microsoft.com/office/drawing/2014/main" id="{61879D93-D4B1-8B9F-9ED0-72FE2906E362}"/>
              </a:ext>
            </a:extLst>
          </p:cNvPr>
          <p:cNvSpPr>
            <a:spLocks noGrp="1"/>
          </p:cNvSpPr>
          <p:nvPr>
            <p:ph type="body" sz="quarter" idx="12"/>
          </p:nvPr>
        </p:nvSpPr>
        <p:spPr/>
        <p:txBody>
          <a:bodyPr/>
          <a:lstStyle/>
          <a:p>
            <a:r>
              <a:rPr lang="en-GB" dirty="0"/>
              <a:t>Review your answers against those on the Wind turbine calculations answers.</a:t>
            </a:r>
          </a:p>
          <a:p>
            <a:endParaRPr lang="en-GB" dirty="0"/>
          </a:p>
          <a:p>
            <a:r>
              <a:rPr lang="en-GB" dirty="0"/>
              <a:t>Note any errors and misunderstandings.</a:t>
            </a:r>
          </a:p>
        </p:txBody>
      </p:sp>
      <p:sp>
        <p:nvSpPr>
          <p:cNvPr id="4" name="Slide Number Placeholder 3">
            <a:extLst>
              <a:ext uri="{FF2B5EF4-FFF2-40B4-BE49-F238E27FC236}">
                <a16:creationId xmlns:a16="http://schemas.microsoft.com/office/drawing/2014/main" id="{CB645903-1F57-345E-9FA1-E01580A959F2}"/>
              </a:ext>
            </a:extLst>
          </p:cNvPr>
          <p:cNvSpPr>
            <a:spLocks noGrp="1"/>
          </p:cNvSpPr>
          <p:nvPr>
            <p:ph type="sldNum" sz="quarter" idx="11"/>
          </p:nvPr>
        </p:nvSpPr>
        <p:spPr/>
        <p:txBody>
          <a:bodyPr/>
          <a:lstStyle/>
          <a:p>
            <a:fld id="{DA2C159E-F13C-4A85-9A41-E7669D3E0D70}" type="slidenum">
              <a:rPr lang="en-GB" smtClean="0"/>
              <a:pPr/>
              <a:t>121</a:t>
            </a:fld>
            <a:endParaRPr lang="en-GB" dirty="0"/>
          </a:p>
        </p:txBody>
      </p:sp>
      <p:sp>
        <p:nvSpPr>
          <p:cNvPr id="5" name="Footer Placeholder 4">
            <a:extLst>
              <a:ext uri="{FF2B5EF4-FFF2-40B4-BE49-F238E27FC236}">
                <a16:creationId xmlns:a16="http://schemas.microsoft.com/office/drawing/2014/main" id="{7B0495DE-9E7D-4FA4-76CC-E741B58DF85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0752022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7D7D-70EE-230F-3899-91C63321E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74879-D921-1796-D6D4-24464A4BCCBF}"/>
              </a:ext>
            </a:extLst>
          </p:cNvPr>
          <p:cNvSpPr>
            <a:spLocks noGrp="1"/>
          </p:cNvSpPr>
          <p:nvPr>
            <p:ph type="title"/>
          </p:nvPr>
        </p:nvSpPr>
        <p:spPr/>
        <p:txBody>
          <a:bodyPr/>
          <a:lstStyle/>
          <a:p>
            <a:r>
              <a:rPr lang="en-GB" dirty="0"/>
              <a:t>New problem</a:t>
            </a:r>
          </a:p>
        </p:txBody>
      </p:sp>
      <p:sp>
        <p:nvSpPr>
          <p:cNvPr id="3" name="Text Placeholder 2">
            <a:extLst>
              <a:ext uri="{FF2B5EF4-FFF2-40B4-BE49-F238E27FC236}">
                <a16:creationId xmlns:a16="http://schemas.microsoft.com/office/drawing/2014/main" id="{807A75C4-E692-B636-A901-C8A49D6D0556}"/>
              </a:ext>
            </a:extLst>
          </p:cNvPr>
          <p:cNvSpPr>
            <a:spLocks noGrp="1"/>
          </p:cNvSpPr>
          <p:nvPr>
            <p:ph type="body" sz="quarter" idx="12"/>
          </p:nvPr>
        </p:nvSpPr>
        <p:spPr>
          <a:xfrm>
            <a:off x="234000" y="949324"/>
            <a:ext cx="8436513" cy="3638649"/>
          </a:xfrm>
        </p:spPr>
        <p:txBody>
          <a:bodyPr/>
          <a:lstStyle/>
          <a:p>
            <a:r>
              <a:rPr lang="en-GB" dirty="0"/>
              <a:t>During the installation of a wind turbine, a temporary support cable needs to be attached from the top of the turbine tower to the ground to hold it steady. The cable forms a right-angled triangle with:</a:t>
            </a:r>
          </a:p>
          <a:p>
            <a:pPr marL="342900" lvl="0" indent="-342900">
              <a:buFont typeface="Arial" panose="020B0604020202020204" pitchFamily="34" charset="0"/>
              <a:buChar char="•"/>
            </a:pPr>
            <a:r>
              <a:rPr lang="en-GB" dirty="0"/>
              <a:t>The height of the turbine tower.</a:t>
            </a:r>
          </a:p>
          <a:p>
            <a:pPr marL="342900" lvl="0" indent="-342900">
              <a:buFont typeface="Arial" panose="020B0604020202020204" pitchFamily="34" charset="0"/>
              <a:buChar char="•"/>
            </a:pPr>
            <a:r>
              <a:rPr lang="en-GB" dirty="0"/>
              <a:t>The horizontal distance from the base.</a:t>
            </a:r>
          </a:p>
          <a:p>
            <a:r>
              <a:rPr lang="en-GB" dirty="0"/>
              <a:t> </a:t>
            </a:r>
          </a:p>
          <a:p>
            <a:r>
              <a:rPr lang="en-GB" dirty="0"/>
              <a:t>Given information:</a:t>
            </a:r>
          </a:p>
          <a:p>
            <a:pPr lvl="0"/>
            <a:r>
              <a:rPr lang="en-GB" dirty="0"/>
              <a:t>Height of turbine tower = 80 m.</a:t>
            </a:r>
          </a:p>
          <a:p>
            <a:pPr lvl="0"/>
            <a:r>
              <a:rPr lang="en-GB" dirty="0"/>
              <a:t>Angle between the cable and the ground = </a:t>
            </a:r>
            <a:r>
              <a:rPr lang="en-GB" b="1" dirty="0"/>
              <a:t>53°.</a:t>
            </a:r>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BECDBEB-E3E2-391D-FE32-32567BC716E1}"/>
              </a:ext>
            </a:extLst>
          </p:cNvPr>
          <p:cNvSpPr>
            <a:spLocks noGrp="1"/>
          </p:cNvSpPr>
          <p:nvPr>
            <p:ph type="sldNum" sz="quarter" idx="11"/>
          </p:nvPr>
        </p:nvSpPr>
        <p:spPr/>
        <p:txBody>
          <a:bodyPr/>
          <a:lstStyle/>
          <a:p>
            <a:fld id="{DA2C159E-F13C-4A85-9A41-E7669D3E0D70}" type="slidenum">
              <a:rPr lang="en-GB" smtClean="0"/>
              <a:pPr/>
              <a:t>122</a:t>
            </a:fld>
            <a:endParaRPr lang="en-GB" dirty="0"/>
          </a:p>
        </p:txBody>
      </p:sp>
      <p:sp>
        <p:nvSpPr>
          <p:cNvPr id="5" name="Footer Placeholder 4">
            <a:extLst>
              <a:ext uri="{FF2B5EF4-FFF2-40B4-BE49-F238E27FC236}">
                <a16:creationId xmlns:a16="http://schemas.microsoft.com/office/drawing/2014/main" id="{E38BEB52-7BEB-7A7D-E8A4-D04268A5E45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89572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15E5-0D4F-839A-6F62-5CF9D3A96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51F1D-1A05-AE84-AAD6-6EC3CBB3DB55}"/>
              </a:ext>
            </a:extLst>
          </p:cNvPr>
          <p:cNvSpPr>
            <a:spLocks noGrp="1"/>
          </p:cNvSpPr>
          <p:nvPr>
            <p:ph type="title"/>
          </p:nvPr>
        </p:nvSpPr>
        <p:spPr/>
        <p:txBody>
          <a:bodyPr/>
          <a:lstStyle/>
          <a:p>
            <a:r>
              <a:rPr lang="en-GB" dirty="0"/>
              <a:t>New calculation exercise</a:t>
            </a:r>
          </a:p>
        </p:txBody>
      </p:sp>
      <p:sp>
        <p:nvSpPr>
          <p:cNvPr id="3" name="Text Placeholder 2">
            <a:extLst>
              <a:ext uri="{FF2B5EF4-FFF2-40B4-BE49-F238E27FC236}">
                <a16:creationId xmlns:a16="http://schemas.microsoft.com/office/drawing/2014/main" id="{D99F8807-E932-85F0-9EFA-9E315D35B183}"/>
              </a:ext>
            </a:extLst>
          </p:cNvPr>
          <p:cNvSpPr>
            <a:spLocks noGrp="1"/>
          </p:cNvSpPr>
          <p:nvPr>
            <p:ph type="body" sz="quarter" idx="12"/>
          </p:nvPr>
        </p:nvSpPr>
        <p:spPr>
          <a:xfrm>
            <a:off x="234000" y="949324"/>
            <a:ext cx="8436513" cy="3638649"/>
          </a:xfrm>
        </p:spPr>
        <p:txBody>
          <a:bodyPr/>
          <a:lstStyle/>
          <a:p>
            <a:r>
              <a:rPr lang="en-GB" dirty="0"/>
              <a:t>Calculate the length needed for the support cable.</a:t>
            </a:r>
          </a:p>
          <a:p>
            <a:endParaRPr lang="en-GB" dirty="0"/>
          </a:p>
          <a:p>
            <a:r>
              <a:rPr lang="en-GB" dirty="0"/>
              <a:t>Calculate how far from the base the cable should be anchored.</a:t>
            </a:r>
          </a:p>
          <a:p>
            <a:endParaRPr lang="en-GB" dirty="0"/>
          </a:p>
          <a:p>
            <a:r>
              <a:rPr lang="en-GB" dirty="0"/>
              <a:t>Justify whether the distance from the base to the anchor is safe.</a:t>
            </a:r>
          </a:p>
          <a:p>
            <a:r>
              <a:rPr lang="en-GB" dirty="0"/>
              <a:t> </a:t>
            </a:r>
          </a:p>
          <a:p>
            <a:r>
              <a:rPr lang="en-GB" dirty="0"/>
              <a:t> </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F62F72C-5E90-E88C-1996-DBA3F0B25006}"/>
              </a:ext>
            </a:extLst>
          </p:cNvPr>
          <p:cNvSpPr>
            <a:spLocks noGrp="1"/>
          </p:cNvSpPr>
          <p:nvPr>
            <p:ph type="sldNum" sz="quarter" idx="11"/>
          </p:nvPr>
        </p:nvSpPr>
        <p:spPr/>
        <p:txBody>
          <a:bodyPr/>
          <a:lstStyle/>
          <a:p>
            <a:fld id="{DA2C159E-F13C-4A85-9A41-E7669D3E0D70}" type="slidenum">
              <a:rPr lang="en-GB" smtClean="0"/>
              <a:pPr/>
              <a:t>123</a:t>
            </a:fld>
            <a:endParaRPr lang="en-GB" dirty="0"/>
          </a:p>
        </p:txBody>
      </p:sp>
      <p:sp>
        <p:nvSpPr>
          <p:cNvPr id="5" name="Footer Placeholder 4">
            <a:extLst>
              <a:ext uri="{FF2B5EF4-FFF2-40B4-BE49-F238E27FC236}">
                <a16:creationId xmlns:a16="http://schemas.microsoft.com/office/drawing/2014/main" id="{4D54EC37-80EF-1C5A-685B-E6E468160FB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195284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F7ED4-A34A-16FC-A0F1-423BD1C4A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7D57A-9F9D-4B23-D575-8F977D8AF86F}"/>
              </a:ext>
            </a:extLst>
          </p:cNvPr>
          <p:cNvSpPr>
            <a:spLocks noGrp="1"/>
          </p:cNvSpPr>
          <p:nvPr>
            <p:ph type="title"/>
          </p:nvPr>
        </p:nvSpPr>
        <p:spPr/>
        <p:txBody>
          <a:bodyPr/>
          <a:lstStyle/>
          <a:p>
            <a:r>
              <a:rPr lang="en-GB" dirty="0"/>
              <a:t>Report to the farmer</a:t>
            </a:r>
          </a:p>
        </p:txBody>
      </p:sp>
      <p:sp>
        <p:nvSpPr>
          <p:cNvPr id="3" name="Text Placeholder 2">
            <a:extLst>
              <a:ext uri="{FF2B5EF4-FFF2-40B4-BE49-F238E27FC236}">
                <a16:creationId xmlns:a16="http://schemas.microsoft.com/office/drawing/2014/main" id="{5778FB4A-B6E4-F15B-8EC4-1A1D41B0B1F3}"/>
              </a:ext>
            </a:extLst>
          </p:cNvPr>
          <p:cNvSpPr>
            <a:spLocks noGrp="1"/>
          </p:cNvSpPr>
          <p:nvPr>
            <p:ph type="body" sz="quarter" idx="12"/>
          </p:nvPr>
        </p:nvSpPr>
        <p:spPr/>
        <p:txBody>
          <a:bodyPr/>
          <a:lstStyle/>
          <a:p>
            <a:r>
              <a:rPr lang="en-GB" dirty="0"/>
              <a:t>Produce a report for the farmer with recommendations based on all the information you have.</a:t>
            </a:r>
          </a:p>
          <a:p>
            <a:endParaRPr lang="en-GB" dirty="0"/>
          </a:p>
          <a:p>
            <a:r>
              <a:rPr lang="en-GB" dirty="0"/>
              <a:t>Justify your recommendations.</a:t>
            </a:r>
          </a:p>
          <a:p>
            <a:endParaRPr lang="en-GB" dirty="0"/>
          </a:p>
          <a:p>
            <a:r>
              <a:rPr lang="en-GB" dirty="0"/>
              <a:t>Pass the completed report to peers for review.</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04F62A4-0D5A-979F-0CF2-F095E45DF8B8}"/>
              </a:ext>
            </a:extLst>
          </p:cNvPr>
          <p:cNvSpPr>
            <a:spLocks noGrp="1"/>
          </p:cNvSpPr>
          <p:nvPr>
            <p:ph type="sldNum" sz="quarter" idx="11"/>
          </p:nvPr>
        </p:nvSpPr>
        <p:spPr/>
        <p:txBody>
          <a:bodyPr/>
          <a:lstStyle/>
          <a:p>
            <a:fld id="{DA2C159E-F13C-4A85-9A41-E7669D3E0D70}" type="slidenum">
              <a:rPr lang="en-GB" smtClean="0"/>
              <a:pPr/>
              <a:t>124</a:t>
            </a:fld>
            <a:endParaRPr lang="en-GB" dirty="0"/>
          </a:p>
        </p:txBody>
      </p:sp>
      <p:sp>
        <p:nvSpPr>
          <p:cNvPr id="5" name="Footer Placeholder 4">
            <a:extLst>
              <a:ext uri="{FF2B5EF4-FFF2-40B4-BE49-F238E27FC236}">
                <a16:creationId xmlns:a16="http://schemas.microsoft.com/office/drawing/2014/main" id="{F7B801EF-A786-9BD8-7857-AAB6C61B8C1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079970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A169E-50AD-0F2E-C8B3-8754BA4CE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A10EC-AB9B-9ECF-390C-8B2362DAFBF2}"/>
              </a:ext>
            </a:extLst>
          </p:cNvPr>
          <p:cNvSpPr>
            <a:spLocks noGrp="1"/>
          </p:cNvSpPr>
          <p:nvPr>
            <p:ph type="title"/>
          </p:nvPr>
        </p:nvSpPr>
        <p:spPr/>
        <p:txBody>
          <a:bodyPr/>
          <a:lstStyle/>
          <a:p>
            <a:r>
              <a:rPr lang="en-GB" dirty="0"/>
              <a:t>Peer review the report</a:t>
            </a:r>
          </a:p>
        </p:txBody>
      </p:sp>
      <p:sp>
        <p:nvSpPr>
          <p:cNvPr id="3" name="Text Placeholder 2">
            <a:extLst>
              <a:ext uri="{FF2B5EF4-FFF2-40B4-BE49-F238E27FC236}">
                <a16:creationId xmlns:a16="http://schemas.microsoft.com/office/drawing/2014/main" id="{8A264B13-A6D1-8F45-10F6-D05A6645DDAD}"/>
              </a:ext>
            </a:extLst>
          </p:cNvPr>
          <p:cNvSpPr>
            <a:spLocks noGrp="1"/>
          </p:cNvSpPr>
          <p:nvPr>
            <p:ph type="body" sz="quarter" idx="12"/>
          </p:nvPr>
        </p:nvSpPr>
        <p:spPr/>
        <p:txBody>
          <a:bodyPr/>
          <a:lstStyle/>
          <a:p>
            <a:r>
              <a:rPr lang="en-GB" dirty="0"/>
              <a:t>Read through the report you have been given.</a:t>
            </a:r>
          </a:p>
          <a:p>
            <a:endParaRPr lang="en-GB" dirty="0"/>
          </a:p>
          <a:p>
            <a:r>
              <a:rPr lang="en-GB" dirty="0"/>
              <a:t>Review the justification.  </a:t>
            </a:r>
          </a:p>
          <a:p>
            <a:r>
              <a:rPr lang="en-GB" dirty="0"/>
              <a:t>Was it well reasoned?</a:t>
            </a:r>
          </a:p>
          <a:p>
            <a:r>
              <a:rPr lang="en-GB" dirty="0"/>
              <a:t>Was it objective?</a:t>
            </a:r>
          </a:p>
          <a:p>
            <a:r>
              <a:rPr lang="en-GB" dirty="0"/>
              <a:t>Was it evidence-based?</a:t>
            </a:r>
          </a:p>
          <a:p>
            <a:endParaRPr lang="en-GB" dirty="0"/>
          </a:p>
          <a:p>
            <a:r>
              <a:rPr lang="en-GB" dirty="0"/>
              <a:t>Give constructive comments and return to the original pair.</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C88C6B1B-34AA-014F-0279-FC42C3A6B8C6}"/>
              </a:ext>
            </a:extLst>
          </p:cNvPr>
          <p:cNvSpPr>
            <a:spLocks noGrp="1"/>
          </p:cNvSpPr>
          <p:nvPr>
            <p:ph type="sldNum" sz="quarter" idx="11"/>
          </p:nvPr>
        </p:nvSpPr>
        <p:spPr/>
        <p:txBody>
          <a:bodyPr/>
          <a:lstStyle/>
          <a:p>
            <a:fld id="{DA2C159E-F13C-4A85-9A41-E7669D3E0D70}" type="slidenum">
              <a:rPr lang="en-GB" smtClean="0"/>
              <a:pPr/>
              <a:t>125</a:t>
            </a:fld>
            <a:endParaRPr lang="en-GB" dirty="0"/>
          </a:p>
        </p:txBody>
      </p:sp>
      <p:sp>
        <p:nvSpPr>
          <p:cNvPr id="5" name="Footer Placeholder 4">
            <a:extLst>
              <a:ext uri="{FF2B5EF4-FFF2-40B4-BE49-F238E27FC236}">
                <a16:creationId xmlns:a16="http://schemas.microsoft.com/office/drawing/2014/main" id="{00CE989A-CC97-B070-02A3-7ACBEC86EA6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521588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9DB0-E13D-6ABE-6F8D-497066471AFB}"/>
              </a:ext>
            </a:extLst>
          </p:cNvPr>
          <p:cNvSpPr>
            <a:spLocks noGrp="1"/>
          </p:cNvSpPr>
          <p:nvPr>
            <p:ph type="title"/>
          </p:nvPr>
        </p:nvSpPr>
        <p:spPr/>
        <p:txBody>
          <a:bodyPr>
            <a:normAutofit fontScale="90000"/>
          </a:bodyPr>
          <a:lstStyle/>
          <a:p>
            <a:r>
              <a:rPr lang="en-GB" dirty="0"/>
              <a:t>Are wind turbines good or bad for a local community where they are located?</a:t>
            </a:r>
          </a:p>
        </p:txBody>
      </p:sp>
      <p:sp>
        <p:nvSpPr>
          <p:cNvPr id="3" name="Text Placeholder 2">
            <a:extLst>
              <a:ext uri="{FF2B5EF4-FFF2-40B4-BE49-F238E27FC236}">
                <a16:creationId xmlns:a16="http://schemas.microsoft.com/office/drawing/2014/main" id="{83AC9E2C-FC56-1532-231C-19D103CCDD39}"/>
              </a:ext>
            </a:extLst>
          </p:cNvPr>
          <p:cNvSpPr>
            <a:spLocks noGrp="1"/>
          </p:cNvSpPr>
          <p:nvPr>
            <p:ph type="body" sz="quarter" idx="12"/>
          </p:nvPr>
        </p:nvSpPr>
        <p:spPr>
          <a:xfrm>
            <a:off x="234000" y="1578278"/>
            <a:ext cx="7667625" cy="3009695"/>
          </a:xfrm>
        </p:spPr>
        <p:txBody>
          <a:bodyPr/>
          <a:lstStyle/>
          <a:p>
            <a:r>
              <a:rPr lang="en-GB" dirty="0"/>
              <a:t>Based on your own view, move to the relevant part of the room.</a:t>
            </a:r>
          </a:p>
          <a:p>
            <a:endParaRPr lang="en-GB" dirty="0"/>
          </a:p>
          <a:p>
            <a:r>
              <a:rPr lang="en-GB" dirty="0"/>
              <a:t>If you are undecided, go into the centre.</a:t>
            </a:r>
          </a:p>
          <a:p>
            <a:endParaRPr lang="en-GB" dirty="0"/>
          </a:p>
          <a:p>
            <a:r>
              <a:rPr lang="en-GB" dirty="0"/>
              <a:t>Be prepared to justify your choice.</a:t>
            </a:r>
          </a:p>
        </p:txBody>
      </p:sp>
      <p:sp>
        <p:nvSpPr>
          <p:cNvPr id="4" name="Slide Number Placeholder 3">
            <a:extLst>
              <a:ext uri="{FF2B5EF4-FFF2-40B4-BE49-F238E27FC236}">
                <a16:creationId xmlns:a16="http://schemas.microsoft.com/office/drawing/2014/main" id="{56B66315-78B6-86E8-9812-7050957A5210}"/>
              </a:ext>
            </a:extLst>
          </p:cNvPr>
          <p:cNvSpPr>
            <a:spLocks noGrp="1"/>
          </p:cNvSpPr>
          <p:nvPr>
            <p:ph type="sldNum" sz="quarter" idx="11"/>
          </p:nvPr>
        </p:nvSpPr>
        <p:spPr/>
        <p:txBody>
          <a:bodyPr/>
          <a:lstStyle/>
          <a:p>
            <a:fld id="{DA2C159E-F13C-4A85-9A41-E7669D3E0D70}" type="slidenum">
              <a:rPr lang="en-GB" smtClean="0"/>
              <a:pPr/>
              <a:t>126</a:t>
            </a:fld>
            <a:endParaRPr lang="en-GB" dirty="0"/>
          </a:p>
        </p:txBody>
      </p:sp>
      <p:sp>
        <p:nvSpPr>
          <p:cNvPr id="5" name="Footer Placeholder 4">
            <a:extLst>
              <a:ext uri="{FF2B5EF4-FFF2-40B4-BE49-F238E27FC236}">
                <a16:creationId xmlns:a16="http://schemas.microsoft.com/office/drawing/2014/main" id="{53D4BDEB-14F9-5CBF-94C8-C515019E70E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6593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01F5-D4E8-69F6-0CE7-520F58215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31A0C-FE5D-3EC0-0DAD-D4EC068CD99C}"/>
              </a:ext>
            </a:extLst>
          </p:cNvPr>
          <p:cNvSpPr>
            <a:spLocks noGrp="1"/>
          </p:cNvSpPr>
          <p:nvPr>
            <p:ph type="title"/>
          </p:nvPr>
        </p:nvSpPr>
        <p:spPr/>
        <p:txBody>
          <a:bodyPr/>
          <a:lstStyle/>
          <a:p>
            <a:r>
              <a:rPr lang="en-GB" dirty="0"/>
              <a:t>Next steps for lesson 10</a:t>
            </a:r>
          </a:p>
        </p:txBody>
      </p:sp>
      <p:sp>
        <p:nvSpPr>
          <p:cNvPr id="3" name="Text Placeholder 2">
            <a:extLst>
              <a:ext uri="{FF2B5EF4-FFF2-40B4-BE49-F238E27FC236}">
                <a16:creationId xmlns:a16="http://schemas.microsoft.com/office/drawing/2014/main" id="{942B40C0-F745-8499-360F-04586510EA83}"/>
              </a:ext>
            </a:extLst>
          </p:cNvPr>
          <p:cNvSpPr>
            <a:spLocks noGrp="1"/>
          </p:cNvSpPr>
          <p:nvPr>
            <p:ph type="body" sz="quarter" idx="12"/>
          </p:nvPr>
        </p:nvSpPr>
        <p:spPr/>
        <p:txBody>
          <a:bodyPr/>
          <a:lstStyle/>
          <a:p>
            <a:r>
              <a:rPr lang="en-GB" dirty="0"/>
              <a:t>In the next lesson, you will be given a new case study.</a:t>
            </a:r>
          </a:p>
          <a:p>
            <a:endParaRPr lang="en-GB" dirty="0"/>
          </a:p>
          <a:p>
            <a:r>
              <a:rPr lang="en-GB" dirty="0"/>
              <a:t>You will need to plan how to conduct the measurements needed. You will use a total station to collect data. You will then use the data to solve a problem and make justified, evidence-based recommendations to a client.</a:t>
            </a:r>
          </a:p>
          <a:p>
            <a:endParaRPr lang="en-GB" dirty="0"/>
          </a:p>
          <a:p>
            <a:r>
              <a:rPr lang="en-GB" dirty="0"/>
              <a:t>Go through all your notes for the previous lessons to help you to prepare.</a:t>
            </a:r>
          </a:p>
        </p:txBody>
      </p:sp>
      <p:sp>
        <p:nvSpPr>
          <p:cNvPr id="4" name="Slide Number Placeholder 3">
            <a:extLst>
              <a:ext uri="{FF2B5EF4-FFF2-40B4-BE49-F238E27FC236}">
                <a16:creationId xmlns:a16="http://schemas.microsoft.com/office/drawing/2014/main" id="{536631EB-B200-48E2-9DAE-83EC7B0FAD64}"/>
              </a:ext>
            </a:extLst>
          </p:cNvPr>
          <p:cNvSpPr>
            <a:spLocks noGrp="1"/>
          </p:cNvSpPr>
          <p:nvPr>
            <p:ph type="sldNum" sz="quarter" idx="11"/>
          </p:nvPr>
        </p:nvSpPr>
        <p:spPr/>
        <p:txBody>
          <a:bodyPr/>
          <a:lstStyle/>
          <a:p>
            <a:fld id="{DA2C159E-F13C-4A85-9A41-E7669D3E0D70}" type="slidenum">
              <a:rPr lang="en-GB" smtClean="0"/>
              <a:pPr/>
              <a:t>127</a:t>
            </a:fld>
            <a:endParaRPr lang="en-GB" dirty="0"/>
          </a:p>
        </p:txBody>
      </p:sp>
      <p:sp>
        <p:nvSpPr>
          <p:cNvPr id="5" name="Footer Placeholder 4">
            <a:extLst>
              <a:ext uri="{FF2B5EF4-FFF2-40B4-BE49-F238E27FC236}">
                <a16:creationId xmlns:a16="http://schemas.microsoft.com/office/drawing/2014/main" id="{F325AB05-C581-4741-CC80-4BAD81A9832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7111635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Solar panel installation</a:t>
            </a:r>
          </a:p>
        </p:txBody>
      </p:sp>
    </p:spTree>
    <p:extLst>
      <p:ext uri="{BB962C8B-B14F-4D97-AF65-F5344CB8AC3E}">
        <p14:creationId xmlns:p14="http://schemas.microsoft.com/office/powerpoint/2010/main" val="23571171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10F-3721-1A55-8E0B-1D165C652FD9}"/>
              </a:ext>
            </a:extLst>
          </p:cNvPr>
          <p:cNvSpPr>
            <a:spLocks noGrp="1"/>
          </p:cNvSpPr>
          <p:nvPr>
            <p:ph type="title"/>
          </p:nvPr>
        </p:nvSpPr>
        <p:spPr/>
        <p:txBody>
          <a:bodyPr/>
          <a:lstStyle/>
          <a:p>
            <a:r>
              <a:rPr lang="en-GB" dirty="0"/>
              <a:t>Learning aims-lesson 10</a:t>
            </a:r>
          </a:p>
        </p:txBody>
      </p:sp>
      <p:sp>
        <p:nvSpPr>
          <p:cNvPr id="3" name="Text Placeholder 2">
            <a:extLst>
              <a:ext uri="{FF2B5EF4-FFF2-40B4-BE49-F238E27FC236}">
                <a16:creationId xmlns:a16="http://schemas.microsoft.com/office/drawing/2014/main" id="{1BCBC19F-64CD-BDBF-9C05-B9BD44E0B6BE}"/>
              </a:ext>
            </a:extLst>
          </p:cNvPr>
          <p:cNvSpPr>
            <a:spLocks noGrp="1"/>
          </p:cNvSpPr>
          <p:nvPr>
            <p:ph type="body" sz="quarter" idx="12"/>
          </p:nvPr>
        </p:nvSpPr>
        <p:spPr/>
        <p:txBody>
          <a:bodyPr vert="horz" lIns="0" tIns="0" rIns="0" bIns="0" rtlCol="0" anchor="t">
            <a:noAutofit/>
          </a:bodyPr>
          <a:lstStyle/>
          <a:p>
            <a:r>
              <a:rPr lang="en-GB" dirty="0"/>
              <a:t>Be able to measure the built environment.</a:t>
            </a:r>
          </a:p>
          <a:p>
            <a:endParaRPr lang="en-GB" dirty="0">
              <a:cs typeface="Arial"/>
            </a:endParaRPr>
          </a:p>
          <a:p>
            <a:r>
              <a:rPr lang="en-GB" dirty="0">
                <a:cs typeface="Arial"/>
              </a:rPr>
              <a:t>Be able to use data to solve a problem.</a:t>
            </a:r>
          </a:p>
        </p:txBody>
      </p:sp>
      <p:sp>
        <p:nvSpPr>
          <p:cNvPr id="4" name="Slide Number Placeholder 3">
            <a:extLst>
              <a:ext uri="{FF2B5EF4-FFF2-40B4-BE49-F238E27FC236}">
                <a16:creationId xmlns:a16="http://schemas.microsoft.com/office/drawing/2014/main" id="{408EEFF8-01DC-7E1D-F6EA-2055E0A1C369}"/>
              </a:ext>
            </a:extLst>
          </p:cNvPr>
          <p:cNvSpPr>
            <a:spLocks noGrp="1"/>
          </p:cNvSpPr>
          <p:nvPr>
            <p:ph type="sldNum" sz="quarter" idx="11"/>
          </p:nvPr>
        </p:nvSpPr>
        <p:spPr/>
        <p:txBody>
          <a:bodyPr/>
          <a:lstStyle/>
          <a:p>
            <a:fld id="{DA2C159E-F13C-4A85-9A41-E7669D3E0D70}" type="slidenum">
              <a:rPr lang="en-GB" smtClean="0"/>
              <a:pPr/>
              <a:t>129</a:t>
            </a:fld>
            <a:endParaRPr lang="en-GB" dirty="0"/>
          </a:p>
        </p:txBody>
      </p:sp>
      <p:sp>
        <p:nvSpPr>
          <p:cNvPr id="5" name="Footer Placeholder 4">
            <a:extLst>
              <a:ext uri="{FF2B5EF4-FFF2-40B4-BE49-F238E27FC236}">
                <a16:creationId xmlns:a16="http://schemas.microsoft.com/office/drawing/2014/main" id="{40C9DDE3-B612-BA80-F1AA-846CE52BF8C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094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71D6-18F5-B51C-1EF7-680E98D4FD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FD959-909F-4F20-B85D-3FBD5BD12B6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a:t>
            </a:fld>
            <a:endParaRPr lang="en-GB" dirty="0"/>
          </a:p>
        </p:txBody>
      </p:sp>
      <p:sp>
        <p:nvSpPr>
          <p:cNvPr id="5" name="Footer Placeholder 4">
            <a:extLst>
              <a:ext uri="{FF2B5EF4-FFF2-40B4-BE49-F238E27FC236}">
                <a16:creationId xmlns:a16="http://schemas.microsoft.com/office/drawing/2014/main" id="{22DBA9DB-2A48-5E64-9843-FF8022243DF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89F64BB4-C847-D613-CEDA-C4523D5E4099}"/>
              </a:ext>
            </a:extLst>
          </p:cNvPr>
          <p:cNvSpPr>
            <a:spLocks noGrp="1"/>
          </p:cNvSpPr>
          <p:nvPr>
            <p:ph type="title"/>
          </p:nvPr>
        </p:nvSpPr>
        <p:spPr/>
        <p:txBody>
          <a:bodyPr>
            <a:normAutofit/>
          </a:bodyPr>
          <a:lstStyle/>
          <a:p>
            <a:r>
              <a:rPr lang="en-US" dirty="0"/>
              <a:t>Estimate room dimensions</a:t>
            </a:r>
          </a:p>
        </p:txBody>
      </p:sp>
      <p:sp>
        <p:nvSpPr>
          <p:cNvPr id="7" name="Text Placeholder 2">
            <a:extLst>
              <a:ext uri="{FF2B5EF4-FFF2-40B4-BE49-F238E27FC236}">
                <a16:creationId xmlns:a16="http://schemas.microsoft.com/office/drawing/2014/main" id="{89D2F10B-7F5A-A6D7-3DC7-14763B3CDE67}"/>
              </a:ext>
            </a:extLst>
          </p:cNvPr>
          <p:cNvSpPr>
            <a:spLocks noGrp="1"/>
          </p:cNvSpPr>
          <p:nvPr>
            <p:ph type="body" sz="quarter" idx="12"/>
          </p:nvPr>
        </p:nvSpPr>
        <p:spPr>
          <a:xfrm>
            <a:off x="234000" y="986399"/>
            <a:ext cx="7667625" cy="3660757"/>
          </a:xfrm>
        </p:spPr>
        <p:txBody>
          <a:bodyPr/>
          <a:lstStyle/>
          <a:p>
            <a:r>
              <a:rPr lang="en-US" dirty="0"/>
              <a:t>Work in pairs.</a:t>
            </a:r>
          </a:p>
          <a:p>
            <a:endParaRPr lang="en-US" dirty="0"/>
          </a:p>
          <a:p>
            <a:r>
              <a:rPr lang="en-US" dirty="0"/>
              <a:t>Measure the room dimensions using a piece of string.</a:t>
            </a:r>
          </a:p>
          <a:p>
            <a:endParaRPr lang="en-US" dirty="0"/>
          </a:p>
          <a:p>
            <a:r>
              <a:rPr lang="en-US" dirty="0"/>
              <a:t>Estimate the room dimensions. Use the arm lengths method.</a:t>
            </a:r>
          </a:p>
          <a:p>
            <a:endParaRPr lang="en-US" dirty="0"/>
          </a:p>
          <a:p>
            <a:pPr marL="342900" indent="-342900">
              <a:buFont typeface="Arial" panose="020B0604020202020204" pitchFamily="34" charset="0"/>
              <a:buChar char="•"/>
            </a:pPr>
            <a:r>
              <a:rPr lang="en-US" dirty="0"/>
              <a:t>Wrist to elbow (forearm) = 10-11 inches.</a:t>
            </a:r>
          </a:p>
          <a:p>
            <a:pPr marL="342900" indent="-342900">
              <a:buFont typeface="Arial" panose="020B0604020202020204" pitchFamily="34" charset="0"/>
              <a:buChar char="•"/>
            </a:pPr>
            <a:r>
              <a:rPr lang="en-US" dirty="0"/>
              <a:t>Elbow to fingertip = 16-18 inches.</a:t>
            </a:r>
          </a:p>
          <a:p>
            <a:pPr marL="342900" indent="-342900">
              <a:buFont typeface="Arial" panose="020B0604020202020204" pitchFamily="34" charset="0"/>
              <a:buChar char="•"/>
            </a:pPr>
            <a:r>
              <a:rPr lang="en-US" dirty="0"/>
              <a:t>Arm span = your height.</a:t>
            </a:r>
          </a:p>
          <a:p>
            <a:endParaRPr lang="en-US" dirty="0"/>
          </a:p>
        </p:txBody>
      </p:sp>
    </p:spTree>
    <p:extLst>
      <p:ext uri="{BB962C8B-B14F-4D97-AF65-F5344CB8AC3E}">
        <p14:creationId xmlns:p14="http://schemas.microsoft.com/office/powerpoint/2010/main" val="12069296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84A8-5501-3CC7-74B4-C5F442388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C7321-F581-AD7A-35E2-AA6E3BCE39B7}"/>
              </a:ext>
            </a:extLst>
          </p:cNvPr>
          <p:cNvSpPr>
            <a:spLocks noGrp="1"/>
          </p:cNvSpPr>
          <p:nvPr>
            <p:ph type="title"/>
          </p:nvPr>
        </p:nvSpPr>
        <p:spPr/>
        <p:txBody>
          <a:bodyPr/>
          <a:lstStyle/>
          <a:p>
            <a:r>
              <a:rPr lang="en-GB" dirty="0"/>
              <a:t>Lesson 10 overview</a:t>
            </a:r>
          </a:p>
        </p:txBody>
      </p:sp>
      <p:sp>
        <p:nvSpPr>
          <p:cNvPr id="3" name="Text Placeholder 2">
            <a:extLst>
              <a:ext uri="{FF2B5EF4-FFF2-40B4-BE49-F238E27FC236}">
                <a16:creationId xmlns:a16="http://schemas.microsoft.com/office/drawing/2014/main" id="{FE34882E-8597-DF0B-7F18-FA9C59F938D9}"/>
              </a:ext>
            </a:extLst>
          </p:cNvPr>
          <p:cNvSpPr>
            <a:spLocks noGrp="1"/>
          </p:cNvSpPr>
          <p:nvPr>
            <p:ph type="body" sz="quarter" idx="12"/>
          </p:nvPr>
        </p:nvSpPr>
        <p:spPr/>
        <p:txBody>
          <a:bodyPr vert="horz" lIns="0" tIns="0" rIns="0" bIns="0" rtlCol="0" anchor="t">
            <a:noAutofit/>
          </a:bodyPr>
          <a:lstStyle/>
          <a:p>
            <a:r>
              <a:rPr lang="en-GB" dirty="0"/>
              <a:t>Read the case study.</a:t>
            </a:r>
          </a:p>
          <a:p>
            <a:endParaRPr lang="en-GB" dirty="0"/>
          </a:p>
          <a:p>
            <a:r>
              <a:rPr lang="en-GB" dirty="0"/>
              <a:t>Use AI to carry out research.</a:t>
            </a:r>
          </a:p>
          <a:p>
            <a:endParaRPr lang="en-GB" dirty="0"/>
          </a:p>
          <a:p>
            <a:r>
              <a:rPr lang="en-GB" dirty="0"/>
              <a:t>Plan for the measurement of data and peer review plans of others.</a:t>
            </a:r>
          </a:p>
          <a:p>
            <a:endParaRPr lang="en-GB" dirty="0"/>
          </a:p>
          <a:p>
            <a:r>
              <a:rPr lang="en-GB" dirty="0"/>
              <a:t>Measure the built environment.</a:t>
            </a:r>
          </a:p>
          <a:p>
            <a:endParaRPr lang="en-GB" dirty="0"/>
          </a:p>
          <a:p>
            <a:r>
              <a:rPr lang="en-GB" dirty="0"/>
              <a:t>Make a justified and evidence-based proposal for action.</a:t>
            </a:r>
          </a:p>
          <a:p>
            <a:endParaRPr lang="en-GB" dirty="0"/>
          </a:p>
          <a:p>
            <a:endParaRPr lang="en-GB" dirty="0">
              <a:cs typeface="Arial"/>
            </a:endParaRPr>
          </a:p>
        </p:txBody>
      </p:sp>
      <p:sp>
        <p:nvSpPr>
          <p:cNvPr id="4" name="Slide Number Placeholder 3">
            <a:extLst>
              <a:ext uri="{FF2B5EF4-FFF2-40B4-BE49-F238E27FC236}">
                <a16:creationId xmlns:a16="http://schemas.microsoft.com/office/drawing/2014/main" id="{F011266F-0B6B-9752-9ECE-46028989DFC2}"/>
              </a:ext>
            </a:extLst>
          </p:cNvPr>
          <p:cNvSpPr>
            <a:spLocks noGrp="1"/>
          </p:cNvSpPr>
          <p:nvPr>
            <p:ph type="sldNum" sz="quarter" idx="11"/>
          </p:nvPr>
        </p:nvSpPr>
        <p:spPr/>
        <p:txBody>
          <a:bodyPr/>
          <a:lstStyle/>
          <a:p>
            <a:fld id="{DA2C159E-F13C-4A85-9A41-E7669D3E0D70}" type="slidenum">
              <a:rPr lang="en-GB" smtClean="0"/>
              <a:pPr/>
              <a:t>130</a:t>
            </a:fld>
            <a:endParaRPr lang="en-GB" dirty="0"/>
          </a:p>
        </p:txBody>
      </p:sp>
      <p:sp>
        <p:nvSpPr>
          <p:cNvPr id="5" name="Footer Placeholder 4">
            <a:extLst>
              <a:ext uri="{FF2B5EF4-FFF2-40B4-BE49-F238E27FC236}">
                <a16:creationId xmlns:a16="http://schemas.microsoft.com/office/drawing/2014/main" id="{14A9CEED-206E-2388-A02A-1B415C2D257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370921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26F1D-FF77-D741-9C80-9C5978E84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41AE8-41BE-AFC5-CCD8-172FAB3E046F}"/>
              </a:ext>
            </a:extLst>
          </p:cNvPr>
          <p:cNvSpPr>
            <a:spLocks noGrp="1"/>
          </p:cNvSpPr>
          <p:nvPr>
            <p:ph type="title"/>
          </p:nvPr>
        </p:nvSpPr>
        <p:spPr/>
        <p:txBody>
          <a:bodyPr/>
          <a:lstStyle/>
          <a:p>
            <a:r>
              <a:rPr lang="en-GB" dirty="0"/>
              <a:t>Case study introduction</a:t>
            </a:r>
          </a:p>
        </p:txBody>
      </p:sp>
      <p:sp>
        <p:nvSpPr>
          <p:cNvPr id="3" name="Text Placeholder 2">
            <a:extLst>
              <a:ext uri="{FF2B5EF4-FFF2-40B4-BE49-F238E27FC236}">
                <a16:creationId xmlns:a16="http://schemas.microsoft.com/office/drawing/2014/main" id="{3D1CD449-B58D-B1F5-1C79-D5825E4B1F04}"/>
              </a:ext>
            </a:extLst>
          </p:cNvPr>
          <p:cNvSpPr>
            <a:spLocks noGrp="1"/>
          </p:cNvSpPr>
          <p:nvPr>
            <p:ph type="body" sz="quarter" idx="12"/>
          </p:nvPr>
        </p:nvSpPr>
        <p:spPr/>
        <p:txBody>
          <a:bodyPr vert="horz" lIns="0" tIns="0" rIns="0" bIns="0" rtlCol="0" anchor="t">
            <a:noAutofit/>
          </a:bodyPr>
          <a:lstStyle/>
          <a:p>
            <a:r>
              <a:rPr lang="en-GB" dirty="0"/>
              <a:t>You have been given the Solar panel installation case study. Read this carefully.</a:t>
            </a:r>
          </a:p>
          <a:p>
            <a:endParaRPr lang="en-GB" dirty="0"/>
          </a:p>
          <a:p>
            <a:r>
              <a:rPr lang="en-GB" dirty="0"/>
              <a:t>As you read:</a:t>
            </a:r>
          </a:p>
          <a:p>
            <a:pPr marL="342900" indent="-342900">
              <a:buFont typeface="Arial" panose="020B0604020202020204" pitchFamily="34" charset="0"/>
              <a:buChar char="•"/>
            </a:pPr>
            <a:r>
              <a:rPr lang="en-GB" dirty="0"/>
              <a:t>Identify any terms you do not understand.</a:t>
            </a:r>
          </a:p>
          <a:p>
            <a:pPr marL="342900" indent="-342900">
              <a:buFont typeface="Arial" panose="020B0604020202020204" pitchFamily="34" charset="0"/>
              <a:buChar char="•"/>
            </a:pPr>
            <a:r>
              <a:rPr lang="en-GB" dirty="0">
                <a:cs typeface="Arial"/>
              </a:rPr>
              <a:t>Highlight key points.</a:t>
            </a:r>
          </a:p>
          <a:p>
            <a:pPr marL="342900" indent="-342900">
              <a:buFont typeface="Arial" panose="020B0604020202020204" pitchFamily="34" charset="0"/>
              <a:buChar char="•"/>
            </a:pPr>
            <a:r>
              <a:rPr lang="en-GB" dirty="0"/>
              <a:t>Ask for clarification where needed.</a:t>
            </a:r>
            <a:endParaRPr lang="en-GB" dirty="0">
              <a:cs typeface="Arial"/>
            </a:endParaRPr>
          </a:p>
        </p:txBody>
      </p:sp>
      <p:sp>
        <p:nvSpPr>
          <p:cNvPr id="4" name="Slide Number Placeholder 3">
            <a:extLst>
              <a:ext uri="{FF2B5EF4-FFF2-40B4-BE49-F238E27FC236}">
                <a16:creationId xmlns:a16="http://schemas.microsoft.com/office/drawing/2014/main" id="{54A4D699-323C-636A-88F1-2C2B845F9481}"/>
              </a:ext>
            </a:extLst>
          </p:cNvPr>
          <p:cNvSpPr>
            <a:spLocks noGrp="1"/>
          </p:cNvSpPr>
          <p:nvPr>
            <p:ph type="sldNum" sz="quarter" idx="11"/>
          </p:nvPr>
        </p:nvSpPr>
        <p:spPr/>
        <p:txBody>
          <a:bodyPr/>
          <a:lstStyle/>
          <a:p>
            <a:fld id="{DA2C159E-F13C-4A85-9A41-E7669D3E0D70}" type="slidenum">
              <a:rPr lang="en-GB" smtClean="0"/>
              <a:pPr/>
              <a:t>131</a:t>
            </a:fld>
            <a:endParaRPr lang="en-GB" dirty="0"/>
          </a:p>
        </p:txBody>
      </p:sp>
      <p:sp>
        <p:nvSpPr>
          <p:cNvPr id="5" name="Footer Placeholder 4">
            <a:extLst>
              <a:ext uri="{FF2B5EF4-FFF2-40B4-BE49-F238E27FC236}">
                <a16:creationId xmlns:a16="http://schemas.microsoft.com/office/drawing/2014/main" id="{61E99BCA-95E6-CB2B-9B86-ECD2CDD2E10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69845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768B-6EE7-ABF3-0C04-E49E3E364FCD}"/>
              </a:ext>
            </a:extLst>
          </p:cNvPr>
          <p:cNvSpPr>
            <a:spLocks noGrp="1"/>
          </p:cNvSpPr>
          <p:nvPr>
            <p:ph type="title"/>
          </p:nvPr>
        </p:nvSpPr>
        <p:spPr/>
        <p:txBody>
          <a:bodyPr/>
          <a:lstStyle/>
          <a:p>
            <a:r>
              <a:rPr lang="en-GB" dirty="0"/>
              <a:t>Your task</a:t>
            </a:r>
          </a:p>
        </p:txBody>
      </p:sp>
      <p:sp>
        <p:nvSpPr>
          <p:cNvPr id="3" name="Text Placeholder 2">
            <a:extLst>
              <a:ext uri="{FF2B5EF4-FFF2-40B4-BE49-F238E27FC236}">
                <a16:creationId xmlns:a16="http://schemas.microsoft.com/office/drawing/2014/main" id="{691116EE-4D8D-9FB8-3819-DB6011CECE12}"/>
              </a:ext>
            </a:extLst>
          </p:cNvPr>
          <p:cNvSpPr>
            <a:spLocks noGrp="1"/>
          </p:cNvSpPr>
          <p:nvPr>
            <p:ph type="body" sz="quarter" idx="12"/>
          </p:nvPr>
        </p:nvSpPr>
        <p:spPr/>
        <p:txBody>
          <a:bodyPr/>
          <a:lstStyle/>
          <a:p>
            <a:r>
              <a:rPr lang="en-GB" dirty="0"/>
              <a:t>Work individually.</a:t>
            </a:r>
          </a:p>
          <a:p>
            <a:endParaRPr lang="en-GB" dirty="0"/>
          </a:p>
          <a:p>
            <a:r>
              <a:rPr lang="en-GB" dirty="0"/>
              <a:t>Use AI to research solar panels and related information needed to assist you in solving the problem in the case study. Complete the Research log.</a:t>
            </a:r>
          </a:p>
          <a:p>
            <a:endParaRPr lang="en-GB" dirty="0"/>
          </a:p>
          <a:p>
            <a:r>
              <a:rPr lang="en-GB" dirty="0"/>
              <a:t>Use the information to plan the stages to follow so that you can propose a solution to the problem in the case study. Ensure you justify your plan. Complete the Planning template.</a:t>
            </a:r>
          </a:p>
        </p:txBody>
      </p:sp>
      <p:sp>
        <p:nvSpPr>
          <p:cNvPr id="4" name="Slide Number Placeholder 3">
            <a:extLst>
              <a:ext uri="{FF2B5EF4-FFF2-40B4-BE49-F238E27FC236}">
                <a16:creationId xmlns:a16="http://schemas.microsoft.com/office/drawing/2014/main" id="{FF4E8A60-D578-A97C-5270-C577DC400A31}"/>
              </a:ext>
            </a:extLst>
          </p:cNvPr>
          <p:cNvSpPr>
            <a:spLocks noGrp="1"/>
          </p:cNvSpPr>
          <p:nvPr>
            <p:ph type="sldNum" sz="quarter" idx="11"/>
          </p:nvPr>
        </p:nvSpPr>
        <p:spPr/>
        <p:txBody>
          <a:bodyPr/>
          <a:lstStyle/>
          <a:p>
            <a:fld id="{DA2C159E-F13C-4A85-9A41-E7669D3E0D70}" type="slidenum">
              <a:rPr lang="en-GB" smtClean="0"/>
              <a:pPr/>
              <a:t>132</a:t>
            </a:fld>
            <a:endParaRPr lang="en-GB" dirty="0"/>
          </a:p>
        </p:txBody>
      </p:sp>
      <p:sp>
        <p:nvSpPr>
          <p:cNvPr id="5" name="Footer Placeholder 4">
            <a:extLst>
              <a:ext uri="{FF2B5EF4-FFF2-40B4-BE49-F238E27FC236}">
                <a16:creationId xmlns:a16="http://schemas.microsoft.com/office/drawing/2014/main" id="{E089318D-3FD1-9050-544F-E5DC99C3184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877792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4E59-17D7-D7EB-92B2-072D6055D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7E01B-86C9-96CB-E092-08CB409E4E51}"/>
              </a:ext>
            </a:extLst>
          </p:cNvPr>
          <p:cNvSpPr>
            <a:spLocks noGrp="1"/>
          </p:cNvSpPr>
          <p:nvPr>
            <p:ph type="title"/>
          </p:nvPr>
        </p:nvSpPr>
        <p:spPr/>
        <p:txBody>
          <a:bodyPr/>
          <a:lstStyle/>
          <a:p>
            <a:r>
              <a:rPr lang="en-GB" dirty="0"/>
              <a:t>Peer review of the plan</a:t>
            </a:r>
          </a:p>
        </p:txBody>
      </p:sp>
      <p:sp>
        <p:nvSpPr>
          <p:cNvPr id="3" name="Text Placeholder 2">
            <a:extLst>
              <a:ext uri="{FF2B5EF4-FFF2-40B4-BE49-F238E27FC236}">
                <a16:creationId xmlns:a16="http://schemas.microsoft.com/office/drawing/2014/main" id="{A3B5E6B0-1E11-615F-965C-AB067E93E69E}"/>
              </a:ext>
            </a:extLst>
          </p:cNvPr>
          <p:cNvSpPr>
            <a:spLocks noGrp="1"/>
          </p:cNvSpPr>
          <p:nvPr>
            <p:ph type="body" sz="quarter" idx="12"/>
          </p:nvPr>
        </p:nvSpPr>
        <p:spPr/>
        <p:txBody>
          <a:bodyPr/>
          <a:lstStyle/>
          <a:p>
            <a:r>
              <a:rPr lang="en-GB" dirty="0"/>
              <a:t>Review the plan that you have been given.</a:t>
            </a:r>
          </a:p>
          <a:p>
            <a:endParaRPr lang="en-GB" dirty="0"/>
          </a:p>
          <a:p>
            <a:r>
              <a:rPr lang="en-GB" dirty="0"/>
              <a:t>Highlight any issues with the plan.</a:t>
            </a:r>
          </a:p>
          <a:p>
            <a:endParaRPr lang="en-GB" dirty="0"/>
          </a:p>
          <a:p>
            <a:r>
              <a:rPr lang="en-GB" dirty="0"/>
              <a:t>Annotate with constructive comments.</a:t>
            </a:r>
          </a:p>
          <a:p>
            <a:endParaRPr lang="en-GB" dirty="0"/>
          </a:p>
          <a:p>
            <a:r>
              <a:rPr lang="en-GB" dirty="0"/>
              <a:t>Ensure you comment on the quality of the justification.</a:t>
            </a:r>
          </a:p>
        </p:txBody>
      </p:sp>
      <p:sp>
        <p:nvSpPr>
          <p:cNvPr id="4" name="Slide Number Placeholder 3">
            <a:extLst>
              <a:ext uri="{FF2B5EF4-FFF2-40B4-BE49-F238E27FC236}">
                <a16:creationId xmlns:a16="http://schemas.microsoft.com/office/drawing/2014/main" id="{698601B6-B548-7DDE-9809-BAB0B7EE7852}"/>
              </a:ext>
            </a:extLst>
          </p:cNvPr>
          <p:cNvSpPr>
            <a:spLocks noGrp="1"/>
          </p:cNvSpPr>
          <p:nvPr>
            <p:ph type="sldNum" sz="quarter" idx="11"/>
          </p:nvPr>
        </p:nvSpPr>
        <p:spPr/>
        <p:txBody>
          <a:bodyPr/>
          <a:lstStyle/>
          <a:p>
            <a:fld id="{DA2C159E-F13C-4A85-9A41-E7669D3E0D70}" type="slidenum">
              <a:rPr lang="en-GB" smtClean="0"/>
              <a:pPr/>
              <a:t>133</a:t>
            </a:fld>
            <a:endParaRPr lang="en-GB" dirty="0"/>
          </a:p>
        </p:txBody>
      </p:sp>
      <p:sp>
        <p:nvSpPr>
          <p:cNvPr id="5" name="Footer Placeholder 4">
            <a:extLst>
              <a:ext uri="{FF2B5EF4-FFF2-40B4-BE49-F238E27FC236}">
                <a16:creationId xmlns:a16="http://schemas.microsoft.com/office/drawing/2014/main" id="{DBFCFE21-B124-FC84-1175-349A56B55E9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064307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226D1-907E-4BC6-80FB-F6BCE8E2A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82920-F542-3AA9-9BC5-16CDE16C9D2C}"/>
              </a:ext>
            </a:extLst>
          </p:cNvPr>
          <p:cNvSpPr>
            <a:spLocks noGrp="1"/>
          </p:cNvSpPr>
          <p:nvPr>
            <p:ph type="title"/>
          </p:nvPr>
        </p:nvSpPr>
        <p:spPr/>
        <p:txBody>
          <a:bodyPr/>
          <a:lstStyle/>
          <a:p>
            <a:r>
              <a:rPr lang="en-GB" dirty="0"/>
              <a:t>Plan revision</a:t>
            </a:r>
          </a:p>
        </p:txBody>
      </p:sp>
      <p:sp>
        <p:nvSpPr>
          <p:cNvPr id="3" name="Text Placeholder 2">
            <a:extLst>
              <a:ext uri="{FF2B5EF4-FFF2-40B4-BE49-F238E27FC236}">
                <a16:creationId xmlns:a16="http://schemas.microsoft.com/office/drawing/2014/main" id="{1F825BFF-FE32-A2D9-3DF9-13904741C055}"/>
              </a:ext>
            </a:extLst>
          </p:cNvPr>
          <p:cNvSpPr>
            <a:spLocks noGrp="1"/>
          </p:cNvSpPr>
          <p:nvPr>
            <p:ph type="body" sz="quarter" idx="12"/>
          </p:nvPr>
        </p:nvSpPr>
        <p:spPr/>
        <p:txBody>
          <a:bodyPr/>
          <a:lstStyle/>
          <a:p>
            <a:r>
              <a:rPr lang="en-GB" dirty="0"/>
              <a:t>Read through your feedback.</a:t>
            </a:r>
          </a:p>
          <a:p>
            <a:endParaRPr lang="en-GB" dirty="0"/>
          </a:p>
          <a:p>
            <a:r>
              <a:rPr lang="en-GB" dirty="0"/>
              <a:t>Ask questions if anything is not clear.</a:t>
            </a:r>
          </a:p>
          <a:p>
            <a:endParaRPr lang="en-GB" dirty="0"/>
          </a:p>
          <a:p>
            <a:r>
              <a:rPr lang="en-GB" dirty="0"/>
              <a:t>Compare your plan with the feedback </a:t>
            </a:r>
            <a:r>
              <a:rPr lang="en-GB"/>
              <a:t>and make </a:t>
            </a:r>
            <a:r>
              <a:rPr lang="en-GB" dirty="0"/>
              <a:t>changes to your own plan that are needed.</a:t>
            </a:r>
          </a:p>
        </p:txBody>
      </p:sp>
      <p:sp>
        <p:nvSpPr>
          <p:cNvPr id="4" name="Slide Number Placeholder 3">
            <a:extLst>
              <a:ext uri="{FF2B5EF4-FFF2-40B4-BE49-F238E27FC236}">
                <a16:creationId xmlns:a16="http://schemas.microsoft.com/office/drawing/2014/main" id="{C31B30EF-A382-903B-A184-20BA3F98A34C}"/>
              </a:ext>
            </a:extLst>
          </p:cNvPr>
          <p:cNvSpPr>
            <a:spLocks noGrp="1"/>
          </p:cNvSpPr>
          <p:nvPr>
            <p:ph type="sldNum" sz="quarter" idx="11"/>
          </p:nvPr>
        </p:nvSpPr>
        <p:spPr/>
        <p:txBody>
          <a:bodyPr/>
          <a:lstStyle/>
          <a:p>
            <a:fld id="{DA2C159E-F13C-4A85-9A41-E7669D3E0D70}" type="slidenum">
              <a:rPr lang="en-GB" smtClean="0"/>
              <a:pPr/>
              <a:t>134</a:t>
            </a:fld>
            <a:endParaRPr lang="en-GB" dirty="0"/>
          </a:p>
        </p:txBody>
      </p:sp>
      <p:sp>
        <p:nvSpPr>
          <p:cNvPr id="5" name="Footer Placeholder 4">
            <a:extLst>
              <a:ext uri="{FF2B5EF4-FFF2-40B4-BE49-F238E27FC236}">
                <a16:creationId xmlns:a16="http://schemas.microsoft.com/office/drawing/2014/main" id="{2B357D7F-C8C4-E557-E88A-D191F2605FD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687439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3A61-8187-83B5-E49F-60F9D679AE9A}"/>
              </a:ext>
            </a:extLst>
          </p:cNvPr>
          <p:cNvSpPr>
            <a:spLocks noGrp="1"/>
          </p:cNvSpPr>
          <p:nvPr>
            <p:ph type="title"/>
          </p:nvPr>
        </p:nvSpPr>
        <p:spPr/>
        <p:txBody>
          <a:bodyPr/>
          <a:lstStyle/>
          <a:p>
            <a:r>
              <a:rPr lang="en-GB" dirty="0"/>
              <a:t>Measure the environment</a:t>
            </a:r>
          </a:p>
        </p:txBody>
      </p:sp>
      <p:sp>
        <p:nvSpPr>
          <p:cNvPr id="3" name="Text Placeholder 2">
            <a:extLst>
              <a:ext uri="{FF2B5EF4-FFF2-40B4-BE49-F238E27FC236}">
                <a16:creationId xmlns:a16="http://schemas.microsoft.com/office/drawing/2014/main" id="{4E0C5422-3F7A-D403-D5F5-CAE37E6D9973}"/>
              </a:ext>
            </a:extLst>
          </p:cNvPr>
          <p:cNvSpPr>
            <a:spLocks noGrp="1"/>
          </p:cNvSpPr>
          <p:nvPr>
            <p:ph type="body" sz="quarter" idx="12"/>
          </p:nvPr>
        </p:nvSpPr>
        <p:spPr/>
        <p:txBody>
          <a:bodyPr/>
          <a:lstStyle/>
          <a:p>
            <a:r>
              <a:rPr lang="en-GB" dirty="0"/>
              <a:t>Work in pairs.</a:t>
            </a:r>
          </a:p>
          <a:p>
            <a:endParaRPr lang="en-GB" dirty="0"/>
          </a:p>
          <a:p>
            <a:r>
              <a:rPr lang="en-GB" dirty="0"/>
              <a:t>Move to the site.</a:t>
            </a:r>
          </a:p>
          <a:p>
            <a:endParaRPr lang="en-GB" dirty="0"/>
          </a:p>
          <a:p>
            <a:r>
              <a:rPr lang="en-GB" dirty="0"/>
              <a:t>Carry out measurements needed.</a:t>
            </a:r>
          </a:p>
          <a:p>
            <a:endParaRPr lang="en-GB" dirty="0"/>
          </a:p>
          <a:p>
            <a:r>
              <a:rPr lang="en-GB" dirty="0"/>
              <a:t>Record the data collected.</a:t>
            </a:r>
          </a:p>
          <a:p>
            <a:endParaRPr lang="en-GB" dirty="0"/>
          </a:p>
          <a:p>
            <a:r>
              <a:rPr lang="en-GB" dirty="0"/>
              <a:t>Ensure that each of you takes on the measurement role and the data recording and verifying role.</a:t>
            </a:r>
          </a:p>
        </p:txBody>
      </p:sp>
      <p:sp>
        <p:nvSpPr>
          <p:cNvPr id="4" name="Slide Number Placeholder 3">
            <a:extLst>
              <a:ext uri="{FF2B5EF4-FFF2-40B4-BE49-F238E27FC236}">
                <a16:creationId xmlns:a16="http://schemas.microsoft.com/office/drawing/2014/main" id="{2971B998-9215-82C5-80F3-ECE0A33E3B3E}"/>
              </a:ext>
            </a:extLst>
          </p:cNvPr>
          <p:cNvSpPr>
            <a:spLocks noGrp="1"/>
          </p:cNvSpPr>
          <p:nvPr>
            <p:ph type="sldNum" sz="quarter" idx="11"/>
          </p:nvPr>
        </p:nvSpPr>
        <p:spPr/>
        <p:txBody>
          <a:bodyPr/>
          <a:lstStyle/>
          <a:p>
            <a:fld id="{DA2C159E-F13C-4A85-9A41-E7669D3E0D70}" type="slidenum">
              <a:rPr lang="en-GB" smtClean="0"/>
              <a:pPr/>
              <a:t>135</a:t>
            </a:fld>
            <a:endParaRPr lang="en-GB" dirty="0"/>
          </a:p>
        </p:txBody>
      </p:sp>
      <p:sp>
        <p:nvSpPr>
          <p:cNvPr id="5" name="Footer Placeholder 4">
            <a:extLst>
              <a:ext uri="{FF2B5EF4-FFF2-40B4-BE49-F238E27FC236}">
                <a16:creationId xmlns:a16="http://schemas.microsoft.com/office/drawing/2014/main" id="{29BA1BAF-A46C-91FF-DA84-1AEB99F4DE7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72166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3315-ADCE-8090-CC30-AEE2342DB3A2}"/>
              </a:ext>
            </a:extLst>
          </p:cNvPr>
          <p:cNvSpPr>
            <a:spLocks noGrp="1"/>
          </p:cNvSpPr>
          <p:nvPr>
            <p:ph type="title"/>
          </p:nvPr>
        </p:nvSpPr>
        <p:spPr/>
        <p:txBody>
          <a:bodyPr/>
          <a:lstStyle/>
          <a:p>
            <a:r>
              <a:rPr lang="en-GB" dirty="0"/>
              <a:t>Carry out the calculations</a:t>
            </a:r>
          </a:p>
        </p:txBody>
      </p:sp>
      <p:sp>
        <p:nvSpPr>
          <p:cNvPr id="3" name="Text Placeholder 2">
            <a:extLst>
              <a:ext uri="{FF2B5EF4-FFF2-40B4-BE49-F238E27FC236}">
                <a16:creationId xmlns:a16="http://schemas.microsoft.com/office/drawing/2014/main" id="{1C7A8954-C0D9-C97C-695A-AFEAB22DA176}"/>
              </a:ext>
            </a:extLst>
          </p:cNvPr>
          <p:cNvSpPr>
            <a:spLocks noGrp="1"/>
          </p:cNvSpPr>
          <p:nvPr>
            <p:ph type="body" sz="quarter" idx="12"/>
          </p:nvPr>
        </p:nvSpPr>
        <p:spPr/>
        <p:txBody>
          <a:bodyPr/>
          <a:lstStyle/>
          <a:p>
            <a:r>
              <a:rPr lang="en-GB" dirty="0"/>
              <a:t>Work individually.</a:t>
            </a:r>
          </a:p>
          <a:p>
            <a:endParaRPr lang="en-GB" dirty="0"/>
          </a:p>
          <a:p>
            <a:r>
              <a:rPr lang="en-GB" dirty="0"/>
              <a:t>Carry out the calculations required using the data you collected.</a:t>
            </a:r>
          </a:p>
          <a:p>
            <a:endParaRPr lang="en-GB" dirty="0"/>
          </a:p>
          <a:p>
            <a:r>
              <a:rPr lang="en-GB" dirty="0"/>
              <a:t>Produce a short report to the owner of the building with a proposal and justification of the proposal.</a:t>
            </a:r>
          </a:p>
          <a:p>
            <a:endParaRPr lang="en-GB" dirty="0"/>
          </a:p>
          <a:p>
            <a:r>
              <a:rPr lang="en-GB" dirty="0"/>
              <a:t>Hand in your completed outputs to the teacher.</a:t>
            </a:r>
          </a:p>
          <a:p>
            <a:endParaRPr lang="en-GB" dirty="0"/>
          </a:p>
          <a:p>
            <a:endParaRPr lang="en-GB" dirty="0"/>
          </a:p>
        </p:txBody>
      </p:sp>
      <p:sp>
        <p:nvSpPr>
          <p:cNvPr id="4" name="Slide Number Placeholder 3">
            <a:extLst>
              <a:ext uri="{FF2B5EF4-FFF2-40B4-BE49-F238E27FC236}">
                <a16:creationId xmlns:a16="http://schemas.microsoft.com/office/drawing/2014/main" id="{A253A8AE-8A74-293F-1B88-64601C1D23AF}"/>
              </a:ext>
            </a:extLst>
          </p:cNvPr>
          <p:cNvSpPr>
            <a:spLocks noGrp="1"/>
          </p:cNvSpPr>
          <p:nvPr>
            <p:ph type="sldNum" sz="quarter" idx="11"/>
          </p:nvPr>
        </p:nvSpPr>
        <p:spPr/>
        <p:txBody>
          <a:bodyPr/>
          <a:lstStyle/>
          <a:p>
            <a:fld id="{DA2C159E-F13C-4A85-9A41-E7669D3E0D70}" type="slidenum">
              <a:rPr lang="en-GB" smtClean="0"/>
              <a:pPr/>
              <a:t>136</a:t>
            </a:fld>
            <a:endParaRPr lang="en-GB" dirty="0"/>
          </a:p>
        </p:txBody>
      </p:sp>
      <p:sp>
        <p:nvSpPr>
          <p:cNvPr id="5" name="Footer Placeholder 4">
            <a:extLst>
              <a:ext uri="{FF2B5EF4-FFF2-40B4-BE49-F238E27FC236}">
                <a16:creationId xmlns:a16="http://schemas.microsoft.com/office/drawing/2014/main" id="{16EA8268-B126-5676-8FFC-BFB18DA717F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650473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134-B8FB-3CC8-72F1-6E1C544FBE06}"/>
              </a:ext>
              <a:ext uri="{C183D7F6-B498-43B3-948B-1728B52AA6E4}">
                <adec:decorative xmlns:adec="http://schemas.microsoft.com/office/drawing/2017/decorative" val="0"/>
              </a:ext>
            </a:extLst>
          </p:cNvPr>
          <p:cNvSpPr>
            <a:spLocks noGrp="1"/>
          </p:cNvSpPr>
          <p:nvPr>
            <p:ph type="title"/>
          </p:nvPr>
        </p:nvSpPr>
        <p:spPr>
          <a:xfrm>
            <a:off x="282986" y="10199"/>
            <a:ext cx="8437563" cy="699425"/>
          </a:xfrm>
        </p:spPr>
        <p:txBody>
          <a:bodyPr vert="horz" lIns="0" tIns="0" rIns="0" bIns="0" rtlCol="0" anchor="b" anchorCtr="0">
            <a:normAutofit/>
          </a:bodyPr>
          <a:lstStyle/>
          <a:p>
            <a:r>
              <a:rPr lang="en-GB" dirty="0"/>
              <a:t>Acknowledgements</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9" name="TextBox 8">
            <a:extLst>
              <a:ext uri="{FF2B5EF4-FFF2-40B4-BE49-F238E27FC236}">
                <a16:creationId xmlns:a16="http://schemas.microsoft.com/office/drawing/2014/main" id="{93ED7E31-0A20-431C-92C7-87EA77ED0CA9}"/>
              </a:ext>
              <a:ext uri="{C183D7F6-B498-43B3-948B-1728B52AA6E4}">
                <adec:decorative xmlns:adec="http://schemas.microsoft.com/office/drawing/2017/decorative" val="1"/>
              </a:ext>
            </a:extLst>
          </p:cNvPr>
          <p:cNvSpPr txBox="1"/>
          <p:nvPr/>
        </p:nvSpPr>
        <p:spPr>
          <a:xfrm>
            <a:off x="1746378" y="777173"/>
            <a:ext cx="1152128" cy="184666"/>
          </a:xfrm>
          <a:prstGeom prst="rect">
            <a:avLst/>
          </a:prstGeom>
          <a:noFill/>
        </p:spPr>
        <p:txBody>
          <a:bodyPr wrap="square" lIns="0" tIns="0" rIns="0" bIns="0" rtlCol="0">
            <a:spAutoFit/>
          </a:bodyPr>
          <a:lstStyle/>
          <a:p>
            <a:r>
              <a:rPr lang="en-GB" sz="1200" dirty="0"/>
              <a:t>PRODUCED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dirty="0"/>
              <a:t>FUNDED BY</a:t>
            </a:r>
          </a:p>
        </p:txBody>
      </p:sp>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0"/>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dirty="0"/>
              <a:t>London Design &amp; Engineering UTC has produced this resource on behalf of the Education and Training Foundation</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 uri="{C183D7F6-B498-43B3-948B-1728B52AA6E4}">
                <adec:decorative xmlns:adec="http://schemas.microsoft.com/office/drawing/2017/decorative" val="1"/>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dirty="0">
                <a:solidFill>
                  <a:srgbClr val="E51C41"/>
                </a:solidFill>
              </a:rPr>
              <a:t>ET-FOUNDATION.CO.UK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137</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pic>
        <p:nvPicPr>
          <p:cNvPr id="6" name="Picture 5" descr="London design Logo">
            <a:extLst>
              <a:ext uri="{FF2B5EF4-FFF2-40B4-BE49-F238E27FC236}">
                <a16:creationId xmlns:a16="http://schemas.microsoft.com/office/drawing/2014/main" id="{AC4FD8B4-9448-4971-8CD9-8A954ABC525B}"/>
              </a:ext>
            </a:extLst>
          </p:cNvPr>
          <p:cNvPicPr>
            <a:picLocks noChangeAspect="1"/>
          </p:cNvPicPr>
          <p:nvPr/>
        </p:nvPicPr>
        <p:blipFill>
          <a:blip r:embed="rId5"/>
          <a:stretch>
            <a:fillRect/>
          </a:stretch>
        </p:blipFill>
        <p:spPr>
          <a:xfrm>
            <a:off x="1479281" y="1059371"/>
            <a:ext cx="2838450" cy="1630870"/>
          </a:xfrm>
          <a:prstGeom prst="rect">
            <a:avLst/>
          </a:prstGeom>
        </p:spPr>
      </p:pic>
    </p:spTree>
    <p:extLst>
      <p:ext uri="{BB962C8B-B14F-4D97-AF65-F5344CB8AC3E}">
        <p14:creationId xmlns:p14="http://schemas.microsoft.com/office/powerpoint/2010/main" val="326931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4A78-9BFB-B532-96E2-09A7A5E1F5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C7498E-F7B1-8DFF-4E73-E2353365DAA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a:t>
            </a:fld>
            <a:endParaRPr lang="en-GB" dirty="0"/>
          </a:p>
        </p:txBody>
      </p:sp>
      <p:sp>
        <p:nvSpPr>
          <p:cNvPr id="5" name="Footer Placeholder 4">
            <a:extLst>
              <a:ext uri="{FF2B5EF4-FFF2-40B4-BE49-F238E27FC236}">
                <a16:creationId xmlns:a16="http://schemas.microsoft.com/office/drawing/2014/main" id="{07B54381-684E-AD37-BF7F-339BDEE1EFF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1A634240-24F3-5856-1D05-2662A314C9B9}"/>
              </a:ext>
            </a:extLst>
          </p:cNvPr>
          <p:cNvSpPr>
            <a:spLocks noGrp="1"/>
          </p:cNvSpPr>
          <p:nvPr>
            <p:ph type="title"/>
          </p:nvPr>
        </p:nvSpPr>
        <p:spPr/>
        <p:txBody>
          <a:bodyPr>
            <a:normAutofit/>
          </a:bodyPr>
          <a:lstStyle/>
          <a:p>
            <a:r>
              <a:rPr lang="en-US" dirty="0"/>
              <a:t>Convert imperial to metric</a:t>
            </a:r>
          </a:p>
        </p:txBody>
      </p:sp>
      <p:sp>
        <p:nvSpPr>
          <p:cNvPr id="7" name="Text Placeholder 2">
            <a:extLst>
              <a:ext uri="{FF2B5EF4-FFF2-40B4-BE49-F238E27FC236}">
                <a16:creationId xmlns:a16="http://schemas.microsoft.com/office/drawing/2014/main" id="{DD7F8CEC-9DB7-554F-DD33-63BBE9979882}"/>
              </a:ext>
            </a:extLst>
          </p:cNvPr>
          <p:cNvSpPr>
            <a:spLocks noGrp="1"/>
          </p:cNvSpPr>
          <p:nvPr>
            <p:ph type="body" sz="quarter" idx="12"/>
          </p:nvPr>
        </p:nvSpPr>
        <p:spPr>
          <a:xfrm>
            <a:off x="234000" y="986399"/>
            <a:ext cx="7667625" cy="3660757"/>
          </a:xfrm>
        </p:spPr>
        <p:txBody>
          <a:bodyPr/>
          <a:lstStyle/>
          <a:p>
            <a:r>
              <a:rPr lang="en-US" dirty="0"/>
              <a:t>1 inch = 2.5cm</a:t>
            </a:r>
          </a:p>
          <a:p>
            <a:endParaRPr lang="en-US" dirty="0"/>
          </a:p>
          <a:p>
            <a:r>
              <a:rPr lang="en-US" dirty="0"/>
              <a:t>12 inches = 30cm</a:t>
            </a:r>
          </a:p>
          <a:p>
            <a:endParaRPr lang="en-US" dirty="0"/>
          </a:p>
          <a:p>
            <a:r>
              <a:rPr lang="en-US" dirty="0"/>
              <a:t>Convert your ‘arms lengths’ to a metric measurement.</a:t>
            </a:r>
          </a:p>
        </p:txBody>
      </p:sp>
    </p:spTree>
    <p:extLst>
      <p:ext uri="{BB962C8B-B14F-4D97-AF65-F5344CB8AC3E}">
        <p14:creationId xmlns:p14="http://schemas.microsoft.com/office/powerpoint/2010/main" val="372577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D7F8F-03BB-6ADF-CEA5-0E18F4FB9A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76F5CE-5303-DD35-3339-8F46F3F073D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a:t>
            </a:fld>
            <a:endParaRPr lang="en-GB" dirty="0"/>
          </a:p>
        </p:txBody>
      </p:sp>
      <p:sp>
        <p:nvSpPr>
          <p:cNvPr id="5" name="Footer Placeholder 4">
            <a:extLst>
              <a:ext uri="{FF2B5EF4-FFF2-40B4-BE49-F238E27FC236}">
                <a16:creationId xmlns:a16="http://schemas.microsoft.com/office/drawing/2014/main" id="{AC3880B3-A00D-B8E3-193A-C3330493FD7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CD6BEED2-941E-FA08-3019-2E18075E2824}"/>
              </a:ext>
            </a:extLst>
          </p:cNvPr>
          <p:cNvSpPr>
            <a:spLocks noGrp="1"/>
          </p:cNvSpPr>
          <p:nvPr>
            <p:ph type="title"/>
          </p:nvPr>
        </p:nvSpPr>
        <p:spPr/>
        <p:txBody>
          <a:bodyPr>
            <a:normAutofit/>
          </a:bodyPr>
          <a:lstStyle/>
          <a:p>
            <a:r>
              <a:rPr lang="en-US" dirty="0"/>
              <a:t>Measure room dimensions</a:t>
            </a:r>
          </a:p>
        </p:txBody>
      </p:sp>
      <p:sp>
        <p:nvSpPr>
          <p:cNvPr id="7" name="Text Placeholder 2">
            <a:extLst>
              <a:ext uri="{FF2B5EF4-FFF2-40B4-BE49-F238E27FC236}">
                <a16:creationId xmlns:a16="http://schemas.microsoft.com/office/drawing/2014/main" id="{B880317E-B7FC-EDFE-F38A-D62A903ECC3E}"/>
              </a:ext>
            </a:extLst>
          </p:cNvPr>
          <p:cNvSpPr>
            <a:spLocks noGrp="1"/>
          </p:cNvSpPr>
          <p:nvPr>
            <p:ph type="body" sz="quarter" idx="12"/>
          </p:nvPr>
        </p:nvSpPr>
        <p:spPr>
          <a:xfrm>
            <a:off x="234000" y="986399"/>
            <a:ext cx="7667625" cy="3660757"/>
          </a:xfrm>
        </p:spPr>
        <p:txBody>
          <a:bodyPr/>
          <a:lstStyle/>
          <a:p>
            <a:r>
              <a:rPr lang="en-US" dirty="0"/>
              <a:t>Work in pairs.</a:t>
            </a:r>
          </a:p>
          <a:p>
            <a:endParaRPr lang="en-US" dirty="0"/>
          </a:p>
          <a:p>
            <a:r>
              <a:rPr lang="en-US" dirty="0"/>
              <a:t>Measure the room dimensions using a tape measure. using a piece of string.</a:t>
            </a:r>
          </a:p>
          <a:p>
            <a:endParaRPr lang="en-US" dirty="0"/>
          </a:p>
          <a:p>
            <a:r>
              <a:rPr lang="en-US" dirty="0"/>
              <a:t>How does your measurement compare to your estimate?</a:t>
            </a:r>
          </a:p>
          <a:p>
            <a:endParaRPr lang="en-US" dirty="0"/>
          </a:p>
          <a:p>
            <a:r>
              <a:rPr lang="en-US" dirty="0"/>
              <a:t>What are the implications of using estimates in construction?</a:t>
            </a:r>
          </a:p>
          <a:p>
            <a:endParaRPr lang="en-US" dirty="0"/>
          </a:p>
          <a:p>
            <a:endParaRPr lang="en-US" dirty="0"/>
          </a:p>
          <a:p>
            <a:endParaRPr lang="en-US" dirty="0"/>
          </a:p>
        </p:txBody>
      </p:sp>
    </p:spTree>
    <p:extLst>
      <p:ext uri="{BB962C8B-B14F-4D97-AF65-F5344CB8AC3E}">
        <p14:creationId xmlns:p14="http://schemas.microsoft.com/office/powerpoint/2010/main" val="179950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113B-E35C-4299-64C0-3AC1EFC0A590}"/>
              </a:ext>
            </a:extLst>
          </p:cNvPr>
          <p:cNvSpPr>
            <a:spLocks noGrp="1"/>
          </p:cNvSpPr>
          <p:nvPr>
            <p:ph type="title"/>
          </p:nvPr>
        </p:nvSpPr>
        <p:spPr>
          <a:xfrm>
            <a:off x="232950" y="249900"/>
            <a:ext cx="8437563" cy="1278275"/>
          </a:xfrm>
        </p:spPr>
        <p:txBody>
          <a:bodyPr>
            <a:normAutofit/>
          </a:bodyPr>
          <a:lstStyle/>
          <a:p>
            <a:r>
              <a:rPr lang="en-US" dirty="0"/>
              <a:t>Implications of estimation in construction</a:t>
            </a:r>
          </a:p>
        </p:txBody>
      </p:sp>
      <p:sp>
        <p:nvSpPr>
          <p:cNvPr id="3" name="Text Placeholder 2">
            <a:extLst>
              <a:ext uri="{FF2B5EF4-FFF2-40B4-BE49-F238E27FC236}">
                <a16:creationId xmlns:a16="http://schemas.microsoft.com/office/drawing/2014/main" id="{9B49CE70-6028-886E-9C5A-E08A240D446F}"/>
              </a:ext>
            </a:extLst>
          </p:cNvPr>
          <p:cNvSpPr>
            <a:spLocks noGrp="1"/>
          </p:cNvSpPr>
          <p:nvPr>
            <p:ph type="body" sz="quarter" idx="12"/>
          </p:nvPr>
        </p:nvSpPr>
        <p:spPr>
          <a:xfrm>
            <a:off x="234000" y="1402914"/>
            <a:ext cx="7667625" cy="3185059"/>
          </a:xfrm>
        </p:spPr>
        <p:txBody>
          <a:bodyPr/>
          <a:lstStyle/>
          <a:p>
            <a:endParaRPr lang="en-GB" dirty="0"/>
          </a:p>
          <a:p>
            <a:pPr marL="342900" indent="-342900">
              <a:buFont typeface="Arial" panose="020B0604020202020204" pitchFamily="34" charset="0"/>
              <a:buChar char="•"/>
            </a:pPr>
            <a:r>
              <a:rPr lang="en-GB" dirty="0"/>
              <a:t>Structural failures and safety risks.</a:t>
            </a:r>
          </a:p>
          <a:p>
            <a:pPr marL="342900" indent="-342900">
              <a:buFont typeface="Arial" panose="020B0604020202020204" pitchFamily="34" charset="0"/>
              <a:buChar char="•"/>
            </a:pPr>
            <a:r>
              <a:rPr lang="en-GB" dirty="0"/>
              <a:t>Increased costs and waste.</a:t>
            </a:r>
          </a:p>
          <a:p>
            <a:pPr marL="342900" indent="-342900">
              <a:buFont typeface="Arial" panose="020B0604020202020204" pitchFamily="34" charset="0"/>
              <a:buChar char="•"/>
            </a:pPr>
            <a:r>
              <a:rPr lang="en-GB" dirty="0"/>
              <a:t>Poor quality and non-compliance.</a:t>
            </a:r>
          </a:p>
          <a:p>
            <a:pPr marL="342900" indent="-342900">
              <a:buFont typeface="Arial" panose="020B0604020202020204" pitchFamily="34" charset="0"/>
              <a:buChar char="•"/>
            </a:pPr>
            <a:r>
              <a:rPr lang="en-GB" dirty="0"/>
              <a:t>Reduced durability and performance.</a:t>
            </a:r>
          </a:p>
          <a:p>
            <a:pPr marL="342900" indent="-342900">
              <a:buFont typeface="Arial" panose="020B0604020202020204" pitchFamily="34" charset="0"/>
              <a:buChar char="•"/>
            </a:pPr>
            <a:r>
              <a:rPr lang="en-GB" dirty="0"/>
              <a:t>Damage to reputation.</a:t>
            </a:r>
            <a:endParaRPr lang="en-US" dirty="0"/>
          </a:p>
        </p:txBody>
      </p:sp>
      <p:sp>
        <p:nvSpPr>
          <p:cNvPr id="4" name="Slide Number Placeholder 3">
            <a:extLst>
              <a:ext uri="{FF2B5EF4-FFF2-40B4-BE49-F238E27FC236}">
                <a16:creationId xmlns:a16="http://schemas.microsoft.com/office/drawing/2014/main" id="{43BA4DD2-882B-3142-8DCA-3FC7B50D1A8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16</a:t>
            </a:fld>
            <a:endParaRPr lang="en-GB" dirty="0"/>
          </a:p>
        </p:txBody>
      </p:sp>
      <p:sp>
        <p:nvSpPr>
          <p:cNvPr id="5" name="Footer Placeholder 4">
            <a:extLst>
              <a:ext uri="{FF2B5EF4-FFF2-40B4-BE49-F238E27FC236}">
                <a16:creationId xmlns:a16="http://schemas.microsoft.com/office/drawing/2014/main" id="{73E0568B-0E31-A23F-FB2A-A4859085035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406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B3B5-4348-0E34-17D5-E709AB9AB185}"/>
              </a:ext>
            </a:extLst>
          </p:cNvPr>
          <p:cNvSpPr>
            <a:spLocks noGrp="1"/>
          </p:cNvSpPr>
          <p:nvPr>
            <p:ph type="title"/>
          </p:nvPr>
        </p:nvSpPr>
        <p:spPr>
          <a:xfrm>
            <a:off x="232950" y="249901"/>
            <a:ext cx="8911050" cy="764708"/>
          </a:xfrm>
        </p:spPr>
        <p:txBody>
          <a:bodyPr>
            <a:normAutofit/>
          </a:bodyPr>
          <a:lstStyle/>
          <a:p>
            <a:r>
              <a:rPr lang="en-GB" dirty="0"/>
              <a:t>Complete the exam-style questions </a:t>
            </a:r>
            <a:endParaRPr lang="en-US" dirty="0"/>
          </a:p>
        </p:txBody>
      </p:sp>
      <p:sp>
        <p:nvSpPr>
          <p:cNvPr id="3" name="Text Placeholder 2">
            <a:extLst>
              <a:ext uri="{FF2B5EF4-FFF2-40B4-BE49-F238E27FC236}">
                <a16:creationId xmlns:a16="http://schemas.microsoft.com/office/drawing/2014/main" id="{3A465C65-A8B3-E56A-BE12-44F0ED3A97A0}"/>
              </a:ext>
            </a:extLst>
          </p:cNvPr>
          <p:cNvSpPr>
            <a:spLocks noGrp="1"/>
          </p:cNvSpPr>
          <p:nvPr>
            <p:ph type="body" sz="quarter" idx="12"/>
          </p:nvPr>
        </p:nvSpPr>
        <p:spPr>
          <a:xfrm>
            <a:off x="234000" y="1014609"/>
            <a:ext cx="8910000" cy="3573365"/>
          </a:xfrm>
        </p:spPr>
        <p:txBody>
          <a:bodyPr/>
          <a:lstStyle/>
          <a:p>
            <a:r>
              <a:rPr lang="en-GB" dirty="0"/>
              <a:t>Context: A construction company has a plot of land with five sides. They want to develop a rectangular plot for a new housing project. </a:t>
            </a:r>
          </a:p>
          <a:p>
            <a:endParaRPr lang="en-GB" dirty="0"/>
          </a:p>
          <a:p>
            <a:r>
              <a:rPr lang="en-GB" dirty="0"/>
              <a:t>Question: Explain two implications of failing to obtain accurate measurement data for the plot. </a:t>
            </a:r>
            <a:endParaRPr lang="en-US" dirty="0"/>
          </a:p>
        </p:txBody>
      </p:sp>
      <p:sp>
        <p:nvSpPr>
          <p:cNvPr id="4" name="Slide Number Placeholder 3">
            <a:extLst>
              <a:ext uri="{FF2B5EF4-FFF2-40B4-BE49-F238E27FC236}">
                <a16:creationId xmlns:a16="http://schemas.microsoft.com/office/drawing/2014/main" id="{DF0A4658-6525-2EE9-4F68-FE5E192F90D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17</a:t>
            </a:fld>
            <a:endParaRPr lang="en-GB" dirty="0"/>
          </a:p>
        </p:txBody>
      </p:sp>
      <p:sp>
        <p:nvSpPr>
          <p:cNvPr id="5" name="Footer Placeholder 4">
            <a:extLst>
              <a:ext uri="{FF2B5EF4-FFF2-40B4-BE49-F238E27FC236}">
                <a16:creationId xmlns:a16="http://schemas.microsoft.com/office/drawing/2014/main" id="{3AE2E50A-AC94-958A-CB90-245209BAB2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3186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2754-0423-E2DA-B9D0-4C9BCE770AE8}"/>
              </a:ext>
            </a:extLst>
          </p:cNvPr>
          <p:cNvSpPr>
            <a:spLocks noGrp="1"/>
          </p:cNvSpPr>
          <p:nvPr>
            <p:ph type="title"/>
          </p:nvPr>
        </p:nvSpPr>
        <p:spPr/>
        <p:txBody>
          <a:bodyPr/>
          <a:lstStyle/>
          <a:p>
            <a:r>
              <a:rPr lang="en-GB" dirty="0"/>
              <a:t>Model answer</a:t>
            </a:r>
            <a:endParaRPr lang="en-US" dirty="0"/>
          </a:p>
        </p:txBody>
      </p:sp>
      <p:sp>
        <p:nvSpPr>
          <p:cNvPr id="3" name="Text Placeholder 2">
            <a:extLst>
              <a:ext uri="{FF2B5EF4-FFF2-40B4-BE49-F238E27FC236}">
                <a16:creationId xmlns:a16="http://schemas.microsoft.com/office/drawing/2014/main" id="{3D2FCA1D-A308-C235-E8BD-A2DDA9CBAA51}"/>
              </a:ext>
            </a:extLst>
          </p:cNvPr>
          <p:cNvSpPr>
            <a:spLocks noGrp="1"/>
          </p:cNvSpPr>
          <p:nvPr>
            <p:ph type="body" sz="quarter" idx="12"/>
          </p:nvPr>
        </p:nvSpPr>
        <p:spPr>
          <a:xfrm>
            <a:off x="234000" y="986400"/>
            <a:ext cx="8436513" cy="3601574"/>
          </a:xfrm>
        </p:spPr>
        <p:txBody>
          <a:bodyPr/>
          <a:lstStyle/>
          <a:p>
            <a:r>
              <a:rPr lang="en-GB" dirty="0"/>
              <a:t>The development may extend beyond the boundary. This could lead to a legal case as the development is using land that belongs to someone else. </a:t>
            </a:r>
          </a:p>
          <a:p>
            <a:endParaRPr lang="en-GB" dirty="0"/>
          </a:p>
          <a:p>
            <a:r>
              <a:rPr lang="en-GB" dirty="0"/>
              <a:t>The development may not be able to achieve the expected footprint of the buildings. This could lead to lower prices and, overall, a financial loss for the project.</a:t>
            </a:r>
            <a:endParaRPr lang="en-US" dirty="0"/>
          </a:p>
        </p:txBody>
      </p:sp>
      <p:sp>
        <p:nvSpPr>
          <p:cNvPr id="4" name="Slide Number Placeholder 3">
            <a:extLst>
              <a:ext uri="{FF2B5EF4-FFF2-40B4-BE49-F238E27FC236}">
                <a16:creationId xmlns:a16="http://schemas.microsoft.com/office/drawing/2014/main" id="{A40F34BE-F8EB-A77E-C7B7-0DB87BACB04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18</a:t>
            </a:fld>
            <a:endParaRPr lang="en-GB" dirty="0"/>
          </a:p>
        </p:txBody>
      </p:sp>
      <p:sp>
        <p:nvSpPr>
          <p:cNvPr id="5" name="Footer Placeholder 4">
            <a:extLst>
              <a:ext uri="{FF2B5EF4-FFF2-40B4-BE49-F238E27FC236}">
                <a16:creationId xmlns:a16="http://schemas.microsoft.com/office/drawing/2014/main" id="{AF444B28-21DD-E49C-CF8C-8040AFD2332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840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dirty="0"/>
              <a:t>Accuracy and tolerance in measurement</a:t>
            </a:r>
            <a:endParaRPr lang="en-US" dirty="0"/>
          </a:p>
        </p:txBody>
      </p:sp>
    </p:spTree>
    <p:extLst>
      <p:ext uri="{BB962C8B-B14F-4D97-AF65-F5344CB8AC3E}">
        <p14:creationId xmlns:p14="http://schemas.microsoft.com/office/powerpoint/2010/main" val="307283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7280" y="965623"/>
            <a:ext cx="6408720" cy="1602360"/>
          </a:xfrm>
        </p:spPr>
        <p:txBody>
          <a:bodyPr/>
          <a:lstStyle/>
          <a:p>
            <a:r>
              <a:rPr lang="en-US" dirty="0"/>
              <a:t>Lesson 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a:xfrm>
            <a:off x="2446020" y="3149143"/>
            <a:ext cx="6409980" cy="1923488"/>
          </a:xfrm>
        </p:spPr>
        <p:txBody>
          <a:bodyPr vert="horz" lIns="144000" tIns="108000" rIns="0" bIns="0" rtlCol="0" anchor="ctr" anchorCtr="0">
            <a:noAutofit/>
          </a:bodyPr>
          <a:lstStyle/>
          <a:p>
            <a:r>
              <a:rPr lang="en-US" dirty="0">
                <a:latin typeface="Arial"/>
                <a:cs typeface="Arial"/>
              </a:rPr>
              <a:t>Measuring dimensions</a:t>
            </a:r>
            <a:endParaRPr lang="en-US" dirty="0"/>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8109-9D60-DFF2-CFB9-423D5AA9A348}"/>
              </a:ext>
            </a:extLst>
          </p:cNvPr>
          <p:cNvSpPr>
            <a:spLocks noGrp="1"/>
          </p:cNvSpPr>
          <p:nvPr>
            <p:ph type="title"/>
          </p:nvPr>
        </p:nvSpPr>
        <p:spPr/>
        <p:txBody>
          <a:bodyPr/>
          <a:lstStyle/>
          <a:p>
            <a:r>
              <a:rPr lang="en-US" dirty="0"/>
              <a:t>Learning aim-lesson 2</a:t>
            </a:r>
          </a:p>
        </p:txBody>
      </p:sp>
      <p:sp>
        <p:nvSpPr>
          <p:cNvPr id="3" name="Text Placeholder 2">
            <a:extLst>
              <a:ext uri="{FF2B5EF4-FFF2-40B4-BE49-F238E27FC236}">
                <a16:creationId xmlns:a16="http://schemas.microsoft.com/office/drawing/2014/main" id="{AF6D456B-7C8C-B680-A993-130FE5AB9F1B}"/>
              </a:ext>
            </a:extLst>
          </p:cNvPr>
          <p:cNvSpPr>
            <a:spLocks noGrp="1"/>
          </p:cNvSpPr>
          <p:nvPr>
            <p:ph type="body" sz="quarter" idx="12"/>
          </p:nvPr>
        </p:nvSpPr>
        <p:spPr>
          <a:xfrm>
            <a:off x="232950" y="949325"/>
            <a:ext cx="7667625" cy="3601574"/>
          </a:xfrm>
        </p:spPr>
        <p:txBody>
          <a:bodyPr/>
          <a:lstStyle/>
          <a:p>
            <a:pPr marL="342900" indent="-342900">
              <a:buFont typeface="Arial" panose="020B0604020202020204" pitchFamily="34" charset="0"/>
              <a:buChar char="•"/>
            </a:pPr>
            <a:r>
              <a:rPr lang="en-GB" dirty="0"/>
              <a:t>Understand the consequences of inaccurate measurement in construction.</a:t>
            </a:r>
            <a:endParaRPr lang="en-US" dirty="0"/>
          </a:p>
        </p:txBody>
      </p:sp>
      <p:sp>
        <p:nvSpPr>
          <p:cNvPr id="4" name="Slide Number Placeholder 3">
            <a:extLst>
              <a:ext uri="{FF2B5EF4-FFF2-40B4-BE49-F238E27FC236}">
                <a16:creationId xmlns:a16="http://schemas.microsoft.com/office/drawing/2014/main" id="{74713BA7-7893-14EA-C182-2478DD74AE1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20</a:t>
            </a:fld>
            <a:endParaRPr lang="en-GB" dirty="0"/>
          </a:p>
        </p:txBody>
      </p:sp>
      <p:sp>
        <p:nvSpPr>
          <p:cNvPr id="5" name="Footer Placeholder 4">
            <a:extLst>
              <a:ext uri="{FF2B5EF4-FFF2-40B4-BE49-F238E27FC236}">
                <a16:creationId xmlns:a16="http://schemas.microsoft.com/office/drawing/2014/main" id="{68C39F78-03D2-6120-5C74-EB6FFC5F9E7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8230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EA3F-5218-4045-F17A-FC12D317005B}"/>
              </a:ext>
            </a:extLst>
          </p:cNvPr>
          <p:cNvSpPr>
            <a:spLocks noGrp="1"/>
          </p:cNvSpPr>
          <p:nvPr>
            <p:ph type="title"/>
          </p:nvPr>
        </p:nvSpPr>
        <p:spPr/>
        <p:txBody>
          <a:bodyPr/>
          <a:lstStyle/>
          <a:p>
            <a:r>
              <a:rPr lang="en-US" dirty="0"/>
              <a:t>Lesson 2 overview</a:t>
            </a:r>
          </a:p>
        </p:txBody>
      </p:sp>
      <p:sp>
        <p:nvSpPr>
          <p:cNvPr id="3" name="Text Placeholder 2">
            <a:extLst>
              <a:ext uri="{FF2B5EF4-FFF2-40B4-BE49-F238E27FC236}">
                <a16:creationId xmlns:a16="http://schemas.microsoft.com/office/drawing/2014/main" id="{B24508F7-D1A2-CA85-7EB7-A5F5AB5F87C3}"/>
              </a:ext>
            </a:extLst>
          </p:cNvPr>
          <p:cNvSpPr>
            <a:spLocks noGrp="1"/>
          </p:cNvSpPr>
          <p:nvPr>
            <p:ph type="body" sz="quarter" idx="12"/>
          </p:nvPr>
        </p:nvSpPr>
        <p:spPr>
          <a:xfrm>
            <a:off x="234000" y="986400"/>
            <a:ext cx="8631840" cy="3601574"/>
          </a:xfrm>
        </p:spPr>
        <p:txBody>
          <a:bodyPr/>
          <a:lstStyle/>
          <a:p>
            <a:r>
              <a:rPr lang="en-US" dirty="0"/>
              <a:t>Carry out construction tolerance calculations.</a:t>
            </a:r>
          </a:p>
          <a:p>
            <a:endParaRPr lang="en-US" dirty="0"/>
          </a:p>
          <a:p>
            <a:r>
              <a:rPr lang="en-US" dirty="0"/>
              <a:t>Learn about types and causes of errors in measurement and carry out calculations to see the impact.</a:t>
            </a:r>
          </a:p>
          <a:p>
            <a:endParaRPr lang="en-US" dirty="0"/>
          </a:p>
          <a:p>
            <a:r>
              <a:rPr lang="en-US" dirty="0"/>
              <a:t>Research different types of measurement tools, produce a presentation and select the most appropriate for different situations.</a:t>
            </a:r>
          </a:p>
          <a:p>
            <a:endParaRPr lang="en-US" dirty="0"/>
          </a:p>
          <a:p>
            <a:r>
              <a:rPr lang="en-US" dirty="0"/>
              <a:t>Consider ‘what if?’ situations.</a:t>
            </a:r>
          </a:p>
        </p:txBody>
      </p:sp>
      <p:sp>
        <p:nvSpPr>
          <p:cNvPr id="4" name="Slide Number Placeholder 3">
            <a:extLst>
              <a:ext uri="{FF2B5EF4-FFF2-40B4-BE49-F238E27FC236}">
                <a16:creationId xmlns:a16="http://schemas.microsoft.com/office/drawing/2014/main" id="{2BA26448-7D32-5C4F-6043-6BA7E190980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21</a:t>
            </a:fld>
            <a:endParaRPr lang="en-GB" dirty="0"/>
          </a:p>
        </p:txBody>
      </p:sp>
      <p:sp>
        <p:nvSpPr>
          <p:cNvPr id="5" name="Footer Placeholder 4">
            <a:extLst>
              <a:ext uri="{FF2B5EF4-FFF2-40B4-BE49-F238E27FC236}">
                <a16:creationId xmlns:a16="http://schemas.microsoft.com/office/drawing/2014/main" id="{871C8980-974C-4796-1B92-425058E13AF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93864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DA7E-B616-8DAF-17A2-BE9B9605ED20}"/>
              </a:ext>
            </a:extLst>
          </p:cNvPr>
          <p:cNvSpPr>
            <a:spLocks noGrp="1"/>
          </p:cNvSpPr>
          <p:nvPr>
            <p:ph type="title"/>
          </p:nvPr>
        </p:nvSpPr>
        <p:spPr/>
        <p:txBody>
          <a:bodyPr/>
          <a:lstStyle/>
          <a:p>
            <a:r>
              <a:rPr lang="en-US" dirty="0"/>
              <a:t>What do you see?</a:t>
            </a:r>
          </a:p>
        </p:txBody>
      </p:sp>
      <p:sp>
        <p:nvSpPr>
          <p:cNvPr id="4" name="Slide Number Placeholder 3">
            <a:extLst>
              <a:ext uri="{FF2B5EF4-FFF2-40B4-BE49-F238E27FC236}">
                <a16:creationId xmlns:a16="http://schemas.microsoft.com/office/drawing/2014/main" id="{27A21171-222E-0690-5047-D8A8B83E02C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22</a:t>
            </a:fld>
            <a:endParaRPr lang="en-GB" dirty="0"/>
          </a:p>
        </p:txBody>
      </p:sp>
      <p:sp>
        <p:nvSpPr>
          <p:cNvPr id="5" name="Footer Placeholder 4">
            <a:extLst>
              <a:ext uri="{FF2B5EF4-FFF2-40B4-BE49-F238E27FC236}">
                <a16:creationId xmlns:a16="http://schemas.microsoft.com/office/drawing/2014/main" id="{0BFD11A3-342B-7E6A-69DC-4FFD32F423C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8" name="TextBox 7">
            <a:extLst>
              <a:ext uri="{FF2B5EF4-FFF2-40B4-BE49-F238E27FC236}">
                <a16:creationId xmlns:a16="http://schemas.microsoft.com/office/drawing/2014/main" id="{E1F85F17-6E5E-EB82-A583-60279D2DDF98}"/>
              </a:ext>
            </a:extLst>
          </p:cNvPr>
          <p:cNvSpPr txBox="1"/>
          <p:nvPr/>
        </p:nvSpPr>
        <p:spPr>
          <a:xfrm>
            <a:off x="461475" y="3505142"/>
            <a:ext cx="3880125" cy="1038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0" i="0" dirty="0">
                <a:latin typeface="Segoe UI"/>
                <a:ea typeface="Segoe UI"/>
                <a:cs typeface="Segoe UI"/>
              </a:rPr>
              <a:t>OpenAI (2026) </a:t>
            </a:r>
            <a:r>
              <a:rPr lang="en-US" b="0" i="1" dirty="0">
                <a:latin typeface="Segoe UI"/>
                <a:ea typeface="Segoe UI"/>
                <a:cs typeface="Segoe UI"/>
              </a:rPr>
              <a:t>Narrow door frame</a:t>
            </a:r>
            <a:r>
              <a:rPr lang="en-US" b="0" i="0" dirty="0">
                <a:latin typeface="Segoe UI"/>
                <a:ea typeface="Segoe UI"/>
                <a:cs typeface="Segoe UI"/>
              </a:rPr>
              <a:t> [Image]. Generated using AI (M365 Copilot).</a:t>
            </a:r>
          </a:p>
          <a:p>
            <a:pPr algn="ctr"/>
            <a:endParaRPr lang="en-GB" sz="1350" dirty="0"/>
          </a:p>
        </p:txBody>
      </p:sp>
      <p:pic>
        <p:nvPicPr>
          <p:cNvPr id="6" name="Picture 5" descr="Door frame too narrow with subtle measurement lines showing misalignment">
            <a:extLst>
              <a:ext uri="{FF2B5EF4-FFF2-40B4-BE49-F238E27FC236}">
                <a16:creationId xmlns:a16="http://schemas.microsoft.com/office/drawing/2014/main" id="{990146C3-E3E1-662A-B4B9-6E2B5DC74C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0792" y="599612"/>
            <a:ext cx="2640792" cy="3960000"/>
          </a:xfrm>
          <a:prstGeom prst="rect">
            <a:avLst/>
          </a:prstGeom>
          <a:noFill/>
          <a:ln>
            <a:noFill/>
          </a:ln>
        </p:spPr>
      </p:pic>
    </p:spTree>
    <p:extLst>
      <p:ext uri="{BB962C8B-B14F-4D97-AF65-F5344CB8AC3E}">
        <p14:creationId xmlns:p14="http://schemas.microsoft.com/office/powerpoint/2010/main" val="23153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60AC-FB24-1736-1D89-7EF7DB4EBE5C}"/>
              </a:ext>
            </a:extLst>
          </p:cNvPr>
          <p:cNvSpPr>
            <a:spLocks noGrp="1"/>
          </p:cNvSpPr>
          <p:nvPr>
            <p:ph type="title"/>
          </p:nvPr>
        </p:nvSpPr>
        <p:spPr/>
        <p:txBody>
          <a:bodyPr/>
          <a:lstStyle/>
          <a:p>
            <a:r>
              <a:rPr lang="en-US" dirty="0">
                <a:cs typeface="Arial"/>
              </a:rPr>
              <a:t>What is the problem here?</a:t>
            </a:r>
            <a:endParaRPr lang="en-US" dirty="0"/>
          </a:p>
        </p:txBody>
      </p:sp>
      <p:sp>
        <p:nvSpPr>
          <p:cNvPr id="4" name="Slide Number Placeholder 3">
            <a:extLst>
              <a:ext uri="{FF2B5EF4-FFF2-40B4-BE49-F238E27FC236}">
                <a16:creationId xmlns:a16="http://schemas.microsoft.com/office/drawing/2014/main" id="{C48A0925-8495-C385-C2D7-2A278E93423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23</a:t>
            </a:fld>
            <a:endParaRPr lang="en-GB" dirty="0"/>
          </a:p>
        </p:txBody>
      </p:sp>
      <p:sp>
        <p:nvSpPr>
          <p:cNvPr id="5" name="Footer Placeholder 4">
            <a:extLst>
              <a:ext uri="{FF2B5EF4-FFF2-40B4-BE49-F238E27FC236}">
                <a16:creationId xmlns:a16="http://schemas.microsoft.com/office/drawing/2014/main" id="{F40D3814-DC8C-62EA-30F0-A923790B85B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7" name="Picture 6" descr="Image showing concrete paving slabs where one is clearly larger than the others.">
            <a:extLst>
              <a:ext uri="{FF2B5EF4-FFF2-40B4-BE49-F238E27FC236}">
                <a16:creationId xmlns:a16="http://schemas.microsoft.com/office/drawing/2014/main" id="{9D212ADA-C014-FEF3-B2B6-B14AB2C0C20B}"/>
              </a:ext>
            </a:extLst>
          </p:cNvPr>
          <p:cNvPicPr>
            <a:picLocks noChangeAspect="1"/>
          </p:cNvPicPr>
          <p:nvPr/>
        </p:nvPicPr>
        <p:blipFill>
          <a:blip r:embed="rId2"/>
          <a:stretch>
            <a:fillRect/>
          </a:stretch>
        </p:blipFill>
        <p:spPr>
          <a:xfrm>
            <a:off x="1152525" y="885825"/>
            <a:ext cx="4152900" cy="2724150"/>
          </a:xfrm>
          <a:prstGeom prst="rect">
            <a:avLst/>
          </a:prstGeom>
        </p:spPr>
      </p:pic>
      <p:sp>
        <p:nvSpPr>
          <p:cNvPr id="8" name="TextBox 7">
            <a:extLst>
              <a:ext uri="{FF2B5EF4-FFF2-40B4-BE49-F238E27FC236}">
                <a16:creationId xmlns:a16="http://schemas.microsoft.com/office/drawing/2014/main" id="{19817910-1762-36EE-479B-D1DC9FC73921}"/>
              </a:ext>
            </a:extLst>
          </p:cNvPr>
          <p:cNvSpPr txBox="1"/>
          <p:nvPr/>
        </p:nvSpPr>
        <p:spPr>
          <a:xfrm>
            <a:off x="3571875" y="3867150"/>
            <a:ext cx="4572000" cy="1038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0" i="0" dirty="0">
                <a:latin typeface="Segoe UI"/>
                <a:ea typeface="Segoe UI"/>
                <a:cs typeface="Segoe UI"/>
              </a:rPr>
              <a:t>OpenAI (2026) </a:t>
            </a:r>
            <a:r>
              <a:rPr lang="en-US" b="0" i="1" dirty="0">
                <a:latin typeface="Segoe UI"/>
                <a:ea typeface="Segoe UI"/>
                <a:cs typeface="Segoe UI"/>
              </a:rPr>
              <a:t>Concrete slabs showing incorrect sizing and misalignment</a:t>
            </a:r>
            <a:r>
              <a:rPr lang="en-US" b="0" i="0" dirty="0">
                <a:latin typeface="Segoe UI"/>
                <a:ea typeface="Segoe UI"/>
                <a:cs typeface="Segoe UI"/>
              </a:rPr>
              <a:t> [Image]. Generated using AI (M365 Copilot).</a:t>
            </a:r>
          </a:p>
          <a:p>
            <a:pPr algn="ctr"/>
            <a:endParaRPr lang="en-GB" sz="1350" dirty="0"/>
          </a:p>
        </p:txBody>
      </p:sp>
    </p:spTree>
    <p:extLst>
      <p:ext uri="{BB962C8B-B14F-4D97-AF65-F5344CB8AC3E}">
        <p14:creationId xmlns:p14="http://schemas.microsoft.com/office/powerpoint/2010/main" val="181197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B6D2-46D7-DC16-8905-A538802AC685}"/>
              </a:ext>
            </a:extLst>
          </p:cNvPr>
          <p:cNvSpPr>
            <a:spLocks noGrp="1"/>
          </p:cNvSpPr>
          <p:nvPr>
            <p:ph type="title"/>
          </p:nvPr>
        </p:nvSpPr>
        <p:spPr/>
        <p:txBody>
          <a:bodyPr/>
          <a:lstStyle/>
          <a:p>
            <a:r>
              <a:rPr lang="en-US" dirty="0">
                <a:cs typeface="Arial"/>
              </a:rPr>
              <a:t>Does this look right?</a:t>
            </a:r>
            <a:endParaRPr lang="en-US" dirty="0"/>
          </a:p>
        </p:txBody>
      </p:sp>
      <p:sp>
        <p:nvSpPr>
          <p:cNvPr id="4" name="Slide Number Placeholder 3">
            <a:extLst>
              <a:ext uri="{FF2B5EF4-FFF2-40B4-BE49-F238E27FC236}">
                <a16:creationId xmlns:a16="http://schemas.microsoft.com/office/drawing/2014/main" id="{1E9DD7CA-63E2-A7EF-DB76-95E65EEC3C3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24</a:t>
            </a:fld>
            <a:endParaRPr lang="en-GB" dirty="0"/>
          </a:p>
        </p:txBody>
      </p:sp>
      <p:sp>
        <p:nvSpPr>
          <p:cNvPr id="5" name="Footer Placeholder 4">
            <a:extLst>
              <a:ext uri="{FF2B5EF4-FFF2-40B4-BE49-F238E27FC236}">
                <a16:creationId xmlns:a16="http://schemas.microsoft.com/office/drawing/2014/main" id="{6F09EA17-B018-D232-1667-B6F7DE5DDF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5" descr="A metal plumb bob from a string against a wall of bricks out of alignment.">
            <a:extLst>
              <a:ext uri="{FF2B5EF4-FFF2-40B4-BE49-F238E27FC236}">
                <a16:creationId xmlns:a16="http://schemas.microsoft.com/office/drawing/2014/main" id="{FA81FA3A-03C2-FC9B-905F-790C4A1628E3}"/>
              </a:ext>
            </a:extLst>
          </p:cNvPr>
          <p:cNvPicPr>
            <a:picLocks noChangeAspect="1"/>
          </p:cNvPicPr>
          <p:nvPr/>
        </p:nvPicPr>
        <p:blipFill>
          <a:blip r:embed="rId2"/>
          <a:stretch>
            <a:fillRect/>
          </a:stretch>
        </p:blipFill>
        <p:spPr>
          <a:xfrm>
            <a:off x="1004521" y="879231"/>
            <a:ext cx="5139105" cy="3376247"/>
          </a:xfrm>
          <a:prstGeom prst="rect">
            <a:avLst/>
          </a:prstGeom>
        </p:spPr>
      </p:pic>
      <p:sp>
        <p:nvSpPr>
          <p:cNvPr id="7" name="TextBox 6">
            <a:extLst>
              <a:ext uri="{FF2B5EF4-FFF2-40B4-BE49-F238E27FC236}">
                <a16:creationId xmlns:a16="http://schemas.microsoft.com/office/drawing/2014/main" id="{45602D43-4EE1-8994-8DD0-5ADEA0A8EF15}"/>
              </a:ext>
            </a:extLst>
          </p:cNvPr>
          <p:cNvSpPr txBox="1"/>
          <p:nvPr/>
        </p:nvSpPr>
        <p:spPr>
          <a:xfrm>
            <a:off x="2831123" y="4374173"/>
            <a:ext cx="6005145"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0" i="0" dirty="0">
                <a:latin typeface="Segoe UI"/>
                <a:ea typeface="Segoe UI"/>
                <a:cs typeface="Segoe UI"/>
              </a:rPr>
              <a:t>OpenAI (2026) </a:t>
            </a:r>
            <a:r>
              <a:rPr lang="en-US" b="0" i="1" dirty="0">
                <a:latin typeface="Segoe UI"/>
                <a:ea typeface="Segoe UI"/>
                <a:cs typeface="Segoe UI"/>
              </a:rPr>
              <a:t>Construction use of a plumb bob for vertical alignment</a:t>
            </a:r>
            <a:r>
              <a:rPr lang="en-US" b="0" i="0" dirty="0">
                <a:latin typeface="Segoe UI"/>
                <a:ea typeface="Segoe UI"/>
                <a:cs typeface="Segoe UI"/>
              </a:rPr>
              <a:t> [Image]. AI generated.</a:t>
            </a:r>
            <a:r>
              <a:rPr lang="en-US" dirty="0">
                <a:latin typeface="Segoe UI"/>
                <a:ea typeface="Segoe UI"/>
                <a:cs typeface="Segoe UI"/>
              </a:rPr>
              <a:t> </a:t>
            </a:r>
            <a:endParaRPr lang="en-US" b="0" i="0" dirty="0">
              <a:latin typeface="Segoe UI"/>
              <a:ea typeface="Segoe UI"/>
              <a:cs typeface="Segoe UI"/>
            </a:endParaRPr>
          </a:p>
          <a:p>
            <a:pPr algn="ctr"/>
            <a:endParaRPr lang="en-GB" sz="1350" dirty="0"/>
          </a:p>
        </p:txBody>
      </p:sp>
    </p:spTree>
    <p:extLst>
      <p:ext uri="{BB962C8B-B14F-4D97-AF65-F5344CB8AC3E}">
        <p14:creationId xmlns:p14="http://schemas.microsoft.com/office/powerpoint/2010/main" val="163449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A6EA-4C36-9616-CD59-E5F92EF55C4C}"/>
              </a:ext>
            </a:extLst>
          </p:cNvPr>
          <p:cNvSpPr>
            <a:spLocks noGrp="1"/>
          </p:cNvSpPr>
          <p:nvPr>
            <p:ph type="title"/>
          </p:nvPr>
        </p:nvSpPr>
        <p:spPr/>
        <p:txBody>
          <a:bodyPr>
            <a:normAutofit/>
          </a:bodyPr>
          <a:lstStyle/>
          <a:p>
            <a:r>
              <a:rPr lang="en-GB" dirty="0"/>
              <a:t>Measurement terms</a:t>
            </a:r>
            <a:endParaRPr lang="en-US" dirty="0"/>
          </a:p>
        </p:txBody>
      </p:sp>
      <p:sp>
        <p:nvSpPr>
          <p:cNvPr id="3" name="Text Placeholder 2">
            <a:extLst>
              <a:ext uri="{FF2B5EF4-FFF2-40B4-BE49-F238E27FC236}">
                <a16:creationId xmlns:a16="http://schemas.microsoft.com/office/drawing/2014/main" id="{E28B6420-5FA4-F307-92A0-FACD681F9632}"/>
              </a:ext>
            </a:extLst>
          </p:cNvPr>
          <p:cNvSpPr>
            <a:spLocks noGrp="1"/>
          </p:cNvSpPr>
          <p:nvPr>
            <p:ph type="body" sz="quarter" idx="12"/>
          </p:nvPr>
        </p:nvSpPr>
        <p:spPr>
          <a:xfrm>
            <a:off x="232950" y="770963"/>
            <a:ext cx="8317718" cy="3601574"/>
          </a:xfrm>
        </p:spPr>
        <p:txBody>
          <a:bodyPr/>
          <a:lstStyle/>
          <a:p>
            <a:r>
              <a:rPr lang="en-GB" b="1" dirty="0"/>
              <a:t>Accuracy</a:t>
            </a:r>
            <a:r>
              <a:rPr lang="en-GB" dirty="0"/>
              <a:t> – how close a measured value is to the true value. </a:t>
            </a:r>
          </a:p>
          <a:p>
            <a:endParaRPr lang="en-GB" dirty="0"/>
          </a:p>
          <a:p>
            <a:r>
              <a:rPr lang="en-GB" b="1" dirty="0"/>
              <a:t>Precision</a:t>
            </a:r>
            <a:r>
              <a:rPr lang="en-GB" dirty="0"/>
              <a:t> – how close together are a series of measurements.</a:t>
            </a:r>
          </a:p>
          <a:p>
            <a:endParaRPr lang="en-GB" dirty="0"/>
          </a:p>
          <a:p>
            <a:r>
              <a:rPr lang="en-GB" b="1" dirty="0"/>
              <a:t>Tolerance</a:t>
            </a:r>
            <a:r>
              <a:rPr lang="en-GB" dirty="0"/>
              <a:t> – the deviation allowed from a specified dimension or location.</a:t>
            </a:r>
          </a:p>
          <a:p>
            <a:endParaRPr lang="en-GB" dirty="0"/>
          </a:p>
          <a:p>
            <a:r>
              <a:rPr lang="en-GB" b="1" dirty="0"/>
              <a:t>Reliability</a:t>
            </a:r>
            <a:r>
              <a:rPr lang="en-GB" dirty="0"/>
              <a:t> – the reproducibility of measurements that the same value is achieved when the measurement is repeated under the same conditions.</a:t>
            </a:r>
            <a:endParaRPr lang="en-US" dirty="0"/>
          </a:p>
        </p:txBody>
      </p:sp>
      <p:sp>
        <p:nvSpPr>
          <p:cNvPr id="4" name="Slide Number Placeholder 3">
            <a:extLst>
              <a:ext uri="{FF2B5EF4-FFF2-40B4-BE49-F238E27FC236}">
                <a16:creationId xmlns:a16="http://schemas.microsoft.com/office/drawing/2014/main" id="{7951C4EE-CB02-E08C-337A-4EC6D871EE9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25</a:t>
            </a:fld>
            <a:endParaRPr lang="en-GB" dirty="0"/>
          </a:p>
        </p:txBody>
      </p:sp>
      <p:sp>
        <p:nvSpPr>
          <p:cNvPr id="5" name="Footer Placeholder 4">
            <a:extLst>
              <a:ext uri="{FF2B5EF4-FFF2-40B4-BE49-F238E27FC236}">
                <a16:creationId xmlns:a16="http://schemas.microsoft.com/office/drawing/2014/main" id="{9F327CDE-AF3D-A89D-A792-D220E3BC87C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3957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E980C-7CD9-E309-08FC-B9D1926FF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8920B-86F0-8E6D-AB75-BC513A06B2FE}"/>
              </a:ext>
            </a:extLst>
          </p:cNvPr>
          <p:cNvSpPr>
            <a:spLocks noGrp="1"/>
          </p:cNvSpPr>
          <p:nvPr>
            <p:ph type="title"/>
          </p:nvPr>
        </p:nvSpPr>
        <p:spPr/>
        <p:txBody>
          <a:bodyPr>
            <a:normAutofit/>
          </a:bodyPr>
          <a:lstStyle/>
          <a:p>
            <a:r>
              <a:rPr lang="en-GB" dirty="0"/>
              <a:t>Construction tolerance calculations</a:t>
            </a:r>
            <a:endParaRPr lang="en-US" dirty="0"/>
          </a:p>
        </p:txBody>
      </p:sp>
      <p:sp>
        <p:nvSpPr>
          <p:cNvPr id="3" name="Text Placeholder 2">
            <a:extLst>
              <a:ext uri="{FF2B5EF4-FFF2-40B4-BE49-F238E27FC236}">
                <a16:creationId xmlns:a16="http://schemas.microsoft.com/office/drawing/2014/main" id="{60614F10-DA9B-3440-EB78-3132A367CD3F}"/>
              </a:ext>
            </a:extLst>
          </p:cNvPr>
          <p:cNvSpPr>
            <a:spLocks noGrp="1"/>
          </p:cNvSpPr>
          <p:nvPr>
            <p:ph type="body" sz="quarter" idx="12"/>
          </p:nvPr>
        </p:nvSpPr>
        <p:spPr>
          <a:xfrm>
            <a:off x="232950" y="1164921"/>
            <a:ext cx="8317718" cy="3207616"/>
          </a:xfrm>
        </p:spPr>
        <p:txBody>
          <a:bodyPr/>
          <a:lstStyle/>
          <a:p>
            <a:r>
              <a:rPr lang="en-GB" dirty="0"/>
              <a:t>Individually complete the Construction tolerance calculations.</a:t>
            </a:r>
          </a:p>
          <a:p>
            <a:endParaRPr lang="en-GB" dirty="0"/>
          </a:p>
          <a:p>
            <a:r>
              <a:rPr lang="en-GB" dirty="0"/>
              <a:t>Write your answers on a mini whiteboard.</a:t>
            </a:r>
            <a:endParaRPr lang="en-US" dirty="0"/>
          </a:p>
        </p:txBody>
      </p:sp>
      <p:sp>
        <p:nvSpPr>
          <p:cNvPr id="4" name="Slide Number Placeholder 3">
            <a:extLst>
              <a:ext uri="{FF2B5EF4-FFF2-40B4-BE49-F238E27FC236}">
                <a16:creationId xmlns:a16="http://schemas.microsoft.com/office/drawing/2014/main" id="{E06F84E0-AA4A-48C3-DCEE-462803BA98D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26</a:t>
            </a:fld>
            <a:endParaRPr lang="en-GB" dirty="0"/>
          </a:p>
        </p:txBody>
      </p:sp>
      <p:sp>
        <p:nvSpPr>
          <p:cNvPr id="5" name="Footer Placeholder 4">
            <a:extLst>
              <a:ext uri="{FF2B5EF4-FFF2-40B4-BE49-F238E27FC236}">
                <a16:creationId xmlns:a16="http://schemas.microsoft.com/office/drawing/2014/main" id="{7E70C8D0-D409-A389-82F4-6135C0486BE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3084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259A-D5F8-ABC0-0CAB-D9D245561940}"/>
              </a:ext>
            </a:extLst>
          </p:cNvPr>
          <p:cNvSpPr>
            <a:spLocks noGrp="1"/>
          </p:cNvSpPr>
          <p:nvPr>
            <p:ph type="title"/>
          </p:nvPr>
        </p:nvSpPr>
        <p:spPr/>
        <p:txBody>
          <a:bodyPr/>
          <a:lstStyle/>
          <a:p>
            <a:r>
              <a:rPr lang="en-US" dirty="0"/>
              <a:t>Compound error</a:t>
            </a:r>
          </a:p>
        </p:txBody>
      </p:sp>
      <p:sp>
        <p:nvSpPr>
          <p:cNvPr id="3" name="Text Placeholder 2">
            <a:extLst>
              <a:ext uri="{FF2B5EF4-FFF2-40B4-BE49-F238E27FC236}">
                <a16:creationId xmlns:a16="http://schemas.microsoft.com/office/drawing/2014/main" id="{906166D5-6E8B-030A-9D3A-33717316E7DC}"/>
              </a:ext>
            </a:extLst>
          </p:cNvPr>
          <p:cNvSpPr>
            <a:spLocks noGrp="1"/>
          </p:cNvSpPr>
          <p:nvPr>
            <p:ph type="body" sz="quarter" idx="12"/>
          </p:nvPr>
        </p:nvSpPr>
        <p:spPr/>
        <p:txBody>
          <a:bodyPr/>
          <a:lstStyle/>
          <a:p>
            <a:r>
              <a:rPr lang="en-US" dirty="0"/>
              <a:t>A compound error occurs when </a:t>
            </a:r>
            <a:r>
              <a:rPr lang="en-GB" dirty="0"/>
              <a:t>multiple errors accumulate or when a single error in a chain of causes all subsequent findings to be wrong.</a:t>
            </a:r>
          </a:p>
          <a:p>
            <a:endParaRPr lang="en-GB" dirty="0"/>
          </a:p>
          <a:p>
            <a:r>
              <a:rPr lang="en-US" dirty="0"/>
              <a:t>Individually complete the Compound error calculations.</a:t>
            </a:r>
          </a:p>
          <a:p>
            <a:endParaRPr lang="en-US" dirty="0"/>
          </a:p>
          <a:p>
            <a:r>
              <a:rPr lang="en-US" dirty="0"/>
              <a:t>Upload your answers to the Collaborative wall.</a:t>
            </a:r>
          </a:p>
        </p:txBody>
      </p:sp>
      <p:sp>
        <p:nvSpPr>
          <p:cNvPr id="4" name="Slide Number Placeholder 3">
            <a:extLst>
              <a:ext uri="{FF2B5EF4-FFF2-40B4-BE49-F238E27FC236}">
                <a16:creationId xmlns:a16="http://schemas.microsoft.com/office/drawing/2014/main" id="{AF9EB078-ACF8-B82C-A7E0-0787389C9D6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27</a:t>
            </a:fld>
            <a:endParaRPr lang="en-GB" dirty="0"/>
          </a:p>
        </p:txBody>
      </p:sp>
      <p:sp>
        <p:nvSpPr>
          <p:cNvPr id="5" name="Footer Placeholder 4">
            <a:extLst>
              <a:ext uri="{FF2B5EF4-FFF2-40B4-BE49-F238E27FC236}">
                <a16:creationId xmlns:a16="http://schemas.microsoft.com/office/drawing/2014/main" id="{238C8B42-F05B-8352-C053-040FEADD9FB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39374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6A43-275E-1887-F0EA-FF6C24AA33B9}"/>
              </a:ext>
            </a:extLst>
          </p:cNvPr>
          <p:cNvSpPr>
            <a:spLocks noGrp="1"/>
          </p:cNvSpPr>
          <p:nvPr>
            <p:ph type="title"/>
          </p:nvPr>
        </p:nvSpPr>
        <p:spPr/>
        <p:txBody>
          <a:bodyPr/>
          <a:lstStyle/>
          <a:p>
            <a:r>
              <a:rPr lang="en-US" dirty="0"/>
              <a:t>Potential consequence of errors</a:t>
            </a:r>
          </a:p>
        </p:txBody>
      </p:sp>
      <p:sp>
        <p:nvSpPr>
          <p:cNvPr id="3" name="Text Placeholder 2">
            <a:extLst>
              <a:ext uri="{FF2B5EF4-FFF2-40B4-BE49-F238E27FC236}">
                <a16:creationId xmlns:a16="http://schemas.microsoft.com/office/drawing/2014/main" id="{E1E980AB-220F-88FB-B111-C0D72D4D66E1}"/>
              </a:ext>
            </a:extLst>
          </p:cNvPr>
          <p:cNvSpPr>
            <a:spLocks noGrp="1"/>
          </p:cNvSpPr>
          <p:nvPr>
            <p:ph type="body" sz="quarter" idx="12"/>
          </p:nvPr>
        </p:nvSpPr>
        <p:spPr>
          <a:xfrm>
            <a:off x="234000" y="986400"/>
            <a:ext cx="8436513" cy="3601574"/>
          </a:xfrm>
        </p:spPr>
        <p:txBody>
          <a:bodyPr/>
          <a:lstStyle/>
          <a:p>
            <a:pPr marL="342900" indent="-342900">
              <a:buFont typeface="Arial" panose="020B0604020202020204" pitchFamily="34" charset="0"/>
              <a:buChar char="•"/>
            </a:pPr>
            <a:r>
              <a:rPr lang="en-GB" dirty="0"/>
              <a:t>Over ordering.</a:t>
            </a:r>
          </a:p>
          <a:p>
            <a:pPr marL="342900" indent="-342900">
              <a:buFont typeface="Arial" panose="020B0604020202020204" pitchFamily="34" charset="0"/>
              <a:buChar char="•"/>
            </a:pPr>
            <a:r>
              <a:rPr lang="en-GB" dirty="0"/>
              <a:t>Under ordering.</a:t>
            </a:r>
          </a:p>
          <a:p>
            <a:pPr marL="342900" indent="-342900">
              <a:buFont typeface="Arial" panose="020B0604020202020204" pitchFamily="34" charset="0"/>
              <a:buChar char="•"/>
            </a:pPr>
            <a:r>
              <a:rPr lang="en-GB" dirty="0"/>
              <a:t>Delays.</a:t>
            </a:r>
          </a:p>
          <a:p>
            <a:pPr marL="342900" indent="-342900">
              <a:buFont typeface="Arial" panose="020B0604020202020204" pitchFamily="34" charset="0"/>
              <a:buChar char="•"/>
            </a:pPr>
            <a:r>
              <a:rPr lang="en-GB" dirty="0"/>
              <a:t>Cost overruns.</a:t>
            </a:r>
          </a:p>
          <a:p>
            <a:pPr marL="342900" indent="-342900">
              <a:buFont typeface="Arial" panose="020B0604020202020204" pitchFamily="34" charset="0"/>
              <a:buChar char="•"/>
            </a:pPr>
            <a:r>
              <a:rPr lang="en-GB" dirty="0"/>
              <a:t>Increased waste.</a:t>
            </a:r>
          </a:p>
          <a:p>
            <a:pPr marL="342900" indent="-342900">
              <a:buFont typeface="Arial" panose="020B0604020202020204" pitchFamily="34" charset="0"/>
              <a:buChar char="•"/>
            </a:pPr>
            <a:r>
              <a:rPr lang="en-GB" dirty="0"/>
              <a:t>Labour costs.</a:t>
            </a:r>
          </a:p>
        </p:txBody>
      </p:sp>
      <p:sp>
        <p:nvSpPr>
          <p:cNvPr id="4" name="Slide Number Placeholder 3">
            <a:extLst>
              <a:ext uri="{FF2B5EF4-FFF2-40B4-BE49-F238E27FC236}">
                <a16:creationId xmlns:a16="http://schemas.microsoft.com/office/drawing/2014/main" id="{D4DB0174-FB53-9530-C6B9-B847FBAAF78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28</a:t>
            </a:fld>
            <a:endParaRPr lang="en-GB" dirty="0"/>
          </a:p>
        </p:txBody>
      </p:sp>
      <p:sp>
        <p:nvSpPr>
          <p:cNvPr id="5" name="Footer Placeholder 4">
            <a:extLst>
              <a:ext uri="{FF2B5EF4-FFF2-40B4-BE49-F238E27FC236}">
                <a16:creationId xmlns:a16="http://schemas.microsoft.com/office/drawing/2014/main" id="{FEE959E9-F83C-BD3C-245E-15DD280228F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0787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0F02-3545-53B5-0EBD-17405AD8F2F1}"/>
              </a:ext>
            </a:extLst>
          </p:cNvPr>
          <p:cNvSpPr>
            <a:spLocks noGrp="1"/>
          </p:cNvSpPr>
          <p:nvPr>
            <p:ph type="title"/>
          </p:nvPr>
        </p:nvSpPr>
        <p:spPr/>
        <p:txBody>
          <a:bodyPr/>
          <a:lstStyle/>
          <a:p>
            <a:r>
              <a:rPr lang="en-US" dirty="0"/>
              <a:t>Calculating the consequences</a:t>
            </a:r>
          </a:p>
        </p:txBody>
      </p:sp>
      <p:sp>
        <p:nvSpPr>
          <p:cNvPr id="3" name="Text Placeholder 2">
            <a:extLst>
              <a:ext uri="{FF2B5EF4-FFF2-40B4-BE49-F238E27FC236}">
                <a16:creationId xmlns:a16="http://schemas.microsoft.com/office/drawing/2014/main" id="{A0952160-23B2-29FC-5038-A4BAFC3DB51F}"/>
              </a:ext>
            </a:extLst>
          </p:cNvPr>
          <p:cNvSpPr>
            <a:spLocks noGrp="1"/>
          </p:cNvSpPr>
          <p:nvPr>
            <p:ph type="body" sz="quarter" idx="12"/>
          </p:nvPr>
        </p:nvSpPr>
        <p:spPr>
          <a:xfrm>
            <a:off x="234000" y="986400"/>
            <a:ext cx="8631840" cy="3523255"/>
          </a:xfrm>
        </p:spPr>
        <p:txBody>
          <a:bodyPr/>
          <a:lstStyle/>
          <a:p>
            <a:r>
              <a:rPr lang="en-GB" dirty="0"/>
              <a:t>Individually complete the Error calculations activity.</a:t>
            </a:r>
          </a:p>
          <a:p>
            <a:endParaRPr lang="en-GB" dirty="0"/>
          </a:p>
          <a:p>
            <a:r>
              <a:rPr lang="en-GB" dirty="0"/>
              <a:t>When complete, check your answers against those in the Error calculations activity answers.</a:t>
            </a:r>
            <a:endParaRPr lang="en-US" dirty="0"/>
          </a:p>
          <a:p>
            <a:endParaRPr lang="en-US" dirty="0"/>
          </a:p>
        </p:txBody>
      </p:sp>
      <p:sp>
        <p:nvSpPr>
          <p:cNvPr id="4" name="Slide Number Placeholder 3">
            <a:extLst>
              <a:ext uri="{FF2B5EF4-FFF2-40B4-BE49-F238E27FC236}">
                <a16:creationId xmlns:a16="http://schemas.microsoft.com/office/drawing/2014/main" id="{BA140105-0035-FC94-8CA8-606E5A557BDA}"/>
              </a:ext>
            </a:extLst>
          </p:cNvPr>
          <p:cNvSpPr>
            <a:spLocks noGrp="1"/>
          </p:cNvSpPr>
          <p:nvPr>
            <p:ph type="sldNum" sz="quarter" idx="11"/>
          </p:nvPr>
        </p:nvSpPr>
        <p:spPr/>
        <p:txBody>
          <a:bodyPr/>
          <a:lstStyle/>
          <a:p>
            <a:fld id="{DA2C159E-F13C-4A85-9A41-E7669D3E0D70}" type="slidenum">
              <a:rPr lang="en-GB" smtClean="0"/>
              <a:pPr/>
              <a:t>29</a:t>
            </a:fld>
            <a:endParaRPr lang="en-GB" dirty="0"/>
          </a:p>
        </p:txBody>
      </p:sp>
      <p:sp>
        <p:nvSpPr>
          <p:cNvPr id="5" name="Footer Placeholder 4">
            <a:extLst>
              <a:ext uri="{FF2B5EF4-FFF2-40B4-BE49-F238E27FC236}">
                <a16:creationId xmlns:a16="http://schemas.microsoft.com/office/drawing/2014/main" id="{7B1A9BC9-1393-49C2-686B-E22EF48BDA1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99598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DB0AD-1A89-B082-A3B6-B7C72AE9A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4B703-8F93-F3BE-53CA-91AF99DAF710}"/>
              </a:ext>
            </a:extLst>
          </p:cNvPr>
          <p:cNvSpPr>
            <a:spLocks noGrp="1"/>
          </p:cNvSpPr>
          <p:nvPr>
            <p:ph type="title"/>
          </p:nvPr>
        </p:nvSpPr>
        <p:spPr/>
        <p:txBody>
          <a:bodyPr/>
          <a:lstStyle/>
          <a:p>
            <a:r>
              <a:rPr lang="en-US" dirty="0"/>
              <a:t>Learning aims-lesson 1</a:t>
            </a:r>
          </a:p>
        </p:txBody>
      </p:sp>
      <p:sp>
        <p:nvSpPr>
          <p:cNvPr id="3" name="Text Placeholder 2">
            <a:extLst>
              <a:ext uri="{FF2B5EF4-FFF2-40B4-BE49-F238E27FC236}">
                <a16:creationId xmlns:a16="http://schemas.microsoft.com/office/drawing/2014/main" id="{D1FF4FC4-3817-64DA-1807-54A7E8BF3EAB}"/>
              </a:ext>
            </a:extLst>
          </p:cNvPr>
          <p:cNvSpPr>
            <a:spLocks noGrp="1"/>
          </p:cNvSpPr>
          <p:nvPr>
            <p:ph type="body" sz="quarter" idx="12"/>
          </p:nvPr>
        </p:nvSpPr>
        <p:spPr>
          <a:xfrm>
            <a:off x="234000" y="966230"/>
            <a:ext cx="8629089" cy="3621744"/>
          </a:xfrm>
        </p:spPr>
        <p:txBody>
          <a:bodyPr vert="horz" lIns="0" tIns="0" rIns="0" bIns="0" rtlCol="0" anchor="t">
            <a:noAutofit/>
          </a:bodyPr>
          <a:lstStyle/>
          <a:p>
            <a:pPr marL="342900" indent="-342900">
              <a:buFont typeface="Arial" panose="020B0604020202020204" pitchFamily="34" charset="0"/>
              <a:buChar char="•"/>
            </a:pPr>
            <a:r>
              <a:rPr lang="en-GB" dirty="0">
                <a:latin typeface="Arial"/>
                <a:cs typeface="Arial"/>
              </a:rPr>
              <a:t>Appreciate the effect of measuring equipment on accurate measurement.</a:t>
            </a:r>
          </a:p>
          <a:p>
            <a:pPr marL="342900" indent="-342900">
              <a:buFont typeface="Arial" panose="020B0604020202020204" pitchFamily="34" charset="0"/>
              <a:buChar char="•"/>
            </a:pPr>
            <a:endParaRPr lang="en-GB" dirty="0">
              <a:latin typeface="Arial"/>
              <a:cs typeface="Arial"/>
            </a:endParaRPr>
          </a:p>
          <a:p>
            <a:pPr marL="342900" indent="-342900">
              <a:buFont typeface="Arial" panose="020B0604020202020204" pitchFamily="34" charset="0"/>
              <a:buChar char="•"/>
            </a:pPr>
            <a:r>
              <a:rPr lang="en-GB" dirty="0">
                <a:latin typeface="Arial"/>
                <a:cs typeface="Arial"/>
              </a:rPr>
              <a:t>Calculate area, perimeter, and volume.</a:t>
            </a:r>
            <a:endParaRPr lang="en-GB" dirty="0"/>
          </a:p>
          <a:p>
            <a:pPr marL="342900" indent="-342900">
              <a:buFont typeface="Arial" panose="020B0604020202020204" pitchFamily="34" charset="0"/>
              <a:buChar char="•"/>
            </a:pPr>
            <a:endParaRPr lang="en-GB" dirty="0">
              <a:cs typeface="Arial"/>
            </a:endParaRPr>
          </a:p>
        </p:txBody>
      </p:sp>
      <p:sp>
        <p:nvSpPr>
          <p:cNvPr id="4" name="Slide Number Placeholder 3">
            <a:extLst>
              <a:ext uri="{FF2B5EF4-FFF2-40B4-BE49-F238E27FC236}">
                <a16:creationId xmlns:a16="http://schemas.microsoft.com/office/drawing/2014/main" id="{75A9E97E-8614-E2AF-5EC7-ED614999827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a:t>
            </a:fld>
            <a:endParaRPr lang="en-GB" dirty="0"/>
          </a:p>
        </p:txBody>
      </p:sp>
      <p:sp>
        <p:nvSpPr>
          <p:cNvPr id="5" name="Footer Placeholder 4">
            <a:extLst>
              <a:ext uri="{FF2B5EF4-FFF2-40B4-BE49-F238E27FC236}">
                <a16:creationId xmlns:a16="http://schemas.microsoft.com/office/drawing/2014/main" id="{F12CA896-EF77-03D7-D7EF-AEA8B4B7508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0083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EE8B-8571-3B23-FF95-BCFF1FB4323B}"/>
              </a:ext>
            </a:extLst>
          </p:cNvPr>
          <p:cNvSpPr>
            <a:spLocks noGrp="1"/>
          </p:cNvSpPr>
          <p:nvPr>
            <p:ph type="title"/>
          </p:nvPr>
        </p:nvSpPr>
        <p:spPr/>
        <p:txBody>
          <a:bodyPr>
            <a:normAutofit/>
          </a:bodyPr>
          <a:lstStyle/>
          <a:p>
            <a:r>
              <a:rPr lang="en-GB" dirty="0"/>
              <a:t>Types of errors</a:t>
            </a:r>
            <a:endParaRPr lang="en-US" dirty="0"/>
          </a:p>
        </p:txBody>
      </p:sp>
      <p:sp>
        <p:nvSpPr>
          <p:cNvPr id="3" name="Text Placeholder 2">
            <a:extLst>
              <a:ext uri="{FF2B5EF4-FFF2-40B4-BE49-F238E27FC236}">
                <a16:creationId xmlns:a16="http://schemas.microsoft.com/office/drawing/2014/main" id="{1B9436FC-B383-E912-769F-604F3BD93CB5}"/>
              </a:ext>
            </a:extLst>
          </p:cNvPr>
          <p:cNvSpPr>
            <a:spLocks noGrp="1"/>
          </p:cNvSpPr>
          <p:nvPr>
            <p:ph type="body" sz="quarter" idx="12"/>
          </p:nvPr>
        </p:nvSpPr>
        <p:spPr>
          <a:xfrm>
            <a:off x="348792" y="782425"/>
            <a:ext cx="8562258" cy="3583473"/>
          </a:xfrm>
        </p:spPr>
        <p:txBody>
          <a:bodyPr/>
          <a:lstStyle/>
          <a:p>
            <a:r>
              <a:rPr lang="en-GB" b="1" dirty="0"/>
              <a:t>Systematic Errors:</a:t>
            </a:r>
            <a:r>
              <a:rPr lang="en-GB" dirty="0"/>
              <a:t> consistent, repeatable errors.</a:t>
            </a:r>
          </a:p>
          <a:p>
            <a:pPr lvl="2"/>
            <a:r>
              <a:rPr lang="en-GB" dirty="0"/>
              <a:t>Instrumental.</a:t>
            </a:r>
          </a:p>
          <a:p>
            <a:pPr lvl="2"/>
            <a:r>
              <a:rPr lang="en-GB" dirty="0"/>
              <a:t>Environmental.</a:t>
            </a:r>
          </a:p>
          <a:p>
            <a:endParaRPr lang="en-GB" b="1" dirty="0"/>
          </a:p>
          <a:p>
            <a:r>
              <a:rPr lang="en-GB" b="1" dirty="0"/>
              <a:t>Random Errors:</a:t>
            </a:r>
            <a:r>
              <a:rPr lang="en-GB" dirty="0"/>
              <a:t> unexpected, unpredictable variations. Often caused by uncontrollable factors, e.g. electrical noise</a:t>
            </a:r>
          </a:p>
          <a:p>
            <a:endParaRPr lang="en-GB" b="1" dirty="0"/>
          </a:p>
          <a:p>
            <a:r>
              <a:rPr lang="en-GB" b="1" dirty="0"/>
              <a:t>Gross Errors:</a:t>
            </a:r>
            <a:r>
              <a:rPr lang="en-GB" dirty="0"/>
              <a:t> largely human errors, such as misreading instruments, incorrect adjustments, or recording data incorrectly</a:t>
            </a:r>
            <a:endParaRPr lang="en-GB" sz="2800" dirty="0"/>
          </a:p>
        </p:txBody>
      </p:sp>
      <p:sp>
        <p:nvSpPr>
          <p:cNvPr id="4" name="Slide Number Placeholder 3">
            <a:extLst>
              <a:ext uri="{FF2B5EF4-FFF2-40B4-BE49-F238E27FC236}">
                <a16:creationId xmlns:a16="http://schemas.microsoft.com/office/drawing/2014/main" id="{284B9411-C1BE-6385-75DD-083B1E9DD059}"/>
              </a:ext>
            </a:extLst>
          </p:cNvPr>
          <p:cNvSpPr>
            <a:spLocks noGrp="1"/>
          </p:cNvSpPr>
          <p:nvPr>
            <p:ph type="sldNum" sz="quarter" idx="11"/>
          </p:nvPr>
        </p:nvSpPr>
        <p:spPr/>
        <p:txBody>
          <a:bodyPr/>
          <a:lstStyle/>
          <a:p>
            <a:fld id="{DA2C159E-F13C-4A85-9A41-E7669D3E0D70}" type="slidenum">
              <a:rPr lang="en-GB" smtClean="0"/>
              <a:pPr/>
              <a:t>30</a:t>
            </a:fld>
            <a:endParaRPr lang="en-GB" dirty="0"/>
          </a:p>
        </p:txBody>
      </p:sp>
      <p:sp>
        <p:nvSpPr>
          <p:cNvPr id="5" name="Footer Placeholder 4">
            <a:extLst>
              <a:ext uri="{FF2B5EF4-FFF2-40B4-BE49-F238E27FC236}">
                <a16:creationId xmlns:a16="http://schemas.microsoft.com/office/drawing/2014/main" id="{54F5367E-0AAB-95AF-64D2-BF766FDBF18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02115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13B4-2C4B-74AC-F5F3-911DC28ABCE4}"/>
              </a:ext>
            </a:extLst>
          </p:cNvPr>
          <p:cNvSpPr>
            <a:spLocks noGrp="1"/>
          </p:cNvSpPr>
          <p:nvPr>
            <p:ph type="title"/>
          </p:nvPr>
        </p:nvSpPr>
        <p:spPr>
          <a:xfrm>
            <a:off x="232950" y="249900"/>
            <a:ext cx="8437563" cy="689900"/>
          </a:xfrm>
        </p:spPr>
        <p:txBody>
          <a:bodyPr>
            <a:normAutofit/>
          </a:bodyPr>
          <a:lstStyle/>
          <a:p>
            <a:r>
              <a:rPr lang="en-GB" dirty="0"/>
              <a:t>Environment and measurement</a:t>
            </a:r>
            <a:endParaRPr lang="en-US" dirty="0"/>
          </a:p>
        </p:txBody>
      </p:sp>
      <p:sp>
        <p:nvSpPr>
          <p:cNvPr id="3" name="Text Placeholder 2">
            <a:extLst>
              <a:ext uri="{FF2B5EF4-FFF2-40B4-BE49-F238E27FC236}">
                <a16:creationId xmlns:a16="http://schemas.microsoft.com/office/drawing/2014/main" id="{6A917157-A70F-5983-A72C-0BEB3470DE99}"/>
              </a:ext>
            </a:extLst>
          </p:cNvPr>
          <p:cNvSpPr>
            <a:spLocks noGrp="1"/>
          </p:cNvSpPr>
          <p:nvPr>
            <p:ph type="body" sz="quarter" idx="12"/>
          </p:nvPr>
        </p:nvSpPr>
        <p:spPr>
          <a:xfrm>
            <a:off x="232950" y="850901"/>
            <a:ext cx="8774918" cy="3916362"/>
          </a:xfrm>
        </p:spPr>
        <p:txBody>
          <a:bodyPr/>
          <a:lstStyle/>
          <a:p>
            <a:r>
              <a:rPr lang="en-GB" b="1" dirty="0">
                <a:effectLst/>
                <a:cs typeface="Arial" panose="020B0604020202020204" pitchFamily="34" charset="0"/>
              </a:rPr>
              <a:t>Temperature variations (accuracy, </a:t>
            </a:r>
            <a:r>
              <a:rPr lang="en-GB" b="1" dirty="0">
                <a:cs typeface="Arial" panose="020B0604020202020204" pitchFamily="34" charset="0"/>
              </a:rPr>
              <a:t>p</a:t>
            </a:r>
            <a:r>
              <a:rPr lang="en-GB" b="1" dirty="0">
                <a:effectLst/>
                <a:cs typeface="Arial" panose="020B0604020202020204" pitchFamily="34" charset="0"/>
              </a:rPr>
              <a:t>recision):</a:t>
            </a:r>
            <a:r>
              <a:rPr lang="en-GB" dirty="0">
                <a:effectLst/>
                <a:cs typeface="Arial" panose="020B0604020202020204" pitchFamily="34" charset="0"/>
              </a:rPr>
              <a:t> cause materials to expand or contract.</a:t>
            </a:r>
          </a:p>
          <a:p>
            <a:endParaRPr lang="en-GB" b="1" dirty="0">
              <a:cs typeface="Arial" panose="020B0604020202020204" pitchFamily="34" charset="0"/>
            </a:endParaRPr>
          </a:p>
          <a:p>
            <a:r>
              <a:rPr lang="en-GB" b="1" dirty="0">
                <a:effectLst/>
                <a:cs typeface="Arial" panose="020B0604020202020204" pitchFamily="34" charset="0"/>
              </a:rPr>
              <a:t>Humidity/moisture (accuracy):</a:t>
            </a:r>
            <a:r>
              <a:rPr lang="en-GB" dirty="0">
                <a:effectLst/>
                <a:cs typeface="Arial" panose="020B0604020202020204" pitchFamily="34" charset="0"/>
              </a:rPr>
              <a:t> high humidity can lead to condensation, creating short circuits or corrosion.</a:t>
            </a:r>
          </a:p>
          <a:p>
            <a:endParaRPr lang="en-GB" dirty="0">
              <a:effectLst/>
              <a:cs typeface="Arial" panose="020B0604020202020204" pitchFamily="34" charset="0"/>
            </a:endParaRPr>
          </a:p>
          <a:p>
            <a:r>
              <a:rPr lang="en-GB" b="1" dirty="0">
                <a:effectLst/>
                <a:cs typeface="Arial" panose="020B0604020202020204" pitchFamily="34" charset="0"/>
              </a:rPr>
              <a:t>Airflow and </a:t>
            </a:r>
            <a:r>
              <a:rPr lang="en-GB" b="1" dirty="0">
                <a:cs typeface="Arial" panose="020B0604020202020204" pitchFamily="34" charset="0"/>
              </a:rPr>
              <a:t>d</a:t>
            </a:r>
            <a:r>
              <a:rPr lang="en-GB" b="1" dirty="0">
                <a:effectLst/>
                <a:cs typeface="Arial" panose="020B0604020202020204" pitchFamily="34" charset="0"/>
              </a:rPr>
              <a:t>rafts (precision):</a:t>
            </a:r>
            <a:r>
              <a:rPr lang="en-GB" dirty="0">
                <a:effectLst/>
                <a:cs typeface="Arial" panose="020B0604020202020204" pitchFamily="34" charset="0"/>
              </a:rPr>
              <a:t> causes instability.</a:t>
            </a:r>
          </a:p>
          <a:p>
            <a:endParaRPr lang="en-GB" dirty="0">
              <a:effectLst/>
              <a:cs typeface="Arial" panose="020B0604020202020204" pitchFamily="34" charset="0"/>
            </a:endParaRPr>
          </a:p>
          <a:p>
            <a:r>
              <a:rPr lang="en-GB" b="1" dirty="0">
                <a:effectLst/>
              </a:rPr>
              <a:t>Vibration and contaminants (accuracy, precision):</a:t>
            </a:r>
            <a:r>
              <a:rPr lang="en-GB" dirty="0">
                <a:effectLst/>
              </a:rPr>
              <a:t> vibration causes mechanical disruption; dust and dirt particles.</a:t>
            </a:r>
            <a:endParaRPr lang="en-GB"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6258B1-979F-4E1A-2C76-0E90679E8088}"/>
              </a:ext>
            </a:extLst>
          </p:cNvPr>
          <p:cNvSpPr>
            <a:spLocks noGrp="1"/>
          </p:cNvSpPr>
          <p:nvPr>
            <p:ph type="sldNum" sz="quarter" idx="11"/>
          </p:nvPr>
        </p:nvSpPr>
        <p:spPr/>
        <p:txBody>
          <a:bodyPr/>
          <a:lstStyle/>
          <a:p>
            <a:fld id="{DA2C159E-F13C-4A85-9A41-E7669D3E0D70}" type="slidenum">
              <a:rPr lang="en-GB" smtClean="0"/>
              <a:pPr/>
              <a:t>31</a:t>
            </a:fld>
            <a:endParaRPr lang="en-GB" dirty="0"/>
          </a:p>
        </p:txBody>
      </p:sp>
      <p:sp>
        <p:nvSpPr>
          <p:cNvPr id="5" name="Footer Placeholder 4">
            <a:extLst>
              <a:ext uri="{FF2B5EF4-FFF2-40B4-BE49-F238E27FC236}">
                <a16:creationId xmlns:a16="http://schemas.microsoft.com/office/drawing/2014/main" id="{7ACFB625-70F4-93A0-5C1B-EF9BCA35C54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3835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D590-27DA-75C3-EF2C-026929B26984}"/>
              </a:ext>
            </a:extLst>
          </p:cNvPr>
          <p:cNvSpPr>
            <a:spLocks noGrp="1"/>
          </p:cNvSpPr>
          <p:nvPr>
            <p:ph type="title"/>
          </p:nvPr>
        </p:nvSpPr>
        <p:spPr/>
        <p:txBody>
          <a:bodyPr>
            <a:normAutofit/>
          </a:bodyPr>
          <a:lstStyle/>
          <a:p>
            <a:r>
              <a:rPr lang="en-GB" dirty="0"/>
              <a:t>How to reduce errors</a:t>
            </a:r>
            <a:endParaRPr lang="en-US" dirty="0"/>
          </a:p>
        </p:txBody>
      </p:sp>
      <p:sp>
        <p:nvSpPr>
          <p:cNvPr id="3" name="Text Placeholder 2">
            <a:extLst>
              <a:ext uri="{FF2B5EF4-FFF2-40B4-BE49-F238E27FC236}">
                <a16:creationId xmlns:a16="http://schemas.microsoft.com/office/drawing/2014/main" id="{61731ED8-1507-1DA3-CF54-7855E6C578F5}"/>
              </a:ext>
            </a:extLst>
          </p:cNvPr>
          <p:cNvSpPr>
            <a:spLocks noGrp="1"/>
          </p:cNvSpPr>
          <p:nvPr>
            <p:ph type="body" sz="quarter" idx="12"/>
          </p:nvPr>
        </p:nvSpPr>
        <p:spPr>
          <a:xfrm>
            <a:off x="233999" y="986400"/>
            <a:ext cx="8436513" cy="3601574"/>
          </a:xfrm>
        </p:spPr>
        <p:txBody>
          <a:bodyPr/>
          <a:lstStyle/>
          <a:p>
            <a:r>
              <a:rPr lang="en-GB" b="1" dirty="0"/>
              <a:t>Calibration:</a:t>
            </a:r>
            <a:r>
              <a:rPr lang="en-GB" dirty="0"/>
              <a:t> Establishes a relationship between an instrument’s readings and a known standard – National Physical Laboratory (NPL), UK Accreditation Service (UKAS).</a:t>
            </a:r>
          </a:p>
          <a:p>
            <a:endParaRPr lang="en-GB" sz="2800" dirty="0"/>
          </a:p>
          <a:p>
            <a:r>
              <a:rPr lang="en-GB" b="1" dirty="0"/>
              <a:t>Repetition:</a:t>
            </a:r>
            <a:r>
              <a:rPr lang="en-GB" dirty="0"/>
              <a:t> Take multiple measurements to average out random errors.</a:t>
            </a:r>
          </a:p>
          <a:p>
            <a:endParaRPr lang="en-GB" sz="2800" dirty="0"/>
          </a:p>
          <a:p>
            <a:r>
              <a:rPr lang="en-GB" b="1" dirty="0"/>
              <a:t>Technique:</a:t>
            </a:r>
            <a:r>
              <a:rPr lang="en-GB" dirty="0"/>
              <a:t> Avoid parallax errors, use the manufacturer’s instructions. </a:t>
            </a:r>
            <a:endParaRPr lang="en-US" dirty="0"/>
          </a:p>
        </p:txBody>
      </p:sp>
      <p:sp>
        <p:nvSpPr>
          <p:cNvPr id="4" name="Slide Number Placeholder 3">
            <a:extLst>
              <a:ext uri="{FF2B5EF4-FFF2-40B4-BE49-F238E27FC236}">
                <a16:creationId xmlns:a16="http://schemas.microsoft.com/office/drawing/2014/main" id="{C0467A8D-7ACB-17DC-2AA1-6E1E2F697A47}"/>
              </a:ext>
            </a:extLst>
          </p:cNvPr>
          <p:cNvSpPr>
            <a:spLocks noGrp="1"/>
          </p:cNvSpPr>
          <p:nvPr>
            <p:ph type="sldNum" sz="quarter" idx="11"/>
          </p:nvPr>
        </p:nvSpPr>
        <p:spPr/>
        <p:txBody>
          <a:bodyPr/>
          <a:lstStyle/>
          <a:p>
            <a:fld id="{DA2C159E-F13C-4A85-9A41-E7669D3E0D70}" type="slidenum">
              <a:rPr lang="en-GB" smtClean="0"/>
              <a:pPr/>
              <a:t>32</a:t>
            </a:fld>
            <a:endParaRPr lang="en-GB" dirty="0"/>
          </a:p>
        </p:txBody>
      </p:sp>
      <p:sp>
        <p:nvSpPr>
          <p:cNvPr id="5" name="Footer Placeholder 4">
            <a:extLst>
              <a:ext uri="{FF2B5EF4-FFF2-40B4-BE49-F238E27FC236}">
                <a16:creationId xmlns:a16="http://schemas.microsoft.com/office/drawing/2014/main" id="{390BB671-820D-F8F6-12CB-D4A44D98916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03894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DBA-BC07-3A0B-414D-9B1EEDFAE19F}"/>
              </a:ext>
            </a:extLst>
          </p:cNvPr>
          <p:cNvSpPr>
            <a:spLocks noGrp="1"/>
          </p:cNvSpPr>
          <p:nvPr>
            <p:ph type="title"/>
          </p:nvPr>
        </p:nvSpPr>
        <p:spPr/>
        <p:txBody>
          <a:bodyPr/>
          <a:lstStyle/>
          <a:p>
            <a:r>
              <a:rPr lang="en-GB" dirty="0"/>
              <a:t>Types of measurement tools</a:t>
            </a:r>
            <a:endParaRPr lang="en-US" dirty="0"/>
          </a:p>
        </p:txBody>
      </p:sp>
      <p:sp>
        <p:nvSpPr>
          <p:cNvPr id="3" name="Text Placeholder 2">
            <a:extLst>
              <a:ext uri="{FF2B5EF4-FFF2-40B4-BE49-F238E27FC236}">
                <a16:creationId xmlns:a16="http://schemas.microsoft.com/office/drawing/2014/main" id="{D0329E1F-E364-E6E8-7459-AFA0CAC8F305}"/>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Spirit level.</a:t>
            </a:r>
          </a:p>
          <a:p>
            <a:pPr marL="342900" indent="-342900">
              <a:buFont typeface="Arial" panose="020B0604020202020204" pitchFamily="34" charset="0"/>
              <a:buChar char="•"/>
            </a:pPr>
            <a:r>
              <a:rPr lang="en-US" dirty="0"/>
              <a:t>Micrometers.</a:t>
            </a:r>
          </a:p>
          <a:p>
            <a:pPr marL="342900" indent="-342900">
              <a:buFont typeface="Arial" panose="020B0604020202020204" pitchFamily="34" charset="0"/>
              <a:buChar char="•"/>
            </a:pPr>
            <a:r>
              <a:rPr lang="en-US" dirty="0"/>
              <a:t>Laser scanner.</a:t>
            </a:r>
          </a:p>
          <a:p>
            <a:pPr marL="342900" indent="-342900">
              <a:buFont typeface="Arial" panose="020B0604020202020204" pitchFamily="34" charset="0"/>
              <a:buChar char="•"/>
            </a:pPr>
            <a:r>
              <a:rPr lang="en-US" dirty="0"/>
              <a:t>Vernier caliper.</a:t>
            </a:r>
          </a:p>
          <a:p>
            <a:pPr marL="342900" indent="-342900">
              <a:buFont typeface="Arial" panose="020B0604020202020204" pitchFamily="34" charset="0"/>
              <a:buChar char="•"/>
            </a:pPr>
            <a:r>
              <a:rPr lang="en-US" dirty="0"/>
              <a:t>Plumb bobs.</a:t>
            </a:r>
          </a:p>
        </p:txBody>
      </p:sp>
      <p:sp>
        <p:nvSpPr>
          <p:cNvPr id="4" name="Slide Number Placeholder 3">
            <a:extLst>
              <a:ext uri="{FF2B5EF4-FFF2-40B4-BE49-F238E27FC236}">
                <a16:creationId xmlns:a16="http://schemas.microsoft.com/office/drawing/2014/main" id="{11DE84D7-9BCE-8450-C3AF-A2069F16ED44}"/>
              </a:ext>
            </a:extLst>
          </p:cNvPr>
          <p:cNvSpPr>
            <a:spLocks noGrp="1"/>
          </p:cNvSpPr>
          <p:nvPr>
            <p:ph type="sldNum" sz="quarter" idx="11"/>
          </p:nvPr>
        </p:nvSpPr>
        <p:spPr/>
        <p:txBody>
          <a:bodyPr/>
          <a:lstStyle/>
          <a:p>
            <a:fld id="{DA2C159E-F13C-4A85-9A41-E7669D3E0D70}" type="slidenum">
              <a:rPr lang="en-GB" smtClean="0"/>
              <a:pPr/>
              <a:t>33</a:t>
            </a:fld>
            <a:endParaRPr lang="en-GB" dirty="0"/>
          </a:p>
        </p:txBody>
      </p:sp>
      <p:sp>
        <p:nvSpPr>
          <p:cNvPr id="5" name="Footer Placeholder 4">
            <a:extLst>
              <a:ext uri="{FF2B5EF4-FFF2-40B4-BE49-F238E27FC236}">
                <a16:creationId xmlns:a16="http://schemas.microsoft.com/office/drawing/2014/main" id="{88464646-0196-A6D2-D6E7-9090C939374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8532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13F3-13AC-8A0C-D31E-CD354FA86467}"/>
              </a:ext>
            </a:extLst>
          </p:cNvPr>
          <p:cNvSpPr>
            <a:spLocks noGrp="1"/>
          </p:cNvSpPr>
          <p:nvPr>
            <p:ph type="title"/>
          </p:nvPr>
        </p:nvSpPr>
        <p:spPr/>
        <p:txBody>
          <a:bodyPr/>
          <a:lstStyle/>
          <a:p>
            <a:r>
              <a:rPr lang="en-GB" dirty="0"/>
              <a:t>Research activity</a:t>
            </a:r>
            <a:endParaRPr lang="en-US" dirty="0"/>
          </a:p>
        </p:txBody>
      </p:sp>
      <p:sp>
        <p:nvSpPr>
          <p:cNvPr id="3" name="Text Placeholder 2">
            <a:extLst>
              <a:ext uri="{FF2B5EF4-FFF2-40B4-BE49-F238E27FC236}">
                <a16:creationId xmlns:a16="http://schemas.microsoft.com/office/drawing/2014/main" id="{3DFB8EF9-70E9-E02E-6956-8DF5A73C2E80}"/>
              </a:ext>
            </a:extLst>
          </p:cNvPr>
          <p:cNvSpPr>
            <a:spLocks noGrp="1"/>
          </p:cNvSpPr>
          <p:nvPr>
            <p:ph type="body" sz="quarter" idx="12"/>
          </p:nvPr>
        </p:nvSpPr>
        <p:spPr>
          <a:xfrm>
            <a:off x="234000" y="787400"/>
            <a:ext cx="8021000" cy="3800574"/>
          </a:xfrm>
        </p:spPr>
        <p:txBody>
          <a:bodyPr/>
          <a:lstStyle/>
          <a:p>
            <a:r>
              <a:rPr lang="en-GB" dirty="0"/>
              <a:t>Work in pairs.</a:t>
            </a:r>
          </a:p>
          <a:p>
            <a:endParaRPr lang="en-GB" dirty="0"/>
          </a:p>
          <a:p>
            <a:r>
              <a:rPr lang="en-GB" dirty="0"/>
              <a:t>Select one of the measurement tools.</a:t>
            </a:r>
          </a:p>
          <a:p>
            <a:endParaRPr lang="en-GB" dirty="0"/>
          </a:p>
          <a:p>
            <a:r>
              <a:rPr lang="en-GB" dirty="0"/>
              <a:t>Research the characteristics, how it works, recommended applications, benefits and limitations.</a:t>
            </a:r>
          </a:p>
          <a:p>
            <a:endParaRPr lang="en-GB" dirty="0"/>
          </a:p>
          <a:p>
            <a:r>
              <a:rPr lang="en-GB" dirty="0"/>
              <a:t>Remember to note your sources.</a:t>
            </a:r>
          </a:p>
          <a:p>
            <a:endParaRPr lang="en-GB" dirty="0"/>
          </a:p>
          <a:p>
            <a:r>
              <a:rPr lang="en-GB" dirty="0"/>
              <a:t>Complete the Measurement tools research findings table.</a:t>
            </a:r>
          </a:p>
          <a:p>
            <a:endParaRPr lang="en-GB" dirty="0"/>
          </a:p>
        </p:txBody>
      </p:sp>
      <p:sp>
        <p:nvSpPr>
          <p:cNvPr id="4" name="Slide Number Placeholder 3">
            <a:extLst>
              <a:ext uri="{FF2B5EF4-FFF2-40B4-BE49-F238E27FC236}">
                <a16:creationId xmlns:a16="http://schemas.microsoft.com/office/drawing/2014/main" id="{80EDE041-CDC9-3245-8499-CF4824C2B1BB}"/>
              </a:ext>
            </a:extLst>
          </p:cNvPr>
          <p:cNvSpPr>
            <a:spLocks noGrp="1"/>
          </p:cNvSpPr>
          <p:nvPr>
            <p:ph type="sldNum" sz="quarter" idx="11"/>
          </p:nvPr>
        </p:nvSpPr>
        <p:spPr/>
        <p:txBody>
          <a:bodyPr/>
          <a:lstStyle/>
          <a:p>
            <a:fld id="{DA2C159E-F13C-4A85-9A41-E7669D3E0D70}" type="slidenum">
              <a:rPr lang="en-GB" smtClean="0"/>
              <a:pPr/>
              <a:t>34</a:t>
            </a:fld>
            <a:endParaRPr lang="en-GB" dirty="0"/>
          </a:p>
        </p:txBody>
      </p:sp>
      <p:sp>
        <p:nvSpPr>
          <p:cNvPr id="5" name="Footer Placeholder 4">
            <a:extLst>
              <a:ext uri="{FF2B5EF4-FFF2-40B4-BE49-F238E27FC236}">
                <a16:creationId xmlns:a16="http://schemas.microsoft.com/office/drawing/2014/main" id="{9509ED43-C8C0-1C6D-2387-6308DF1E706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3532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5E15-6C4B-82EC-30A4-607A4A80F7CB}"/>
              </a:ext>
            </a:extLst>
          </p:cNvPr>
          <p:cNvSpPr>
            <a:spLocks noGrp="1"/>
          </p:cNvSpPr>
          <p:nvPr>
            <p:ph type="title"/>
          </p:nvPr>
        </p:nvSpPr>
        <p:spPr>
          <a:xfrm>
            <a:off x="234000" y="107687"/>
            <a:ext cx="8437563" cy="627128"/>
          </a:xfrm>
        </p:spPr>
        <p:txBody>
          <a:bodyPr>
            <a:normAutofit/>
          </a:bodyPr>
          <a:lstStyle/>
          <a:p>
            <a:r>
              <a:rPr lang="en-GB" dirty="0"/>
              <a:t>Present your findings</a:t>
            </a:r>
            <a:endParaRPr lang="en-US" dirty="0"/>
          </a:p>
        </p:txBody>
      </p:sp>
      <p:sp>
        <p:nvSpPr>
          <p:cNvPr id="3" name="Text Placeholder 2">
            <a:extLst>
              <a:ext uri="{FF2B5EF4-FFF2-40B4-BE49-F238E27FC236}">
                <a16:creationId xmlns:a16="http://schemas.microsoft.com/office/drawing/2014/main" id="{E4E941A4-63CC-C485-A56D-CF81A12EF109}"/>
              </a:ext>
            </a:extLst>
          </p:cNvPr>
          <p:cNvSpPr>
            <a:spLocks noGrp="1"/>
          </p:cNvSpPr>
          <p:nvPr>
            <p:ph type="body" sz="quarter" idx="12"/>
          </p:nvPr>
        </p:nvSpPr>
        <p:spPr>
          <a:xfrm>
            <a:off x="234000" y="654711"/>
            <a:ext cx="8607634" cy="4164480"/>
          </a:xfrm>
        </p:spPr>
        <p:txBody>
          <a:bodyPr vert="horz" lIns="0" tIns="0" rIns="0" bIns="0" rtlCol="0" anchor="t">
            <a:noAutofit/>
          </a:bodyPr>
          <a:lstStyle/>
          <a:p>
            <a:r>
              <a:rPr lang="en-GB" dirty="0"/>
              <a:t>You will be given a slide number.</a:t>
            </a:r>
          </a:p>
          <a:p>
            <a:endParaRPr lang="en-GB" dirty="0"/>
          </a:p>
          <a:p>
            <a:r>
              <a:rPr lang="en-GB" dirty="0"/>
              <a:t>Enter your findings on your allocated slide. You can only use one slide, so think carefully about what information you include.</a:t>
            </a:r>
          </a:p>
          <a:p>
            <a:endParaRPr lang="en-GB" dirty="0"/>
          </a:p>
          <a:p>
            <a:r>
              <a:rPr lang="en-GB" dirty="0"/>
              <a:t>You will then be able to see the results of everyone else’s research.</a:t>
            </a:r>
          </a:p>
          <a:p>
            <a:endParaRPr lang="en-GB" dirty="0"/>
          </a:p>
          <a:p>
            <a:r>
              <a:rPr lang="en-GB" dirty="0"/>
              <a:t>Download the full presentation when everyone has completed their slide.</a:t>
            </a:r>
          </a:p>
        </p:txBody>
      </p:sp>
      <p:sp>
        <p:nvSpPr>
          <p:cNvPr id="4" name="Slide Number Placeholder 3">
            <a:extLst>
              <a:ext uri="{FF2B5EF4-FFF2-40B4-BE49-F238E27FC236}">
                <a16:creationId xmlns:a16="http://schemas.microsoft.com/office/drawing/2014/main" id="{708CFC73-CD38-DC26-CD8C-A27933CBB48E}"/>
              </a:ext>
            </a:extLst>
          </p:cNvPr>
          <p:cNvSpPr>
            <a:spLocks noGrp="1"/>
          </p:cNvSpPr>
          <p:nvPr>
            <p:ph type="sldNum" sz="quarter" idx="11"/>
          </p:nvPr>
        </p:nvSpPr>
        <p:spPr/>
        <p:txBody>
          <a:bodyPr/>
          <a:lstStyle/>
          <a:p>
            <a:fld id="{DA2C159E-F13C-4A85-9A41-E7669D3E0D70}" type="slidenum">
              <a:rPr lang="en-GB" smtClean="0"/>
              <a:pPr/>
              <a:t>35</a:t>
            </a:fld>
            <a:endParaRPr lang="en-GB" dirty="0"/>
          </a:p>
        </p:txBody>
      </p:sp>
      <p:sp>
        <p:nvSpPr>
          <p:cNvPr id="5" name="Footer Placeholder 4">
            <a:extLst>
              <a:ext uri="{FF2B5EF4-FFF2-40B4-BE49-F238E27FC236}">
                <a16:creationId xmlns:a16="http://schemas.microsoft.com/office/drawing/2014/main" id="{AB7BDC9F-54CE-0463-B190-1473779C73B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4245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977E-A277-1F87-EABB-5CB7491923BA}"/>
              </a:ext>
            </a:extLst>
          </p:cNvPr>
          <p:cNvSpPr>
            <a:spLocks noGrp="1"/>
          </p:cNvSpPr>
          <p:nvPr>
            <p:ph type="title"/>
          </p:nvPr>
        </p:nvSpPr>
        <p:spPr/>
        <p:txBody>
          <a:bodyPr/>
          <a:lstStyle/>
          <a:p>
            <a:r>
              <a:rPr lang="en-US" dirty="0"/>
              <a:t>Which measurement tool?</a:t>
            </a:r>
          </a:p>
        </p:txBody>
      </p:sp>
      <p:sp>
        <p:nvSpPr>
          <p:cNvPr id="3" name="Text Placeholder 2">
            <a:extLst>
              <a:ext uri="{FF2B5EF4-FFF2-40B4-BE49-F238E27FC236}">
                <a16:creationId xmlns:a16="http://schemas.microsoft.com/office/drawing/2014/main" id="{859EA45F-1DD5-BFA0-97CD-9F0DCE3DA26A}"/>
              </a:ext>
            </a:extLst>
          </p:cNvPr>
          <p:cNvSpPr>
            <a:spLocks noGrp="1"/>
          </p:cNvSpPr>
          <p:nvPr>
            <p:ph type="body" sz="quarter" idx="12"/>
          </p:nvPr>
        </p:nvSpPr>
        <p:spPr>
          <a:xfrm>
            <a:off x="234000" y="949325"/>
            <a:ext cx="8631840" cy="3601574"/>
          </a:xfrm>
        </p:spPr>
        <p:txBody>
          <a:bodyPr/>
          <a:lstStyle/>
          <a:p>
            <a:r>
              <a:rPr lang="en-GB" dirty="0"/>
              <a:t>Which measurement tool should be used for these situations?</a:t>
            </a:r>
          </a:p>
          <a:p>
            <a:endParaRPr lang="en-GB" dirty="0"/>
          </a:p>
          <a:p>
            <a:r>
              <a:rPr lang="en-GB" dirty="0"/>
              <a:t>To ensure that a structure is perfectly vertical.</a:t>
            </a:r>
          </a:p>
          <a:p>
            <a:endParaRPr lang="en-GB" dirty="0"/>
          </a:p>
          <a:p>
            <a:r>
              <a:rPr lang="en-GB" dirty="0"/>
              <a:t>To check that a brick course is horizontal. </a:t>
            </a:r>
          </a:p>
          <a:p>
            <a:endParaRPr lang="en-GB" dirty="0"/>
          </a:p>
          <a:p>
            <a:r>
              <a:rPr lang="en-GB" dirty="0"/>
              <a:t>To measure very small dimensions with high accuracy. </a:t>
            </a:r>
          </a:p>
          <a:p>
            <a:endParaRPr lang="en-GB" dirty="0"/>
          </a:p>
          <a:p>
            <a:r>
              <a:rPr lang="en-GB" dirty="0"/>
              <a:t>To measure 3D objects.   </a:t>
            </a:r>
          </a:p>
          <a:p>
            <a:endParaRPr lang="en-US" dirty="0"/>
          </a:p>
        </p:txBody>
      </p:sp>
      <p:sp>
        <p:nvSpPr>
          <p:cNvPr id="4" name="Slide Number Placeholder 3">
            <a:extLst>
              <a:ext uri="{FF2B5EF4-FFF2-40B4-BE49-F238E27FC236}">
                <a16:creationId xmlns:a16="http://schemas.microsoft.com/office/drawing/2014/main" id="{51825F4A-F4B0-E0D6-7D12-33C6041F5F47}"/>
              </a:ext>
            </a:extLst>
          </p:cNvPr>
          <p:cNvSpPr>
            <a:spLocks noGrp="1"/>
          </p:cNvSpPr>
          <p:nvPr>
            <p:ph type="sldNum" sz="quarter" idx="11"/>
          </p:nvPr>
        </p:nvSpPr>
        <p:spPr/>
        <p:txBody>
          <a:bodyPr/>
          <a:lstStyle/>
          <a:p>
            <a:fld id="{DA2C159E-F13C-4A85-9A41-E7669D3E0D70}" type="slidenum">
              <a:rPr lang="en-GB" smtClean="0"/>
              <a:pPr/>
              <a:t>36</a:t>
            </a:fld>
            <a:endParaRPr lang="en-GB" dirty="0"/>
          </a:p>
        </p:txBody>
      </p:sp>
      <p:sp>
        <p:nvSpPr>
          <p:cNvPr id="5" name="Footer Placeholder 4">
            <a:extLst>
              <a:ext uri="{FF2B5EF4-FFF2-40B4-BE49-F238E27FC236}">
                <a16:creationId xmlns:a16="http://schemas.microsoft.com/office/drawing/2014/main" id="{1D2D9EB4-51A2-4EF2-211C-45040767B22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2312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975-FD87-AB16-06BA-1BC840B9B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B750D-83BA-634D-86C7-BC5F5FB3B326}"/>
              </a:ext>
            </a:extLst>
          </p:cNvPr>
          <p:cNvSpPr>
            <a:spLocks noGrp="1"/>
          </p:cNvSpPr>
          <p:nvPr>
            <p:ph type="title"/>
          </p:nvPr>
        </p:nvSpPr>
        <p:spPr>
          <a:xfrm>
            <a:off x="234000" y="107686"/>
            <a:ext cx="8437563" cy="1200413"/>
          </a:xfrm>
        </p:spPr>
        <p:txBody>
          <a:bodyPr>
            <a:normAutofit/>
          </a:bodyPr>
          <a:lstStyle/>
          <a:p>
            <a:r>
              <a:rPr lang="en-GB" dirty="0"/>
              <a:t>Why surveyors use precise instruments</a:t>
            </a:r>
            <a:endParaRPr lang="en-US" dirty="0"/>
          </a:p>
        </p:txBody>
      </p:sp>
      <p:sp>
        <p:nvSpPr>
          <p:cNvPr id="3" name="Text Placeholder 2">
            <a:extLst>
              <a:ext uri="{FF2B5EF4-FFF2-40B4-BE49-F238E27FC236}">
                <a16:creationId xmlns:a16="http://schemas.microsoft.com/office/drawing/2014/main" id="{91F9C5FA-64A6-752C-3B90-10A0355E8FEF}"/>
              </a:ext>
            </a:extLst>
          </p:cNvPr>
          <p:cNvSpPr>
            <a:spLocks noGrp="1"/>
          </p:cNvSpPr>
          <p:nvPr>
            <p:ph type="body" sz="quarter" idx="12"/>
          </p:nvPr>
        </p:nvSpPr>
        <p:spPr>
          <a:xfrm>
            <a:off x="234000" y="1327555"/>
            <a:ext cx="8607634" cy="3511092"/>
          </a:xfrm>
        </p:spPr>
        <p:txBody>
          <a:bodyPr vert="horz" lIns="0" tIns="0" rIns="0" bIns="0" rtlCol="0" anchor="t">
            <a:noAutofit/>
          </a:bodyPr>
          <a:lstStyle/>
          <a:p>
            <a:pPr fontAlgn="t"/>
            <a:r>
              <a:rPr lang="en-GB" b="1" dirty="0"/>
              <a:t>To ensure accuracy</a:t>
            </a:r>
            <a:r>
              <a:rPr lang="en-GB" dirty="0"/>
              <a:t> – Provide exact measurements needed for the correct setting out of buildings and infrastructure.</a:t>
            </a:r>
          </a:p>
          <a:p>
            <a:pPr fontAlgn="t"/>
            <a:endParaRPr lang="en-GB" dirty="0"/>
          </a:p>
          <a:p>
            <a:pPr fontAlgn="t"/>
            <a:r>
              <a:rPr lang="en-GB" b="1" dirty="0"/>
              <a:t>To prevent costly errors</a:t>
            </a:r>
            <a:r>
              <a:rPr lang="en-GB" dirty="0"/>
              <a:t> – Accurate data reduces the risk of mistakes that could lead to rework, delays, or material waste.</a:t>
            </a:r>
          </a:p>
          <a:p>
            <a:pPr fontAlgn="t"/>
            <a:endParaRPr lang="en-GB" dirty="0"/>
          </a:p>
          <a:p>
            <a:pPr fontAlgn="t"/>
            <a:r>
              <a:rPr lang="en-GB" b="1" dirty="0"/>
              <a:t>To meet legal requirements</a:t>
            </a:r>
            <a:r>
              <a:rPr lang="en-GB" dirty="0"/>
              <a:t> – Surveyors must ensure boundaries and land measurements are correct to avoid disputes or legal issues.</a:t>
            </a:r>
          </a:p>
          <a:p>
            <a:endParaRPr lang="en-GB" dirty="0">
              <a:solidFill>
                <a:srgbClr val="000000"/>
              </a:solidFill>
            </a:endParaRPr>
          </a:p>
        </p:txBody>
      </p:sp>
      <p:sp>
        <p:nvSpPr>
          <p:cNvPr id="4" name="Slide Number Placeholder 3">
            <a:extLst>
              <a:ext uri="{FF2B5EF4-FFF2-40B4-BE49-F238E27FC236}">
                <a16:creationId xmlns:a16="http://schemas.microsoft.com/office/drawing/2014/main" id="{BC621ED6-6374-D879-6317-62FC7B9FB58B}"/>
              </a:ext>
            </a:extLst>
          </p:cNvPr>
          <p:cNvSpPr>
            <a:spLocks noGrp="1"/>
          </p:cNvSpPr>
          <p:nvPr>
            <p:ph type="sldNum" sz="quarter" idx="11"/>
          </p:nvPr>
        </p:nvSpPr>
        <p:spPr/>
        <p:txBody>
          <a:bodyPr/>
          <a:lstStyle/>
          <a:p>
            <a:fld id="{DA2C159E-F13C-4A85-9A41-E7669D3E0D70}" type="slidenum">
              <a:rPr lang="en-GB" smtClean="0"/>
              <a:pPr/>
              <a:t>37</a:t>
            </a:fld>
            <a:endParaRPr lang="en-GB" dirty="0"/>
          </a:p>
        </p:txBody>
      </p:sp>
      <p:sp>
        <p:nvSpPr>
          <p:cNvPr id="5" name="Footer Placeholder 4">
            <a:extLst>
              <a:ext uri="{FF2B5EF4-FFF2-40B4-BE49-F238E27FC236}">
                <a16:creationId xmlns:a16="http://schemas.microsoft.com/office/drawing/2014/main" id="{3770A0FA-1096-8FA4-2476-BE53FEC7506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6701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0FE5-0DDC-54B2-AF29-8A2B4065AE43}"/>
              </a:ext>
            </a:extLst>
          </p:cNvPr>
          <p:cNvSpPr>
            <a:spLocks noGrp="1"/>
          </p:cNvSpPr>
          <p:nvPr>
            <p:ph type="title"/>
          </p:nvPr>
        </p:nvSpPr>
        <p:spPr/>
        <p:txBody>
          <a:bodyPr/>
          <a:lstStyle/>
          <a:p>
            <a:r>
              <a:rPr lang="en-US" dirty="0"/>
              <a:t>What happens if we get it wrong?</a:t>
            </a:r>
          </a:p>
        </p:txBody>
      </p:sp>
      <p:sp>
        <p:nvSpPr>
          <p:cNvPr id="3" name="Text Placeholder 2">
            <a:extLst>
              <a:ext uri="{FF2B5EF4-FFF2-40B4-BE49-F238E27FC236}">
                <a16:creationId xmlns:a16="http://schemas.microsoft.com/office/drawing/2014/main" id="{0666616A-B778-E97C-968A-14ED605F949B}"/>
              </a:ext>
            </a:extLst>
          </p:cNvPr>
          <p:cNvSpPr>
            <a:spLocks noGrp="1"/>
          </p:cNvSpPr>
          <p:nvPr>
            <p:ph type="body" sz="quarter" idx="12"/>
          </p:nvPr>
        </p:nvSpPr>
        <p:spPr>
          <a:xfrm>
            <a:off x="234000" y="968541"/>
            <a:ext cx="8873132" cy="3619433"/>
          </a:xfrm>
        </p:spPr>
        <p:txBody>
          <a:bodyPr vert="horz" lIns="0" tIns="0" rIns="0" bIns="0" rtlCol="0" anchor="t">
            <a:noAutofit/>
          </a:bodyPr>
          <a:lstStyle/>
          <a:p>
            <a:r>
              <a:rPr lang="en-GB" dirty="0">
                <a:ea typeface="+mn-lt"/>
                <a:cs typeface="+mn-lt"/>
              </a:rPr>
              <a:t>Work in pairs.</a:t>
            </a:r>
          </a:p>
          <a:p>
            <a:endParaRPr lang="en-GB" dirty="0">
              <a:ea typeface="+mn-lt"/>
              <a:cs typeface="+mn-lt"/>
            </a:endParaRPr>
          </a:p>
          <a:p>
            <a:r>
              <a:rPr lang="en-GB" dirty="0">
                <a:ea typeface="+mn-lt"/>
                <a:cs typeface="+mn-lt"/>
              </a:rPr>
              <a:t>Complete the What happens if we get it wrong? activity.</a:t>
            </a:r>
          </a:p>
          <a:p>
            <a:endParaRPr lang="en-GB" dirty="0">
              <a:ea typeface="+mn-lt"/>
              <a:cs typeface="+mn-lt"/>
            </a:endParaRPr>
          </a:p>
          <a:p>
            <a:r>
              <a:rPr lang="en-GB" dirty="0">
                <a:ea typeface="+mn-lt"/>
                <a:cs typeface="+mn-lt"/>
              </a:rPr>
              <a:t>When complete, pass to another pair for peer review.</a:t>
            </a:r>
          </a:p>
        </p:txBody>
      </p:sp>
      <p:sp>
        <p:nvSpPr>
          <p:cNvPr id="4" name="Slide Number Placeholder 3">
            <a:extLst>
              <a:ext uri="{FF2B5EF4-FFF2-40B4-BE49-F238E27FC236}">
                <a16:creationId xmlns:a16="http://schemas.microsoft.com/office/drawing/2014/main" id="{DF570BC7-333B-A6D4-EA91-D6E801EC54E5}"/>
              </a:ext>
            </a:extLst>
          </p:cNvPr>
          <p:cNvSpPr>
            <a:spLocks noGrp="1"/>
          </p:cNvSpPr>
          <p:nvPr>
            <p:ph type="sldNum" sz="quarter" idx="11"/>
          </p:nvPr>
        </p:nvSpPr>
        <p:spPr/>
        <p:txBody>
          <a:bodyPr/>
          <a:lstStyle/>
          <a:p>
            <a:fld id="{DA2C159E-F13C-4A85-9A41-E7669D3E0D70}" type="slidenum">
              <a:rPr lang="en-GB" smtClean="0"/>
              <a:pPr/>
              <a:t>38</a:t>
            </a:fld>
            <a:endParaRPr lang="en-GB" dirty="0"/>
          </a:p>
        </p:txBody>
      </p:sp>
      <p:sp>
        <p:nvSpPr>
          <p:cNvPr id="5" name="Footer Placeholder 4">
            <a:extLst>
              <a:ext uri="{FF2B5EF4-FFF2-40B4-BE49-F238E27FC236}">
                <a16:creationId xmlns:a16="http://schemas.microsoft.com/office/drawing/2014/main" id="{3DF58244-C1A2-77B8-B6C4-13B416C56F6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60595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dirty="0"/>
              <a:t>Precision measurement using a total station</a:t>
            </a:r>
            <a:endParaRPr lang="en-US" dirty="0"/>
          </a:p>
        </p:txBody>
      </p:sp>
    </p:spTree>
    <p:extLst>
      <p:ext uri="{BB962C8B-B14F-4D97-AF65-F5344CB8AC3E}">
        <p14:creationId xmlns:p14="http://schemas.microsoft.com/office/powerpoint/2010/main" val="168562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27EE-65BF-524C-2941-A0EAB92DF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E1F2C-C33D-4211-672A-EA6DD5EBE1DF}"/>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24102A1B-E455-7A77-2689-DD30F2ACFE5D}"/>
              </a:ext>
            </a:extLst>
          </p:cNvPr>
          <p:cNvSpPr>
            <a:spLocks noGrp="1"/>
          </p:cNvSpPr>
          <p:nvPr>
            <p:ph type="body" sz="quarter" idx="12"/>
          </p:nvPr>
        </p:nvSpPr>
        <p:spPr>
          <a:xfrm>
            <a:off x="234000" y="966230"/>
            <a:ext cx="8629089" cy="3621744"/>
          </a:xfrm>
        </p:spPr>
        <p:txBody>
          <a:bodyPr vert="horz" lIns="0" tIns="0" rIns="0" bIns="0" rtlCol="0" anchor="t">
            <a:noAutofit/>
          </a:bodyPr>
          <a:lstStyle/>
          <a:p>
            <a:pPr marL="342900" indent="-342900">
              <a:buFont typeface="Arial" panose="020B0604020202020204" pitchFamily="34" charset="0"/>
              <a:buChar char="•"/>
            </a:pPr>
            <a:r>
              <a:rPr lang="en-GB" dirty="0">
                <a:latin typeface="Arial"/>
                <a:cs typeface="Arial"/>
              </a:rPr>
              <a:t>Measure different 2D and 3D objects using different measurement equipment.</a:t>
            </a:r>
          </a:p>
          <a:p>
            <a:endParaRPr lang="en-GB" dirty="0">
              <a:latin typeface="Arial"/>
              <a:cs typeface="Arial"/>
            </a:endParaRPr>
          </a:p>
          <a:p>
            <a:pPr marL="342900" indent="-342900">
              <a:buFont typeface="Arial" panose="020B0604020202020204" pitchFamily="34" charset="0"/>
              <a:buChar char="•"/>
            </a:pPr>
            <a:r>
              <a:rPr lang="en-GB" dirty="0">
                <a:latin typeface="Arial"/>
                <a:cs typeface="Arial"/>
              </a:rPr>
              <a:t>Calculate area, perimeter, and volume.</a:t>
            </a:r>
            <a:endParaRPr lang="en-GB" dirty="0"/>
          </a:p>
          <a:p>
            <a:pPr marL="342900" indent="-342900">
              <a:buFont typeface="Arial" panose="020B0604020202020204" pitchFamily="34" charset="0"/>
              <a:buChar char="•"/>
            </a:pPr>
            <a:endParaRPr lang="en-GB" dirty="0">
              <a:cs typeface="Arial"/>
            </a:endParaRPr>
          </a:p>
        </p:txBody>
      </p:sp>
      <p:sp>
        <p:nvSpPr>
          <p:cNvPr id="4" name="Slide Number Placeholder 3">
            <a:extLst>
              <a:ext uri="{FF2B5EF4-FFF2-40B4-BE49-F238E27FC236}">
                <a16:creationId xmlns:a16="http://schemas.microsoft.com/office/drawing/2014/main" id="{605C0E9B-8B7D-D2D4-7461-7371F7B4001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a:t>
            </a:fld>
            <a:endParaRPr lang="en-GB" dirty="0"/>
          </a:p>
        </p:txBody>
      </p:sp>
      <p:sp>
        <p:nvSpPr>
          <p:cNvPr id="5" name="Footer Placeholder 4">
            <a:extLst>
              <a:ext uri="{FF2B5EF4-FFF2-40B4-BE49-F238E27FC236}">
                <a16:creationId xmlns:a16="http://schemas.microsoft.com/office/drawing/2014/main" id="{DA34EF13-5F77-4EA5-2AD9-E6F9F1BCDB2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166203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8109-9D60-DFF2-CFB9-423D5AA9A348}"/>
              </a:ext>
            </a:extLst>
          </p:cNvPr>
          <p:cNvSpPr>
            <a:spLocks noGrp="1"/>
          </p:cNvSpPr>
          <p:nvPr>
            <p:ph type="title"/>
          </p:nvPr>
        </p:nvSpPr>
        <p:spPr/>
        <p:txBody>
          <a:bodyPr/>
          <a:lstStyle/>
          <a:p>
            <a:r>
              <a:rPr lang="en-US" dirty="0"/>
              <a:t>Learning aims-lesson 3</a:t>
            </a:r>
          </a:p>
        </p:txBody>
      </p:sp>
      <p:sp>
        <p:nvSpPr>
          <p:cNvPr id="3" name="Text Placeholder 2">
            <a:extLst>
              <a:ext uri="{FF2B5EF4-FFF2-40B4-BE49-F238E27FC236}">
                <a16:creationId xmlns:a16="http://schemas.microsoft.com/office/drawing/2014/main" id="{AF6D456B-7C8C-B680-A993-130FE5AB9F1B}"/>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Understand the role of a total station in achieving precision measurements. </a:t>
            </a:r>
          </a:p>
          <a:p>
            <a:pPr marL="342900" indent="-342900">
              <a:buFont typeface="Arial" panose="020B0604020202020204" pitchFamily="34" charset="0"/>
              <a:buChar char="•"/>
            </a:pPr>
            <a:r>
              <a:rPr lang="en-GB" dirty="0"/>
              <a:t>Be able to set up, use and take down a total station.</a:t>
            </a:r>
            <a:endParaRPr lang="en-US" dirty="0"/>
          </a:p>
        </p:txBody>
      </p:sp>
      <p:sp>
        <p:nvSpPr>
          <p:cNvPr id="4" name="Slide Number Placeholder 3">
            <a:extLst>
              <a:ext uri="{FF2B5EF4-FFF2-40B4-BE49-F238E27FC236}">
                <a16:creationId xmlns:a16="http://schemas.microsoft.com/office/drawing/2014/main" id="{74713BA7-7893-14EA-C182-2478DD74AE1C}"/>
              </a:ext>
            </a:extLst>
          </p:cNvPr>
          <p:cNvSpPr>
            <a:spLocks noGrp="1"/>
          </p:cNvSpPr>
          <p:nvPr>
            <p:ph type="sldNum" sz="quarter" idx="11"/>
          </p:nvPr>
        </p:nvSpPr>
        <p:spPr/>
        <p:txBody>
          <a:bodyPr/>
          <a:lstStyle/>
          <a:p>
            <a:fld id="{DA2C159E-F13C-4A85-9A41-E7669D3E0D70}" type="slidenum">
              <a:rPr lang="en-GB" smtClean="0"/>
              <a:pPr/>
              <a:t>40</a:t>
            </a:fld>
            <a:endParaRPr lang="en-GB" dirty="0"/>
          </a:p>
        </p:txBody>
      </p:sp>
      <p:sp>
        <p:nvSpPr>
          <p:cNvPr id="5" name="Footer Placeholder 4">
            <a:extLst>
              <a:ext uri="{FF2B5EF4-FFF2-40B4-BE49-F238E27FC236}">
                <a16:creationId xmlns:a16="http://schemas.microsoft.com/office/drawing/2014/main" id="{68C39F78-03D2-6120-5C74-EB6FFC5F9E7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3847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DA7E-B616-8DAF-17A2-BE9B9605ED20}"/>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81C334E7-66D7-4816-152C-639FDEF5BF38}"/>
              </a:ext>
            </a:extLst>
          </p:cNvPr>
          <p:cNvSpPr>
            <a:spLocks noGrp="1"/>
          </p:cNvSpPr>
          <p:nvPr>
            <p:ph type="body" sz="quarter" idx="12"/>
          </p:nvPr>
        </p:nvSpPr>
        <p:spPr>
          <a:xfrm>
            <a:off x="234000" y="956322"/>
            <a:ext cx="7680514" cy="2967977"/>
          </a:xfrm>
        </p:spPr>
        <p:txBody>
          <a:bodyPr vert="horz" lIns="0" tIns="0" rIns="0" bIns="0" rtlCol="0" anchor="t">
            <a:noAutofit/>
          </a:bodyPr>
          <a:lstStyle/>
          <a:p>
            <a:r>
              <a:rPr lang="en-US" dirty="0"/>
              <a:t>What do you need to consider when planning a site survey mind map activity in groups.</a:t>
            </a:r>
          </a:p>
          <a:p>
            <a:endParaRPr lang="en-US" dirty="0"/>
          </a:p>
          <a:p>
            <a:r>
              <a:rPr lang="en-US" dirty="0"/>
              <a:t>Set up a total station.</a:t>
            </a:r>
          </a:p>
          <a:p>
            <a:endParaRPr lang="en-US" dirty="0"/>
          </a:p>
          <a:p>
            <a:r>
              <a:rPr lang="en-US" dirty="0"/>
              <a:t>Take measurements with a total station.</a:t>
            </a:r>
          </a:p>
          <a:p>
            <a:endParaRPr lang="en-US" dirty="0"/>
          </a:p>
          <a:p>
            <a:r>
              <a:rPr lang="en-US" dirty="0"/>
              <a:t>Answer exam-style questions.</a:t>
            </a:r>
          </a:p>
        </p:txBody>
      </p:sp>
      <p:sp>
        <p:nvSpPr>
          <p:cNvPr id="4" name="Slide Number Placeholder 3">
            <a:extLst>
              <a:ext uri="{FF2B5EF4-FFF2-40B4-BE49-F238E27FC236}">
                <a16:creationId xmlns:a16="http://schemas.microsoft.com/office/drawing/2014/main" id="{27A21171-222E-0690-5047-D8A8B83E02C8}"/>
              </a:ext>
            </a:extLst>
          </p:cNvPr>
          <p:cNvSpPr>
            <a:spLocks noGrp="1"/>
          </p:cNvSpPr>
          <p:nvPr>
            <p:ph type="sldNum" sz="quarter" idx="11"/>
          </p:nvPr>
        </p:nvSpPr>
        <p:spPr/>
        <p:txBody>
          <a:bodyPr/>
          <a:lstStyle/>
          <a:p>
            <a:fld id="{DA2C159E-F13C-4A85-9A41-E7669D3E0D70}" type="slidenum">
              <a:rPr lang="en-GB" smtClean="0"/>
              <a:pPr/>
              <a:t>41</a:t>
            </a:fld>
            <a:endParaRPr lang="en-GB" dirty="0"/>
          </a:p>
        </p:txBody>
      </p:sp>
      <p:sp>
        <p:nvSpPr>
          <p:cNvPr id="5" name="Footer Placeholder 4">
            <a:extLst>
              <a:ext uri="{FF2B5EF4-FFF2-40B4-BE49-F238E27FC236}">
                <a16:creationId xmlns:a16="http://schemas.microsoft.com/office/drawing/2014/main" id="{0BFD11A3-342B-7E6A-69DC-4FFD32F423C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1145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D3DB-8313-1917-134F-DE65F4C7D4EB}"/>
              </a:ext>
            </a:extLst>
          </p:cNvPr>
          <p:cNvSpPr>
            <a:spLocks noGrp="1"/>
          </p:cNvSpPr>
          <p:nvPr>
            <p:ph type="title"/>
          </p:nvPr>
        </p:nvSpPr>
        <p:spPr/>
        <p:txBody>
          <a:bodyPr/>
          <a:lstStyle/>
          <a:p>
            <a:r>
              <a:rPr lang="en-GB" dirty="0"/>
              <a:t>Considerations for a site survey</a:t>
            </a:r>
          </a:p>
        </p:txBody>
      </p:sp>
      <p:sp>
        <p:nvSpPr>
          <p:cNvPr id="3" name="Text Placeholder 2">
            <a:extLst>
              <a:ext uri="{FF2B5EF4-FFF2-40B4-BE49-F238E27FC236}">
                <a16:creationId xmlns:a16="http://schemas.microsoft.com/office/drawing/2014/main" id="{D979D4A8-FC18-5A4F-CCCA-98A0757298E6}"/>
              </a:ext>
            </a:extLst>
          </p:cNvPr>
          <p:cNvSpPr>
            <a:spLocks noGrp="1"/>
          </p:cNvSpPr>
          <p:nvPr>
            <p:ph type="body" sz="quarter" idx="12"/>
          </p:nvPr>
        </p:nvSpPr>
        <p:spPr/>
        <p:txBody>
          <a:bodyPr/>
          <a:lstStyle/>
          <a:p>
            <a:r>
              <a:rPr lang="en-GB" dirty="0"/>
              <a:t>Work in pairs.</a:t>
            </a:r>
          </a:p>
          <a:p>
            <a:endParaRPr lang="en-GB" dirty="0"/>
          </a:p>
          <a:p>
            <a:r>
              <a:rPr lang="en-GB" dirty="0"/>
              <a:t>Create a mind map to show the factors to consider when conducting a site survey and taking measurements on a construction site.</a:t>
            </a:r>
          </a:p>
          <a:p>
            <a:endParaRPr lang="en-GB" dirty="0"/>
          </a:p>
          <a:p>
            <a:r>
              <a:rPr lang="en-GB" dirty="0"/>
              <a:t>Use flip chart paper and pens.</a:t>
            </a:r>
          </a:p>
          <a:p>
            <a:endParaRPr lang="en-GB" dirty="0"/>
          </a:p>
          <a:p>
            <a:r>
              <a:rPr lang="en-GB" dirty="0"/>
              <a:t>Then, in groups, discuss the content of the mind maps and update with additional content if needed.</a:t>
            </a:r>
          </a:p>
        </p:txBody>
      </p:sp>
      <p:sp>
        <p:nvSpPr>
          <p:cNvPr id="4" name="Slide Number Placeholder 3">
            <a:extLst>
              <a:ext uri="{FF2B5EF4-FFF2-40B4-BE49-F238E27FC236}">
                <a16:creationId xmlns:a16="http://schemas.microsoft.com/office/drawing/2014/main" id="{52D5EAE8-0632-FA45-F5C6-A5B70C59C4A7}"/>
              </a:ext>
            </a:extLst>
          </p:cNvPr>
          <p:cNvSpPr>
            <a:spLocks noGrp="1"/>
          </p:cNvSpPr>
          <p:nvPr>
            <p:ph type="sldNum" sz="quarter" idx="11"/>
          </p:nvPr>
        </p:nvSpPr>
        <p:spPr/>
        <p:txBody>
          <a:bodyPr/>
          <a:lstStyle/>
          <a:p>
            <a:fld id="{DA2C159E-F13C-4A85-9A41-E7669D3E0D70}" type="slidenum">
              <a:rPr lang="en-GB" smtClean="0"/>
              <a:pPr/>
              <a:t>42</a:t>
            </a:fld>
            <a:endParaRPr lang="en-GB" dirty="0"/>
          </a:p>
        </p:txBody>
      </p:sp>
      <p:sp>
        <p:nvSpPr>
          <p:cNvPr id="5" name="Footer Placeholder 4">
            <a:extLst>
              <a:ext uri="{FF2B5EF4-FFF2-40B4-BE49-F238E27FC236}">
                <a16:creationId xmlns:a16="http://schemas.microsoft.com/office/drawing/2014/main" id="{0C7D4CEF-7B25-CC08-AD4F-F33B7B244FF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73351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6FB7-0CE5-CD54-69C3-841F652D1DA1}"/>
              </a:ext>
            </a:extLst>
          </p:cNvPr>
          <p:cNvSpPr>
            <a:spLocks noGrp="1"/>
          </p:cNvSpPr>
          <p:nvPr>
            <p:ph type="title"/>
          </p:nvPr>
        </p:nvSpPr>
        <p:spPr/>
        <p:txBody>
          <a:bodyPr/>
          <a:lstStyle/>
          <a:p>
            <a:r>
              <a:rPr lang="en-GB" dirty="0"/>
              <a:t>Check out a site for a survey</a:t>
            </a:r>
          </a:p>
        </p:txBody>
      </p:sp>
      <p:sp>
        <p:nvSpPr>
          <p:cNvPr id="3" name="Text Placeholder 2">
            <a:extLst>
              <a:ext uri="{FF2B5EF4-FFF2-40B4-BE49-F238E27FC236}">
                <a16:creationId xmlns:a16="http://schemas.microsoft.com/office/drawing/2014/main" id="{8E4D00B0-4F27-3F4A-AC8D-65AFD75C4148}"/>
              </a:ext>
            </a:extLst>
          </p:cNvPr>
          <p:cNvSpPr>
            <a:spLocks noGrp="1"/>
          </p:cNvSpPr>
          <p:nvPr>
            <p:ph type="body" sz="quarter" idx="12"/>
          </p:nvPr>
        </p:nvSpPr>
        <p:spPr/>
        <p:txBody>
          <a:bodyPr/>
          <a:lstStyle/>
          <a:p>
            <a:r>
              <a:rPr lang="en-GB" dirty="0"/>
              <a:t>Continue to work in groups.</a:t>
            </a:r>
          </a:p>
          <a:p>
            <a:endParaRPr lang="en-GB" dirty="0"/>
          </a:p>
          <a:p>
            <a:r>
              <a:rPr lang="en-GB" dirty="0"/>
              <a:t>Access the online map.</a:t>
            </a:r>
          </a:p>
          <a:p>
            <a:endParaRPr lang="en-GB" dirty="0"/>
          </a:p>
          <a:p>
            <a:r>
              <a:rPr lang="en-GB" dirty="0"/>
              <a:t>Discuss the specific factors to consider for carrying out a boundary survey on the land identified.</a:t>
            </a:r>
          </a:p>
          <a:p>
            <a:endParaRPr lang="en-GB" dirty="0"/>
          </a:p>
          <a:p>
            <a:r>
              <a:rPr lang="en-GB" dirty="0"/>
              <a:t>Update your mind map on the flip chart paper with a different coloured pen.</a:t>
            </a:r>
          </a:p>
        </p:txBody>
      </p:sp>
      <p:sp>
        <p:nvSpPr>
          <p:cNvPr id="4" name="Slide Number Placeholder 3">
            <a:extLst>
              <a:ext uri="{FF2B5EF4-FFF2-40B4-BE49-F238E27FC236}">
                <a16:creationId xmlns:a16="http://schemas.microsoft.com/office/drawing/2014/main" id="{F5365BDB-C9F1-E0E3-44EE-DE789B517DAB}"/>
              </a:ext>
            </a:extLst>
          </p:cNvPr>
          <p:cNvSpPr>
            <a:spLocks noGrp="1"/>
          </p:cNvSpPr>
          <p:nvPr>
            <p:ph type="sldNum" sz="quarter" idx="11"/>
          </p:nvPr>
        </p:nvSpPr>
        <p:spPr/>
        <p:txBody>
          <a:bodyPr/>
          <a:lstStyle/>
          <a:p>
            <a:fld id="{DA2C159E-F13C-4A85-9A41-E7669D3E0D70}" type="slidenum">
              <a:rPr lang="en-GB" smtClean="0"/>
              <a:pPr/>
              <a:t>43</a:t>
            </a:fld>
            <a:endParaRPr lang="en-GB" dirty="0"/>
          </a:p>
        </p:txBody>
      </p:sp>
      <p:sp>
        <p:nvSpPr>
          <p:cNvPr id="5" name="Footer Placeholder 4">
            <a:extLst>
              <a:ext uri="{FF2B5EF4-FFF2-40B4-BE49-F238E27FC236}">
                <a16:creationId xmlns:a16="http://schemas.microsoft.com/office/drawing/2014/main" id="{C93D4D43-AFC8-D6B3-A826-CE7518D43A3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6163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373DD-B8C7-B1E3-7FDA-BA55B693C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831F8-9486-40E4-E045-E97F17E4165A}"/>
              </a:ext>
            </a:extLst>
          </p:cNvPr>
          <p:cNvSpPr>
            <a:spLocks noGrp="1"/>
          </p:cNvSpPr>
          <p:nvPr>
            <p:ph type="title"/>
          </p:nvPr>
        </p:nvSpPr>
        <p:spPr/>
        <p:txBody>
          <a:bodyPr/>
          <a:lstStyle/>
          <a:p>
            <a:r>
              <a:rPr lang="en-US" dirty="0"/>
              <a:t>Site surveys-considerations</a:t>
            </a:r>
          </a:p>
        </p:txBody>
      </p:sp>
      <p:sp>
        <p:nvSpPr>
          <p:cNvPr id="3" name="Text Placeholder 2">
            <a:extLst>
              <a:ext uri="{FF2B5EF4-FFF2-40B4-BE49-F238E27FC236}">
                <a16:creationId xmlns:a16="http://schemas.microsoft.com/office/drawing/2014/main" id="{E8520A8F-9CF4-8A5C-6EB2-8FCA7F1E3F5F}"/>
              </a:ext>
            </a:extLst>
          </p:cNvPr>
          <p:cNvSpPr>
            <a:spLocks noGrp="1"/>
          </p:cNvSpPr>
          <p:nvPr>
            <p:ph type="body" sz="quarter" idx="12"/>
          </p:nvPr>
        </p:nvSpPr>
        <p:spPr>
          <a:xfrm>
            <a:off x="234000" y="986400"/>
            <a:ext cx="8278404" cy="3601574"/>
          </a:xfrm>
        </p:spPr>
        <p:txBody>
          <a:bodyPr/>
          <a:lstStyle/>
          <a:p>
            <a:r>
              <a:rPr lang="en-GB" dirty="0"/>
              <a:t>Access to the site – do you have permissions?</a:t>
            </a:r>
          </a:p>
          <a:p>
            <a:endParaRPr lang="en-GB" dirty="0"/>
          </a:p>
          <a:p>
            <a:r>
              <a:rPr lang="en-GB" dirty="0"/>
              <a:t>Location – where is it?  How do you get there?</a:t>
            </a:r>
          </a:p>
          <a:p>
            <a:endParaRPr lang="en-GB" dirty="0"/>
          </a:p>
          <a:p>
            <a:r>
              <a:rPr lang="en-GB" dirty="0"/>
              <a:t>Conditions – weather (temperature, wind, sunlight), </a:t>
            </a:r>
          </a:p>
          <a:p>
            <a:endParaRPr lang="en-GB" dirty="0"/>
          </a:p>
          <a:p>
            <a:r>
              <a:rPr lang="en-GB" dirty="0"/>
              <a:t>Potential obstructions and barriers (e.g. trees, utilities (overhead lines), surrounding buildings, other people (employees, site workers, users, visitors, animals), terrain (slopes, water)</a:t>
            </a:r>
            <a:endParaRPr lang="en-US" dirty="0"/>
          </a:p>
        </p:txBody>
      </p:sp>
      <p:sp>
        <p:nvSpPr>
          <p:cNvPr id="4" name="Slide Number Placeholder 3">
            <a:extLst>
              <a:ext uri="{FF2B5EF4-FFF2-40B4-BE49-F238E27FC236}">
                <a16:creationId xmlns:a16="http://schemas.microsoft.com/office/drawing/2014/main" id="{1B307AF7-AE3B-CF76-A6BF-D44494A4786F}"/>
              </a:ext>
            </a:extLst>
          </p:cNvPr>
          <p:cNvSpPr>
            <a:spLocks noGrp="1"/>
          </p:cNvSpPr>
          <p:nvPr>
            <p:ph type="sldNum" sz="quarter" idx="11"/>
          </p:nvPr>
        </p:nvSpPr>
        <p:spPr/>
        <p:txBody>
          <a:bodyPr/>
          <a:lstStyle/>
          <a:p>
            <a:fld id="{DA2C159E-F13C-4A85-9A41-E7669D3E0D70}" type="slidenum">
              <a:rPr lang="en-GB" smtClean="0"/>
              <a:pPr/>
              <a:t>44</a:t>
            </a:fld>
            <a:endParaRPr lang="en-GB" dirty="0"/>
          </a:p>
        </p:txBody>
      </p:sp>
      <p:sp>
        <p:nvSpPr>
          <p:cNvPr id="5" name="Footer Placeholder 4">
            <a:extLst>
              <a:ext uri="{FF2B5EF4-FFF2-40B4-BE49-F238E27FC236}">
                <a16:creationId xmlns:a16="http://schemas.microsoft.com/office/drawing/2014/main" id="{F8BB1CA6-EA75-5721-E1AE-27ABC026F03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57982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DBA-BC07-3A0B-414D-9B1EEDFAE19F}"/>
              </a:ext>
            </a:extLst>
          </p:cNvPr>
          <p:cNvSpPr>
            <a:spLocks noGrp="1"/>
          </p:cNvSpPr>
          <p:nvPr>
            <p:ph type="title"/>
          </p:nvPr>
        </p:nvSpPr>
        <p:spPr/>
        <p:txBody>
          <a:bodyPr/>
          <a:lstStyle/>
          <a:p>
            <a:r>
              <a:rPr lang="en-GB" dirty="0"/>
              <a:t>Why use a total station?</a:t>
            </a:r>
            <a:endParaRPr lang="en-US" dirty="0"/>
          </a:p>
        </p:txBody>
      </p:sp>
      <p:sp>
        <p:nvSpPr>
          <p:cNvPr id="3" name="Text Placeholder 2">
            <a:extLst>
              <a:ext uri="{FF2B5EF4-FFF2-40B4-BE49-F238E27FC236}">
                <a16:creationId xmlns:a16="http://schemas.microsoft.com/office/drawing/2014/main" id="{D0329E1F-E364-E6E8-7459-AFA0CAC8F305}"/>
              </a:ext>
            </a:extLst>
          </p:cNvPr>
          <p:cNvSpPr>
            <a:spLocks noGrp="1"/>
          </p:cNvSpPr>
          <p:nvPr>
            <p:ph type="body" sz="quarter" idx="12"/>
          </p:nvPr>
        </p:nvSpPr>
        <p:spPr/>
        <p:txBody>
          <a:bodyPr/>
          <a:lstStyle/>
          <a:p>
            <a:r>
              <a:rPr lang="en-GB" dirty="0"/>
              <a:t>Combines distance measurement, angle measurement, and data recording. </a:t>
            </a:r>
          </a:p>
          <a:p>
            <a:r>
              <a:rPr lang="en-GB" dirty="0"/>
              <a:t>Applications: </a:t>
            </a:r>
          </a:p>
          <a:p>
            <a:pPr marL="342900" indent="-342900">
              <a:buFont typeface="Arial" panose="020B0604020202020204" pitchFamily="34" charset="0"/>
              <a:buChar char="•"/>
            </a:pPr>
            <a:r>
              <a:rPr lang="en-GB" dirty="0"/>
              <a:t>Site layout.</a:t>
            </a:r>
          </a:p>
          <a:p>
            <a:pPr marL="342900" indent="-342900">
              <a:buFont typeface="Arial" panose="020B0604020202020204" pitchFamily="34" charset="0"/>
              <a:buChar char="•"/>
            </a:pPr>
            <a:r>
              <a:rPr lang="en-GB" dirty="0"/>
              <a:t>Topographic surveys. </a:t>
            </a:r>
          </a:p>
          <a:p>
            <a:pPr marL="342900" indent="-342900">
              <a:buFont typeface="Arial" panose="020B0604020202020204" pitchFamily="34" charset="0"/>
              <a:buChar char="•"/>
            </a:pPr>
            <a:r>
              <a:rPr lang="en-GB" dirty="0"/>
              <a:t>Control points.</a:t>
            </a:r>
          </a:p>
          <a:p>
            <a:r>
              <a:rPr lang="en-GB" dirty="0"/>
              <a:t>Benefits: </a:t>
            </a:r>
          </a:p>
          <a:p>
            <a:pPr marL="342900" indent="-342900">
              <a:buFont typeface="Arial" panose="020B0604020202020204" pitchFamily="34" charset="0"/>
              <a:buChar char="•"/>
            </a:pPr>
            <a:r>
              <a:rPr lang="en-GB" dirty="0"/>
              <a:t>High precision. </a:t>
            </a:r>
          </a:p>
          <a:p>
            <a:pPr marL="342900" indent="-342900">
              <a:buFont typeface="Arial" panose="020B0604020202020204" pitchFamily="34" charset="0"/>
              <a:buChar char="•"/>
            </a:pPr>
            <a:r>
              <a:rPr lang="en-GB" dirty="0"/>
              <a:t>Efficiency. </a:t>
            </a:r>
          </a:p>
          <a:p>
            <a:pPr marL="342900" indent="-342900">
              <a:buFont typeface="Arial" panose="020B0604020202020204" pitchFamily="34" charset="0"/>
              <a:buChar char="•"/>
            </a:pPr>
            <a:r>
              <a:rPr lang="en-GB" dirty="0"/>
              <a:t>Integration with digital models. </a:t>
            </a:r>
            <a:endParaRPr lang="en-US" dirty="0"/>
          </a:p>
        </p:txBody>
      </p:sp>
      <p:sp>
        <p:nvSpPr>
          <p:cNvPr id="4" name="Slide Number Placeholder 3">
            <a:extLst>
              <a:ext uri="{FF2B5EF4-FFF2-40B4-BE49-F238E27FC236}">
                <a16:creationId xmlns:a16="http://schemas.microsoft.com/office/drawing/2014/main" id="{11DE84D7-9BCE-8450-C3AF-A2069F16ED44}"/>
              </a:ext>
            </a:extLst>
          </p:cNvPr>
          <p:cNvSpPr>
            <a:spLocks noGrp="1"/>
          </p:cNvSpPr>
          <p:nvPr>
            <p:ph type="sldNum" sz="quarter" idx="11"/>
          </p:nvPr>
        </p:nvSpPr>
        <p:spPr/>
        <p:txBody>
          <a:bodyPr/>
          <a:lstStyle/>
          <a:p>
            <a:fld id="{DA2C159E-F13C-4A85-9A41-E7669D3E0D70}" type="slidenum">
              <a:rPr lang="en-GB" smtClean="0"/>
              <a:pPr/>
              <a:t>45</a:t>
            </a:fld>
            <a:endParaRPr lang="en-GB" dirty="0"/>
          </a:p>
        </p:txBody>
      </p:sp>
      <p:sp>
        <p:nvSpPr>
          <p:cNvPr id="5" name="Footer Placeholder 4">
            <a:extLst>
              <a:ext uri="{FF2B5EF4-FFF2-40B4-BE49-F238E27FC236}">
                <a16:creationId xmlns:a16="http://schemas.microsoft.com/office/drawing/2014/main" id="{88464646-0196-A6D2-D6E7-9090C939374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6875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13F3-13AC-8A0C-D31E-CD354FA86467}"/>
              </a:ext>
            </a:extLst>
          </p:cNvPr>
          <p:cNvSpPr>
            <a:spLocks noGrp="1"/>
          </p:cNvSpPr>
          <p:nvPr>
            <p:ph type="title"/>
          </p:nvPr>
        </p:nvSpPr>
        <p:spPr/>
        <p:txBody>
          <a:bodyPr/>
          <a:lstStyle/>
          <a:p>
            <a:r>
              <a:rPr lang="en-GB" dirty="0"/>
              <a:t>Health and safety</a:t>
            </a:r>
            <a:endParaRPr lang="en-US" dirty="0"/>
          </a:p>
        </p:txBody>
      </p:sp>
      <p:sp>
        <p:nvSpPr>
          <p:cNvPr id="3" name="Text Placeholder 2">
            <a:extLst>
              <a:ext uri="{FF2B5EF4-FFF2-40B4-BE49-F238E27FC236}">
                <a16:creationId xmlns:a16="http://schemas.microsoft.com/office/drawing/2014/main" id="{3DFB8EF9-70E9-E02E-6956-8DF5A73C2E80}"/>
              </a:ext>
            </a:extLst>
          </p:cNvPr>
          <p:cNvSpPr>
            <a:spLocks noGrp="1"/>
          </p:cNvSpPr>
          <p:nvPr>
            <p:ph type="body" sz="quarter" idx="12"/>
          </p:nvPr>
        </p:nvSpPr>
        <p:spPr/>
        <p:txBody>
          <a:bodyPr/>
          <a:lstStyle/>
          <a:p>
            <a:r>
              <a:rPr lang="en-GB" dirty="0"/>
              <a:t>Hazards: </a:t>
            </a:r>
          </a:p>
          <a:p>
            <a:pPr marL="342900" indent="-342900">
              <a:buFont typeface="Arial" panose="020B0604020202020204" pitchFamily="34" charset="0"/>
              <a:buChar char="•"/>
            </a:pPr>
            <a:r>
              <a:rPr lang="en-GB" dirty="0"/>
              <a:t>Trip hazards from tripod legs. </a:t>
            </a:r>
          </a:p>
          <a:p>
            <a:pPr marL="342900" indent="-342900">
              <a:buFont typeface="Arial" panose="020B0604020202020204" pitchFamily="34" charset="0"/>
              <a:buChar char="•"/>
            </a:pPr>
            <a:r>
              <a:rPr lang="en-GB" dirty="0"/>
              <a:t>Manual handling injuries. </a:t>
            </a:r>
          </a:p>
          <a:p>
            <a:pPr marL="342900" indent="-342900">
              <a:buFont typeface="Arial" panose="020B0604020202020204" pitchFamily="34" charset="0"/>
              <a:buChar char="•"/>
            </a:pPr>
            <a:r>
              <a:rPr lang="en-GB" dirty="0"/>
              <a:t>Laser eye safety. </a:t>
            </a:r>
          </a:p>
          <a:p>
            <a:pPr marL="342900" indent="-342900">
              <a:buFont typeface="Arial" panose="020B0604020202020204" pitchFamily="34" charset="0"/>
              <a:buChar char="•"/>
            </a:pPr>
            <a:r>
              <a:rPr lang="en-GB" dirty="0"/>
              <a:t>Working near traffic or machinery.</a:t>
            </a:r>
          </a:p>
          <a:p>
            <a:r>
              <a:rPr lang="en-GB" dirty="0"/>
              <a:t>Control Measures: </a:t>
            </a:r>
          </a:p>
          <a:p>
            <a:pPr marL="342900" indent="-342900">
              <a:buFont typeface="Arial" panose="020B0604020202020204" pitchFamily="34" charset="0"/>
              <a:buChar char="•"/>
            </a:pPr>
            <a:r>
              <a:rPr lang="en-GB" dirty="0"/>
              <a:t>PPE (hard hat, hi-vis, boots). </a:t>
            </a:r>
          </a:p>
          <a:p>
            <a:pPr marL="342900" indent="-342900">
              <a:buFont typeface="Arial" panose="020B0604020202020204" pitchFamily="34" charset="0"/>
              <a:buChar char="•"/>
            </a:pPr>
            <a:r>
              <a:rPr lang="en-GB" dirty="0"/>
              <a:t>Correct lifting techniques. </a:t>
            </a:r>
          </a:p>
          <a:p>
            <a:pPr marL="342900" indent="-342900">
              <a:buFont typeface="Arial" panose="020B0604020202020204" pitchFamily="34" charset="0"/>
              <a:buChar char="•"/>
            </a:pPr>
            <a:r>
              <a:rPr lang="en-GB" dirty="0"/>
              <a:t>Positioning equipment safely. </a:t>
            </a:r>
          </a:p>
          <a:p>
            <a:pPr marL="342900" indent="-342900">
              <a:buFont typeface="Arial" panose="020B0604020202020204" pitchFamily="34" charset="0"/>
              <a:buChar char="•"/>
            </a:pPr>
            <a:r>
              <a:rPr lang="en-GB" dirty="0"/>
              <a:t>Follow laser safety guidelines.</a:t>
            </a:r>
            <a:endParaRPr lang="en-US" dirty="0"/>
          </a:p>
        </p:txBody>
      </p:sp>
      <p:sp>
        <p:nvSpPr>
          <p:cNvPr id="4" name="Slide Number Placeholder 3">
            <a:extLst>
              <a:ext uri="{FF2B5EF4-FFF2-40B4-BE49-F238E27FC236}">
                <a16:creationId xmlns:a16="http://schemas.microsoft.com/office/drawing/2014/main" id="{80EDE041-CDC9-3245-8499-CF4824C2B1BB}"/>
              </a:ext>
            </a:extLst>
          </p:cNvPr>
          <p:cNvSpPr>
            <a:spLocks noGrp="1"/>
          </p:cNvSpPr>
          <p:nvPr>
            <p:ph type="sldNum" sz="quarter" idx="11"/>
          </p:nvPr>
        </p:nvSpPr>
        <p:spPr/>
        <p:txBody>
          <a:bodyPr/>
          <a:lstStyle/>
          <a:p>
            <a:fld id="{DA2C159E-F13C-4A85-9A41-E7669D3E0D70}" type="slidenum">
              <a:rPr lang="en-GB" smtClean="0"/>
              <a:pPr/>
              <a:t>46</a:t>
            </a:fld>
            <a:endParaRPr lang="en-GB" dirty="0"/>
          </a:p>
        </p:txBody>
      </p:sp>
      <p:sp>
        <p:nvSpPr>
          <p:cNvPr id="5" name="Footer Placeholder 4">
            <a:extLst>
              <a:ext uri="{FF2B5EF4-FFF2-40B4-BE49-F238E27FC236}">
                <a16:creationId xmlns:a16="http://schemas.microsoft.com/office/drawing/2014/main" id="{9509ED43-C8C0-1C6D-2387-6308DF1E706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98420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5E15-6C4B-82EC-30A4-607A4A80F7CB}"/>
              </a:ext>
            </a:extLst>
          </p:cNvPr>
          <p:cNvSpPr>
            <a:spLocks noGrp="1"/>
          </p:cNvSpPr>
          <p:nvPr>
            <p:ph type="title"/>
          </p:nvPr>
        </p:nvSpPr>
        <p:spPr>
          <a:xfrm>
            <a:off x="234000" y="107687"/>
            <a:ext cx="8437563" cy="627128"/>
          </a:xfrm>
        </p:spPr>
        <p:txBody>
          <a:bodyPr>
            <a:normAutofit/>
          </a:bodyPr>
          <a:lstStyle/>
          <a:p>
            <a:r>
              <a:rPr lang="en-GB" dirty="0"/>
              <a:t>Observe how a total station set up</a:t>
            </a:r>
            <a:endParaRPr lang="en-US" dirty="0"/>
          </a:p>
        </p:txBody>
      </p:sp>
      <p:sp>
        <p:nvSpPr>
          <p:cNvPr id="3" name="Text Placeholder 2">
            <a:extLst>
              <a:ext uri="{FF2B5EF4-FFF2-40B4-BE49-F238E27FC236}">
                <a16:creationId xmlns:a16="http://schemas.microsoft.com/office/drawing/2014/main" id="{E4E941A4-63CC-C485-A56D-CF81A12EF109}"/>
              </a:ext>
            </a:extLst>
          </p:cNvPr>
          <p:cNvSpPr>
            <a:spLocks noGrp="1"/>
          </p:cNvSpPr>
          <p:nvPr>
            <p:ph type="body" sz="quarter" idx="12"/>
          </p:nvPr>
        </p:nvSpPr>
        <p:spPr>
          <a:xfrm>
            <a:off x="234000" y="952499"/>
            <a:ext cx="8607634" cy="3866691"/>
          </a:xfrm>
        </p:spPr>
        <p:txBody>
          <a:bodyPr vert="horz" lIns="0" tIns="0" rIns="0" bIns="0" rtlCol="0" anchor="t">
            <a:noAutofit/>
          </a:bodyPr>
          <a:lstStyle/>
          <a:p>
            <a:r>
              <a:rPr lang="en-GB" dirty="0"/>
              <a:t>Work in pairs.</a:t>
            </a:r>
          </a:p>
          <a:p>
            <a:endParaRPr lang="en-GB" dirty="0"/>
          </a:p>
          <a:p>
            <a:r>
              <a:rPr lang="en-GB" dirty="0"/>
              <a:t>Follow the demonstration and set up your total station.</a:t>
            </a:r>
          </a:p>
          <a:p>
            <a:endParaRPr lang="en-US" dirty="0">
              <a:solidFill>
                <a:srgbClr val="FF0000"/>
              </a:solidFill>
              <a:cs typeface="Arial"/>
            </a:endParaRPr>
          </a:p>
        </p:txBody>
      </p:sp>
      <p:sp>
        <p:nvSpPr>
          <p:cNvPr id="4" name="Slide Number Placeholder 3">
            <a:extLst>
              <a:ext uri="{FF2B5EF4-FFF2-40B4-BE49-F238E27FC236}">
                <a16:creationId xmlns:a16="http://schemas.microsoft.com/office/drawing/2014/main" id="{708CFC73-CD38-DC26-CD8C-A27933CBB48E}"/>
              </a:ext>
            </a:extLst>
          </p:cNvPr>
          <p:cNvSpPr>
            <a:spLocks noGrp="1"/>
          </p:cNvSpPr>
          <p:nvPr>
            <p:ph type="sldNum" sz="quarter" idx="11"/>
          </p:nvPr>
        </p:nvSpPr>
        <p:spPr/>
        <p:txBody>
          <a:bodyPr/>
          <a:lstStyle/>
          <a:p>
            <a:fld id="{DA2C159E-F13C-4A85-9A41-E7669D3E0D70}" type="slidenum">
              <a:rPr lang="en-GB" smtClean="0"/>
              <a:pPr/>
              <a:t>47</a:t>
            </a:fld>
            <a:endParaRPr lang="en-GB" dirty="0"/>
          </a:p>
        </p:txBody>
      </p:sp>
      <p:sp>
        <p:nvSpPr>
          <p:cNvPr id="5" name="Footer Placeholder 4">
            <a:extLst>
              <a:ext uri="{FF2B5EF4-FFF2-40B4-BE49-F238E27FC236}">
                <a16:creationId xmlns:a16="http://schemas.microsoft.com/office/drawing/2014/main" id="{AB7BDC9F-54CE-0463-B190-1473779C73B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086186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975-FD87-AB16-06BA-1BC840B9B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B750D-83BA-634D-86C7-BC5F5FB3B326}"/>
              </a:ext>
            </a:extLst>
          </p:cNvPr>
          <p:cNvSpPr>
            <a:spLocks noGrp="1"/>
          </p:cNvSpPr>
          <p:nvPr>
            <p:ph type="title"/>
          </p:nvPr>
        </p:nvSpPr>
        <p:spPr>
          <a:xfrm>
            <a:off x="234000" y="107687"/>
            <a:ext cx="8437563" cy="627128"/>
          </a:xfrm>
        </p:spPr>
        <p:txBody>
          <a:bodyPr>
            <a:normAutofit/>
          </a:bodyPr>
          <a:lstStyle/>
          <a:p>
            <a:r>
              <a:rPr lang="en-GB" dirty="0"/>
              <a:t>Set up your total station</a:t>
            </a:r>
            <a:endParaRPr lang="en-US" dirty="0"/>
          </a:p>
        </p:txBody>
      </p:sp>
      <p:sp>
        <p:nvSpPr>
          <p:cNvPr id="3" name="Text Placeholder 2">
            <a:extLst>
              <a:ext uri="{FF2B5EF4-FFF2-40B4-BE49-F238E27FC236}">
                <a16:creationId xmlns:a16="http://schemas.microsoft.com/office/drawing/2014/main" id="{91F9C5FA-64A6-752C-3B90-10A0355E8FEF}"/>
              </a:ext>
            </a:extLst>
          </p:cNvPr>
          <p:cNvSpPr>
            <a:spLocks noGrp="1"/>
          </p:cNvSpPr>
          <p:nvPr>
            <p:ph type="body" sz="quarter" idx="12"/>
          </p:nvPr>
        </p:nvSpPr>
        <p:spPr>
          <a:xfrm>
            <a:off x="234000" y="901699"/>
            <a:ext cx="8607634" cy="3917491"/>
          </a:xfrm>
        </p:spPr>
        <p:txBody>
          <a:bodyPr vert="horz" lIns="0" tIns="0" rIns="0" bIns="0" rtlCol="0" anchor="t">
            <a:noAutofit/>
          </a:bodyPr>
          <a:lstStyle/>
          <a:p>
            <a:r>
              <a:rPr lang="en-US" dirty="0">
                <a:cs typeface="Arial"/>
              </a:rPr>
              <a:t>Take turns.</a:t>
            </a:r>
          </a:p>
          <a:p>
            <a:endParaRPr lang="en-US" dirty="0">
              <a:cs typeface="Arial"/>
            </a:endParaRPr>
          </a:p>
          <a:p>
            <a:r>
              <a:rPr lang="en-US" dirty="0">
                <a:cs typeface="Arial"/>
              </a:rPr>
              <a:t>One of you sets up the total station. The other takes a health and safety role, ensuring each state is secured before moving to the next stage.</a:t>
            </a:r>
          </a:p>
          <a:p>
            <a:endParaRPr lang="en-US" dirty="0">
              <a:cs typeface="Arial"/>
            </a:endParaRPr>
          </a:p>
          <a:p>
            <a:r>
              <a:rPr lang="en-US" dirty="0">
                <a:cs typeface="Arial"/>
              </a:rPr>
              <a:t>Shut down the total station once you have set it up.</a:t>
            </a:r>
          </a:p>
          <a:p>
            <a:endParaRPr lang="en-US" dirty="0">
              <a:cs typeface="Arial"/>
            </a:endParaRPr>
          </a:p>
          <a:p>
            <a:r>
              <a:rPr lang="en-US" dirty="0">
                <a:cs typeface="Arial"/>
              </a:rPr>
              <a:t>Swap roles and set up the total station again.</a:t>
            </a:r>
          </a:p>
        </p:txBody>
      </p:sp>
      <p:sp>
        <p:nvSpPr>
          <p:cNvPr id="4" name="Slide Number Placeholder 3">
            <a:extLst>
              <a:ext uri="{FF2B5EF4-FFF2-40B4-BE49-F238E27FC236}">
                <a16:creationId xmlns:a16="http://schemas.microsoft.com/office/drawing/2014/main" id="{BC621ED6-6374-D879-6317-62FC7B9FB58B}"/>
              </a:ext>
            </a:extLst>
          </p:cNvPr>
          <p:cNvSpPr>
            <a:spLocks noGrp="1"/>
          </p:cNvSpPr>
          <p:nvPr>
            <p:ph type="sldNum" sz="quarter" idx="11"/>
          </p:nvPr>
        </p:nvSpPr>
        <p:spPr/>
        <p:txBody>
          <a:bodyPr/>
          <a:lstStyle/>
          <a:p>
            <a:fld id="{DA2C159E-F13C-4A85-9A41-E7669D3E0D70}" type="slidenum">
              <a:rPr lang="en-GB" smtClean="0"/>
              <a:pPr/>
              <a:t>48</a:t>
            </a:fld>
            <a:endParaRPr lang="en-GB" dirty="0"/>
          </a:p>
        </p:txBody>
      </p:sp>
      <p:sp>
        <p:nvSpPr>
          <p:cNvPr id="5" name="Footer Placeholder 4">
            <a:extLst>
              <a:ext uri="{FF2B5EF4-FFF2-40B4-BE49-F238E27FC236}">
                <a16:creationId xmlns:a16="http://schemas.microsoft.com/office/drawing/2014/main" id="{3770A0FA-1096-8FA4-2476-BE53FEC7506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94819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85F6-94BF-C88A-91C7-914FEC6FE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9318B-BAE0-80B6-2AD9-0F9174E4B95E}"/>
              </a:ext>
            </a:extLst>
          </p:cNvPr>
          <p:cNvSpPr>
            <a:spLocks noGrp="1"/>
          </p:cNvSpPr>
          <p:nvPr>
            <p:ph type="title"/>
          </p:nvPr>
        </p:nvSpPr>
        <p:spPr>
          <a:xfrm>
            <a:off x="234000" y="107686"/>
            <a:ext cx="8437563" cy="1213114"/>
          </a:xfrm>
        </p:spPr>
        <p:txBody>
          <a:bodyPr>
            <a:normAutofit/>
          </a:bodyPr>
          <a:lstStyle/>
          <a:p>
            <a:r>
              <a:rPr lang="en-GB" dirty="0"/>
              <a:t>Importance of correct set up and levelling</a:t>
            </a:r>
            <a:endParaRPr lang="en-US" dirty="0"/>
          </a:p>
        </p:txBody>
      </p:sp>
      <p:sp>
        <p:nvSpPr>
          <p:cNvPr id="3" name="Text Placeholder 2">
            <a:extLst>
              <a:ext uri="{FF2B5EF4-FFF2-40B4-BE49-F238E27FC236}">
                <a16:creationId xmlns:a16="http://schemas.microsoft.com/office/drawing/2014/main" id="{AC2107F8-85E9-89A0-18E5-5D298263C3C0}"/>
              </a:ext>
            </a:extLst>
          </p:cNvPr>
          <p:cNvSpPr>
            <a:spLocks noGrp="1"/>
          </p:cNvSpPr>
          <p:nvPr>
            <p:ph type="body" sz="quarter" idx="12"/>
          </p:nvPr>
        </p:nvSpPr>
        <p:spPr>
          <a:xfrm>
            <a:off x="234000" y="1320801"/>
            <a:ext cx="8607634" cy="3498390"/>
          </a:xfrm>
        </p:spPr>
        <p:txBody>
          <a:bodyPr vert="horz" lIns="0" tIns="0" rIns="0" bIns="0" rtlCol="0" anchor="t">
            <a:noAutofit/>
          </a:bodyPr>
          <a:lstStyle/>
          <a:p>
            <a:pPr marL="342900" indent="-342900" fontAlgn="base">
              <a:buFont typeface="Arial" panose="020B0604020202020204" pitchFamily="34" charset="0"/>
              <a:buChar char="•"/>
            </a:pPr>
            <a:r>
              <a:rPr lang="en-GB" dirty="0"/>
              <a:t>Ensures accurate measurements.</a:t>
            </a:r>
            <a:r>
              <a:rPr lang="en-US" dirty="0"/>
              <a:t>​</a:t>
            </a:r>
          </a:p>
          <a:p>
            <a:pPr marL="342900" indent="-342900" fontAlgn="base">
              <a:buFont typeface="Arial" panose="020B0604020202020204" pitchFamily="34" charset="0"/>
              <a:buChar char="•"/>
            </a:pPr>
            <a:r>
              <a:rPr lang="en-GB" dirty="0"/>
              <a:t>Prevents cumulative errors​.</a:t>
            </a:r>
          </a:p>
          <a:p>
            <a:pPr marL="342900" indent="-342900" fontAlgn="base">
              <a:buFont typeface="Arial" panose="020B0604020202020204" pitchFamily="34" charset="0"/>
              <a:buChar char="•"/>
            </a:pPr>
            <a:r>
              <a:rPr lang="en-GB" dirty="0"/>
              <a:t>Ensures proper alignment​.</a:t>
            </a:r>
          </a:p>
          <a:p>
            <a:pPr marL="342900" indent="-342900" fontAlgn="base">
              <a:buFont typeface="Arial" panose="020B0604020202020204" pitchFamily="34" charset="0"/>
              <a:buChar char="•"/>
            </a:pPr>
            <a:r>
              <a:rPr lang="en-GB" dirty="0"/>
              <a:t>Maintains tolerance limits​.</a:t>
            </a:r>
          </a:p>
          <a:p>
            <a:pPr marL="342900" indent="-342900" fontAlgn="base">
              <a:buFont typeface="Arial" panose="020B0604020202020204" pitchFamily="34" charset="0"/>
              <a:buChar char="•"/>
            </a:pPr>
            <a:r>
              <a:rPr lang="en-GB" dirty="0"/>
              <a:t>Improves safety​.</a:t>
            </a:r>
          </a:p>
          <a:p>
            <a:pPr marL="342900" indent="-342900" fontAlgn="base">
              <a:buFont typeface="Arial" panose="020B0604020202020204" pitchFamily="34" charset="0"/>
              <a:buChar char="•"/>
            </a:pPr>
            <a:r>
              <a:rPr lang="en-GB" dirty="0"/>
              <a:t>Saves time and costs.</a:t>
            </a:r>
          </a:p>
          <a:p>
            <a:endParaRPr lang="en-GB" b="1" dirty="0">
              <a:solidFill>
                <a:srgbClr val="000000"/>
              </a:solidFill>
              <a:cs typeface="Arial"/>
            </a:endParaRPr>
          </a:p>
        </p:txBody>
      </p:sp>
      <p:sp>
        <p:nvSpPr>
          <p:cNvPr id="4" name="Slide Number Placeholder 3">
            <a:extLst>
              <a:ext uri="{FF2B5EF4-FFF2-40B4-BE49-F238E27FC236}">
                <a16:creationId xmlns:a16="http://schemas.microsoft.com/office/drawing/2014/main" id="{DA9C6495-3D28-C6E4-5F9B-A9C55AA48EB1}"/>
              </a:ext>
            </a:extLst>
          </p:cNvPr>
          <p:cNvSpPr>
            <a:spLocks noGrp="1"/>
          </p:cNvSpPr>
          <p:nvPr>
            <p:ph type="sldNum" sz="quarter" idx="11"/>
          </p:nvPr>
        </p:nvSpPr>
        <p:spPr/>
        <p:txBody>
          <a:bodyPr/>
          <a:lstStyle/>
          <a:p>
            <a:fld id="{DA2C159E-F13C-4A85-9A41-E7669D3E0D70}" type="slidenum">
              <a:rPr lang="en-GB" smtClean="0"/>
              <a:pPr/>
              <a:t>49</a:t>
            </a:fld>
            <a:endParaRPr lang="en-GB" dirty="0"/>
          </a:p>
        </p:txBody>
      </p:sp>
      <p:sp>
        <p:nvSpPr>
          <p:cNvPr id="5" name="Footer Placeholder 4">
            <a:extLst>
              <a:ext uri="{FF2B5EF4-FFF2-40B4-BE49-F238E27FC236}">
                <a16:creationId xmlns:a16="http://schemas.microsoft.com/office/drawing/2014/main" id="{28650D3E-9985-DDDC-27BE-F0FC95FA6DA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762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3D6EB79-1B0F-E4B7-DCE5-156B23DAB30F}"/>
              </a:ext>
            </a:extLst>
          </p:cNvPr>
          <p:cNvSpPr txBox="1">
            <a:spLocks noGrp="1"/>
          </p:cNvSpPr>
          <p:nvPr>
            <p:ph type="title" idx="4294967295"/>
          </p:nvPr>
        </p:nvSpPr>
        <p:spPr>
          <a:xfrm>
            <a:off x="473487" y="231089"/>
            <a:ext cx="8437563" cy="8556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ts val="0"/>
              </a:spcBef>
              <a:buNone/>
              <a:defRPr sz="3600" b="1" kern="1200" cap="none"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j-ea"/>
                <a:cs typeface="+mj-cs"/>
              </a:rPr>
              <a:t>Measure dimensions - length</a:t>
            </a:r>
            <a:endParaRPr kumimoji="0" lang="en-GB" sz="3600" b="1" i="0" u="none" strike="noStrike" kern="1200" cap="none" spc="0" normalizeH="0" baseline="0" noProof="0" dirty="0">
              <a:ln>
                <a:noFill/>
              </a:ln>
              <a:solidFill>
                <a:schemeClr val="tx1"/>
              </a:solidFill>
              <a:effectLst/>
              <a:uLnTx/>
              <a:uFillTx/>
              <a:latin typeface="+mj-lt"/>
              <a:ea typeface="+mj-ea"/>
              <a:cs typeface="Arial"/>
            </a:endParaRPr>
          </a:p>
        </p:txBody>
      </p:sp>
      <p:sp>
        <p:nvSpPr>
          <p:cNvPr id="5" name="Text Placeholder 4"/>
          <p:cNvSpPr>
            <a:spLocks noGrp="1"/>
          </p:cNvSpPr>
          <p:nvPr>
            <p:ph type="body" sz="quarter" idx="12"/>
          </p:nvPr>
        </p:nvSpPr>
        <p:spPr>
          <a:xfrm>
            <a:off x="473487" y="1194924"/>
            <a:ext cx="8081790" cy="3572339"/>
          </a:xfrm>
        </p:spPr>
        <p:txBody>
          <a:bodyPr/>
          <a:lstStyle/>
          <a:p>
            <a:pPr>
              <a:lnSpc>
                <a:spcPct val="100000"/>
              </a:lnSpc>
            </a:pPr>
            <a:r>
              <a:rPr lang="en-GB" dirty="0"/>
              <a:t>Work in pairs.</a:t>
            </a:r>
          </a:p>
          <a:p>
            <a:pPr>
              <a:lnSpc>
                <a:spcPct val="100000"/>
              </a:lnSpc>
            </a:pPr>
            <a:endParaRPr lang="en-GB" dirty="0"/>
          </a:p>
          <a:p>
            <a:pPr>
              <a:lnSpc>
                <a:spcPct val="100000"/>
              </a:lnSpc>
            </a:pPr>
            <a:r>
              <a:rPr lang="en-GB" dirty="0"/>
              <a:t>Measure the length of the given items using the measuring equipment available.</a:t>
            </a:r>
          </a:p>
          <a:p>
            <a:pPr>
              <a:lnSpc>
                <a:spcPct val="100000"/>
              </a:lnSpc>
            </a:pPr>
            <a:endParaRPr lang="en-GB" dirty="0"/>
          </a:p>
          <a:p>
            <a:pPr>
              <a:lnSpc>
                <a:spcPct val="100000"/>
              </a:lnSpc>
            </a:pPr>
            <a:r>
              <a:rPr lang="en-GB" dirty="0"/>
              <a:t>Note your measurements in the </a:t>
            </a:r>
            <a:r>
              <a:rPr lang="en-GB" b="1" dirty="0"/>
              <a:t>Template to record measurement.</a:t>
            </a:r>
          </a:p>
          <a:p>
            <a:pPr marL="612900" lvl="1" indent="-342900"/>
            <a:endParaRPr lang="en-GB" dirty="0"/>
          </a:p>
          <a:p>
            <a:r>
              <a:rPr lang="en-GB" dirty="0"/>
              <a:t>Present your data to the rest of the class when asked.</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5</a:t>
            </a:fld>
            <a:endParaRPr lang="en-GB" dirty="0"/>
          </a:p>
        </p:txBody>
      </p:sp>
    </p:spTree>
    <p:extLst>
      <p:ext uri="{BB962C8B-B14F-4D97-AF65-F5344CB8AC3E}">
        <p14:creationId xmlns:p14="http://schemas.microsoft.com/office/powerpoint/2010/main" val="2623175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C80A5-264C-C169-E229-6A7701614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40EA0-1930-C8A7-17B7-F00266B9DE08}"/>
              </a:ext>
            </a:extLst>
          </p:cNvPr>
          <p:cNvSpPr>
            <a:spLocks noGrp="1"/>
          </p:cNvSpPr>
          <p:nvPr>
            <p:ph type="title"/>
          </p:nvPr>
        </p:nvSpPr>
        <p:spPr>
          <a:xfrm>
            <a:off x="234000" y="423776"/>
            <a:ext cx="8437563" cy="1280846"/>
          </a:xfrm>
        </p:spPr>
        <p:txBody>
          <a:bodyPr>
            <a:normAutofit/>
          </a:bodyPr>
          <a:lstStyle/>
          <a:p>
            <a:r>
              <a:rPr lang="en-GB" dirty="0"/>
              <a:t>Observe how to take measurements with a total station</a:t>
            </a:r>
            <a:endParaRPr lang="en-US" dirty="0"/>
          </a:p>
        </p:txBody>
      </p:sp>
      <p:sp>
        <p:nvSpPr>
          <p:cNvPr id="3" name="Text Placeholder 2">
            <a:extLst>
              <a:ext uri="{FF2B5EF4-FFF2-40B4-BE49-F238E27FC236}">
                <a16:creationId xmlns:a16="http://schemas.microsoft.com/office/drawing/2014/main" id="{977E5E89-8969-681A-6F04-91A15F216E43}"/>
              </a:ext>
            </a:extLst>
          </p:cNvPr>
          <p:cNvSpPr>
            <a:spLocks noGrp="1"/>
          </p:cNvSpPr>
          <p:nvPr>
            <p:ph type="body" sz="quarter" idx="12"/>
          </p:nvPr>
        </p:nvSpPr>
        <p:spPr>
          <a:xfrm>
            <a:off x="234000" y="1704622"/>
            <a:ext cx="8607634" cy="2607734"/>
          </a:xfrm>
        </p:spPr>
        <p:txBody>
          <a:bodyPr vert="horz" lIns="0" tIns="0" rIns="0" bIns="0" rtlCol="0" anchor="t">
            <a:noAutofit/>
          </a:bodyPr>
          <a:lstStyle/>
          <a:p>
            <a:r>
              <a:rPr lang="en-GB" dirty="0"/>
              <a:t>Work in pairs.</a:t>
            </a:r>
          </a:p>
          <a:p>
            <a:endParaRPr lang="en-GB" dirty="0"/>
          </a:p>
          <a:p>
            <a:r>
              <a:rPr lang="en-GB" dirty="0"/>
              <a:t>Follow the demonstration.</a:t>
            </a:r>
          </a:p>
          <a:p>
            <a:endParaRPr lang="en-US" dirty="0">
              <a:solidFill>
                <a:srgbClr val="FF0000"/>
              </a:solidFill>
              <a:cs typeface="Arial"/>
            </a:endParaRPr>
          </a:p>
        </p:txBody>
      </p:sp>
      <p:sp>
        <p:nvSpPr>
          <p:cNvPr id="4" name="Slide Number Placeholder 3">
            <a:extLst>
              <a:ext uri="{FF2B5EF4-FFF2-40B4-BE49-F238E27FC236}">
                <a16:creationId xmlns:a16="http://schemas.microsoft.com/office/drawing/2014/main" id="{C134608D-B215-A018-12D6-D0634D8C65FA}"/>
              </a:ext>
            </a:extLst>
          </p:cNvPr>
          <p:cNvSpPr>
            <a:spLocks noGrp="1"/>
          </p:cNvSpPr>
          <p:nvPr>
            <p:ph type="sldNum" sz="quarter" idx="11"/>
          </p:nvPr>
        </p:nvSpPr>
        <p:spPr/>
        <p:txBody>
          <a:bodyPr/>
          <a:lstStyle/>
          <a:p>
            <a:fld id="{DA2C159E-F13C-4A85-9A41-E7669D3E0D70}" type="slidenum">
              <a:rPr lang="en-GB" smtClean="0"/>
              <a:pPr/>
              <a:t>50</a:t>
            </a:fld>
            <a:endParaRPr lang="en-GB" dirty="0"/>
          </a:p>
        </p:txBody>
      </p:sp>
      <p:sp>
        <p:nvSpPr>
          <p:cNvPr id="5" name="Footer Placeholder 4">
            <a:extLst>
              <a:ext uri="{FF2B5EF4-FFF2-40B4-BE49-F238E27FC236}">
                <a16:creationId xmlns:a16="http://schemas.microsoft.com/office/drawing/2014/main" id="{07272082-AFB2-DDDF-2198-473061C2C82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7802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79BF-5916-16B8-ACAC-55E748F37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EDEA9-EB91-695D-6081-ED0FB519E937}"/>
              </a:ext>
            </a:extLst>
          </p:cNvPr>
          <p:cNvSpPr>
            <a:spLocks noGrp="1"/>
          </p:cNvSpPr>
          <p:nvPr>
            <p:ph type="title"/>
          </p:nvPr>
        </p:nvSpPr>
        <p:spPr>
          <a:xfrm>
            <a:off x="234000" y="107686"/>
            <a:ext cx="8437563" cy="1213114"/>
          </a:xfrm>
        </p:spPr>
        <p:txBody>
          <a:bodyPr>
            <a:normAutofit/>
          </a:bodyPr>
          <a:lstStyle/>
          <a:p>
            <a:r>
              <a:rPr lang="en-GB" dirty="0"/>
              <a:t>Take measurements with a total station</a:t>
            </a:r>
            <a:endParaRPr lang="en-US" dirty="0"/>
          </a:p>
        </p:txBody>
      </p:sp>
      <p:sp>
        <p:nvSpPr>
          <p:cNvPr id="3" name="Text Placeholder 2">
            <a:extLst>
              <a:ext uri="{FF2B5EF4-FFF2-40B4-BE49-F238E27FC236}">
                <a16:creationId xmlns:a16="http://schemas.microsoft.com/office/drawing/2014/main" id="{6AFD604B-E51C-9158-53B8-C0DABAAC4A45}"/>
              </a:ext>
            </a:extLst>
          </p:cNvPr>
          <p:cNvSpPr>
            <a:spLocks noGrp="1"/>
          </p:cNvSpPr>
          <p:nvPr>
            <p:ph type="body" sz="quarter" idx="12"/>
          </p:nvPr>
        </p:nvSpPr>
        <p:spPr>
          <a:xfrm>
            <a:off x="234000" y="1320801"/>
            <a:ext cx="8607634" cy="3498390"/>
          </a:xfrm>
        </p:spPr>
        <p:txBody>
          <a:bodyPr vert="horz" lIns="0" tIns="0" rIns="0" bIns="0" rtlCol="0" anchor="t">
            <a:noAutofit/>
          </a:bodyPr>
          <a:lstStyle/>
          <a:p>
            <a:r>
              <a:rPr lang="en-GB" dirty="0">
                <a:cs typeface="Arial"/>
              </a:rPr>
              <a:t>Take turns taking measurements of the four corners of a window. </a:t>
            </a:r>
          </a:p>
          <a:p>
            <a:pPr marL="342900" indent="-342900">
              <a:buFont typeface="Arial" panose="020B0604020202020204" pitchFamily="34" charset="0"/>
              <a:buChar char="•"/>
            </a:pPr>
            <a:r>
              <a:rPr lang="en-GB" dirty="0">
                <a:solidFill>
                  <a:srgbClr val="000000"/>
                </a:solidFill>
                <a:cs typeface="Arial"/>
              </a:rPr>
              <a:t>Aim at the target point. </a:t>
            </a:r>
          </a:p>
          <a:p>
            <a:pPr marL="342900" indent="-342900">
              <a:buChar char="•"/>
            </a:pPr>
            <a:r>
              <a:rPr lang="en-GB" dirty="0">
                <a:solidFill>
                  <a:srgbClr val="000000"/>
                </a:solidFill>
                <a:cs typeface="Arial"/>
              </a:rPr>
              <a:t>Focus the lens for sharpness. </a:t>
            </a:r>
          </a:p>
          <a:p>
            <a:pPr marL="342900" indent="-342900">
              <a:buChar char="•"/>
            </a:pPr>
            <a:r>
              <a:rPr lang="en-GB" dirty="0">
                <a:solidFill>
                  <a:srgbClr val="000000"/>
                </a:solidFill>
                <a:cs typeface="Arial"/>
              </a:rPr>
              <a:t>Click ‘measure’ for the machine to take the measurement. </a:t>
            </a:r>
            <a:endParaRPr lang="en-GB" dirty="0">
              <a:solidFill>
                <a:srgbClr val="000000"/>
              </a:solidFill>
              <a:highlight>
                <a:srgbClr val="FFFFFF"/>
              </a:highlight>
              <a:cs typeface="Arial"/>
            </a:endParaRPr>
          </a:p>
          <a:p>
            <a:endParaRPr lang="en-GB" dirty="0">
              <a:solidFill>
                <a:srgbClr val="000000"/>
              </a:solidFill>
              <a:highlight>
                <a:srgbClr val="FFFFFF"/>
              </a:highlight>
              <a:cs typeface="Arial"/>
            </a:endParaRPr>
          </a:p>
          <a:p>
            <a:r>
              <a:rPr lang="en-GB" dirty="0">
                <a:solidFill>
                  <a:srgbClr val="000000"/>
                </a:solidFill>
                <a:highlight>
                  <a:srgbClr val="FFFFFF"/>
                </a:highlight>
                <a:cs typeface="Arial"/>
              </a:rPr>
              <a:t>When one is taking the measurement, the other records the </a:t>
            </a:r>
            <a:r>
              <a:rPr lang="en-GB" dirty="0">
                <a:solidFill>
                  <a:srgbClr val="000000"/>
                </a:solidFill>
                <a:cs typeface="Arial"/>
              </a:rPr>
              <a:t>on- screen measurement on the</a:t>
            </a:r>
            <a:r>
              <a:rPr lang="en-GB" sz="1200" dirty="0">
                <a:solidFill>
                  <a:srgbClr val="000000"/>
                </a:solidFill>
                <a:highlight>
                  <a:srgbClr val="FFFFFF"/>
                </a:highlight>
                <a:cs typeface="Arial"/>
              </a:rPr>
              <a:t> </a:t>
            </a:r>
            <a:r>
              <a:rPr lang="en-GB" b="1" dirty="0">
                <a:solidFill>
                  <a:srgbClr val="000000"/>
                </a:solidFill>
                <a:highlight>
                  <a:srgbClr val="FFFFFF"/>
                </a:highlight>
                <a:cs typeface="Arial"/>
              </a:rPr>
              <a:t>Template to record survey measurement.</a:t>
            </a:r>
            <a:endParaRPr lang="en-GB" dirty="0">
              <a:solidFill>
                <a:srgbClr val="000000"/>
              </a:solidFill>
              <a:highlight>
                <a:srgbClr val="FFFFFF"/>
              </a:highlight>
              <a:cs typeface="Arial"/>
            </a:endParaRPr>
          </a:p>
          <a:p>
            <a:endParaRPr lang="en-GB" b="1" dirty="0">
              <a:solidFill>
                <a:srgbClr val="000000"/>
              </a:solidFill>
              <a:cs typeface="Arial"/>
            </a:endParaRPr>
          </a:p>
        </p:txBody>
      </p:sp>
      <p:sp>
        <p:nvSpPr>
          <p:cNvPr id="4" name="Slide Number Placeholder 3">
            <a:extLst>
              <a:ext uri="{FF2B5EF4-FFF2-40B4-BE49-F238E27FC236}">
                <a16:creationId xmlns:a16="http://schemas.microsoft.com/office/drawing/2014/main" id="{041E1CA9-1C8E-6BB6-03E6-F0BC34071BE9}"/>
              </a:ext>
            </a:extLst>
          </p:cNvPr>
          <p:cNvSpPr>
            <a:spLocks noGrp="1"/>
          </p:cNvSpPr>
          <p:nvPr>
            <p:ph type="sldNum" sz="quarter" idx="11"/>
          </p:nvPr>
        </p:nvSpPr>
        <p:spPr/>
        <p:txBody>
          <a:bodyPr/>
          <a:lstStyle/>
          <a:p>
            <a:fld id="{DA2C159E-F13C-4A85-9A41-E7669D3E0D70}" type="slidenum">
              <a:rPr lang="en-GB" smtClean="0"/>
              <a:pPr/>
              <a:t>51</a:t>
            </a:fld>
            <a:endParaRPr lang="en-GB" dirty="0"/>
          </a:p>
        </p:txBody>
      </p:sp>
      <p:sp>
        <p:nvSpPr>
          <p:cNvPr id="5" name="Footer Placeholder 4">
            <a:extLst>
              <a:ext uri="{FF2B5EF4-FFF2-40B4-BE49-F238E27FC236}">
                <a16:creationId xmlns:a16="http://schemas.microsoft.com/office/drawing/2014/main" id="{C46DD788-94BB-8253-E83D-2A741CC27FA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796741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0FE5-0DDC-54B2-AF29-8A2B4065AE43}"/>
              </a:ext>
            </a:extLst>
          </p:cNvPr>
          <p:cNvSpPr>
            <a:spLocks noGrp="1"/>
          </p:cNvSpPr>
          <p:nvPr>
            <p:ph type="title"/>
          </p:nvPr>
        </p:nvSpPr>
        <p:spPr/>
        <p:txBody>
          <a:bodyPr/>
          <a:lstStyle/>
          <a:p>
            <a:r>
              <a:rPr lang="en-US" dirty="0"/>
              <a:t>Measuring in an external environment</a:t>
            </a:r>
          </a:p>
        </p:txBody>
      </p:sp>
      <p:sp>
        <p:nvSpPr>
          <p:cNvPr id="3" name="Text Placeholder 2">
            <a:extLst>
              <a:ext uri="{FF2B5EF4-FFF2-40B4-BE49-F238E27FC236}">
                <a16:creationId xmlns:a16="http://schemas.microsoft.com/office/drawing/2014/main" id="{0666616A-B778-E97C-968A-14ED605F949B}"/>
              </a:ext>
            </a:extLst>
          </p:cNvPr>
          <p:cNvSpPr>
            <a:spLocks noGrp="1"/>
          </p:cNvSpPr>
          <p:nvPr>
            <p:ph type="body" sz="quarter" idx="12"/>
          </p:nvPr>
        </p:nvSpPr>
        <p:spPr>
          <a:xfrm>
            <a:off x="234000" y="968541"/>
            <a:ext cx="8873132" cy="3619433"/>
          </a:xfrm>
        </p:spPr>
        <p:txBody>
          <a:bodyPr vert="horz" lIns="0" tIns="0" rIns="0" bIns="0" rtlCol="0" anchor="t">
            <a:noAutofit/>
          </a:bodyPr>
          <a:lstStyle/>
          <a:p>
            <a:r>
              <a:rPr lang="en-GB" dirty="0">
                <a:cs typeface="Arial"/>
              </a:rPr>
              <a:t>We will be going outside to use the total station. Be prepared!  </a:t>
            </a:r>
          </a:p>
          <a:p>
            <a:endParaRPr lang="en-GB" dirty="0">
              <a:cs typeface="Arial"/>
            </a:endParaRPr>
          </a:p>
          <a:p>
            <a:r>
              <a:rPr lang="en-GB" dirty="0">
                <a:cs typeface="Arial"/>
              </a:rPr>
              <a:t>Consider:</a:t>
            </a:r>
          </a:p>
          <a:p>
            <a:pPr marL="342900" indent="-342900">
              <a:buFont typeface="Arial" panose="020B0604020202020204" pitchFamily="34" charset="0"/>
              <a:buChar char="•"/>
            </a:pPr>
            <a:r>
              <a:rPr lang="en-GB" dirty="0">
                <a:cs typeface="Arial"/>
              </a:rPr>
              <a:t>Health and safety.</a:t>
            </a:r>
          </a:p>
          <a:p>
            <a:pPr marL="342900" indent="-342900">
              <a:buFont typeface="Arial" panose="020B0604020202020204" pitchFamily="34" charset="0"/>
              <a:buChar char="•"/>
            </a:pPr>
            <a:r>
              <a:rPr lang="en-GB" dirty="0">
                <a:cs typeface="Arial"/>
              </a:rPr>
              <a:t>What you should wear.</a:t>
            </a:r>
          </a:p>
          <a:p>
            <a:pPr marL="342900" indent="-342900">
              <a:buFont typeface="Arial" panose="020B0604020202020204" pitchFamily="34" charset="0"/>
              <a:buChar char="•"/>
            </a:pPr>
            <a:r>
              <a:rPr lang="en-GB" dirty="0">
                <a:cs typeface="Arial"/>
              </a:rPr>
              <a:t>Bring pens and notebooks.</a:t>
            </a:r>
          </a:p>
          <a:p>
            <a:pPr marL="342900" indent="-342900">
              <a:buFont typeface="Arial" panose="020B0604020202020204" pitchFamily="34" charset="0"/>
              <a:buChar char="•"/>
            </a:pPr>
            <a:r>
              <a:rPr lang="en-GB" dirty="0">
                <a:cs typeface="Arial"/>
              </a:rPr>
              <a:t>How the environment might affect measurement.</a:t>
            </a:r>
          </a:p>
        </p:txBody>
      </p:sp>
      <p:sp>
        <p:nvSpPr>
          <p:cNvPr id="4" name="Slide Number Placeholder 3">
            <a:extLst>
              <a:ext uri="{FF2B5EF4-FFF2-40B4-BE49-F238E27FC236}">
                <a16:creationId xmlns:a16="http://schemas.microsoft.com/office/drawing/2014/main" id="{DF570BC7-333B-A6D4-EA91-D6E801EC54E5}"/>
              </a:ext>
            </a:extLst>
          </p:cNvPr>
          <p:cNvSpPr>
            <a:spLocks noGrp="1"/>
          </p:cNvSpPr>
          <p:nvPr>
            <p:ph type="sldNum" sz="quarter" idx="11"/>
          </p:nvPr>
        </p:nvSpPr>
        <p:spPr/>
        <p:txBody>
          <a:bodyPr/>
          <a:lstStyle/>
          <a:p>
            <a:fld id="{DA2C159E-F13C-4A85-9A41-E7669D3E0D70}" type="slidenum">
              <a:rPr lang="en-GB" smtClean="0"/>
              <a:pPr/>
              <a:t>52</a:t>
            </a:fld>
            <a:endParaRPr lang="en-GB" dirty="0"/>
          </a:p>
        </p:txBody>
      </p:sp>
      <p:sp>
        <p:nvSpPr>
          <p:cNvPr id="5" name="Footer Placeholder 4">
            <a:extLst>
              <a:ext uri="{FF2B5EF4-FFF2-40B4-BE49-F238E27FC236}">
                <a16:creationId xmlns:a16="http://schemas.microsoft.com/office/drawing/2014/main" id="{3DF58244-C1A2-77B8-B6C4-13B416C56F6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68879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A08F-0906-4A00-2BFD-1D3D48C5F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A10B9-225F-D542-6781-4F876124CAA5}"/>
              </a:ext>
            </a:extLst>
          </p:cNvPr>
          <p:cNvSpPr>
            <a:spLocks noGrp="1"/>
          </p:cNvSpPr>
          <p:nvPr>
            <p:ph type="ctrTitle"/>
          </p:nvPr>
        </p:nvSpPr>
        <p:spPr/>
        <p:txBody>
          <a:bodyPr/>
          <a:lstStyle/>
          <a:p>
            <a:r>
              <a:rPr lang="en-US" dirty="0"/>
              <a:t>Lesson 5</a:t>
            </a:r>
          </a:p>
        </p:txBody>
      </p:sp>
      <p:sp>
        <p:nvSpPr>
          <p:cNvPr id="3" name="Subtitle 2">
            <a:extLst>
              <a:ext uri="{FF2B5EF4-FFF2-40B4-BE49-F238E27FC236}">
                <a16:creationId xmlns:a16="http://schemas.microsoft.com/office/drawing/2014/main" id="{03CE804C-7618-5576-4C52-94DF19BE656C}"/>
              </a:ext>
            </a:extLst>
          </p:cNvPr>
          <p:cNvSpPr>
            <a:spLocks noGrp="1"/>
          </p:cNvSpPr>
          <p:nvPr>
            <p:ph type="subTitle" idx="1"/>
          </p:nvPr>
        </p:nvSpPr>
        <p:spPr/>
        <p:txBody>
          <a:bodyPr/>
          <a:lstStyle/>
          <a:p>
            <a:r>
              <a:rPr lang="en-GB" dirty="0"/>
              <a:t>Problem-solving using total station data</a:t>
            </a:r>
            <a:endParaRPr lang="en-US" dirty="0"/>
          </a:p>
        </p:txBody>
      </p:sp>
    </p:spTree>
    <p:extLst>
      <p:ext uri="{BB962C8B-B14F-4D97-AF65-F5344CB8AC3E}">
        <p14:creationId xmlns:p14="http://schemas.microsoft.com/office/powerpoint/2010/main" val="1755940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D4C4-1A74-D43A-1163-C476334C9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1A8AE-8F84-1F43-9A55-7A0D9F8AE2A2}"/>
              </a:ext>
            </a:extLst>
          </p:cNvPr>
          <p:cNvSpPr>
            <a:spLocks noGrp="1"/>
          </p:cNvSpPr>
          <p:nvPr>
            <p:ph type="title"/>
          </p:nvPr>
        </p:nvSpPr>
        <p:spPr/>
        <p:txBody>
          <a:bodyPr/>
          <a:lstStyle/>
          <a:p>
            <a:r>
              <a:rPr lang="en-US" dirty="0"/>
              <a:t>Learning aims-lesson 5</a:t>
            </a:r>
          </a:p>
        </p:txBody>
      </p:sp>
      <p:sp>
        <p:nvSpPr>
          <p:cNvPr id="3" name="Text Placeholder 2">
            <a:extLst>
              <a:ext uri="{FF2B5EF4-FFF2-40B4-BE49-F238E27FC236}">
                <a16:creationId xmlns:a16="http://schemas.microsoft.com/office/drawing/2014/main" id="{E80D230D-29CC-37CF-CAAE-898BFE31E769}"/>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Be able to solve construction problems using total station data.</a:t>
            </a:r>
            <a:endParaRPr lang="en-US" dirty="0"/>
          </a:p>
        </p:txBody>
      </p:sp>
      <p:sp>
        <p:nvSpPr>
          <p:cNvPr id="4" name="Slide Number Placeholder 3">
            <a:extLst>
              <a:ext uri="{FF2B5EF4-FFF2-40B4-BE49-F238E27FC236}">
                <a16:creationId xmlns:a16="http://schemas.microsoft.com/office/drawing/2014/main" id="{3ECCB889-0222-334A-D603-5E09466DF217}"/>
              </a:ext>
            </a:extLst>
          </p:cNvPr>
          <p:cNvSpPr>
            <a:spLocks noGrp="1"/>
          </p:cNvSpPr>
          <p:nvPr>
            <p:ph type="sldNum" sz="quarter" idx="11"/>
          </p:nvPr>
        </p:nvSpPr>
        <p:spPr/>
        <p:txBody>
          <a:bodyPr/>
          <a:lstStyle/>
          <a:p>
            <a:fld id="{DA2C159E-F13C-4A85-9A41-E7669D3E0D70}" type="slidenum">
              <a:rPr lang="en-GB" smtClean="0"/>
              <a:pPr/>
              <a:t>54</a:t>
            </a:fld>
            <a:endParaRPr lang="en-GB" dirty="0"/>
          </a:p>
        </p:txBody>
      </p:sp>
      <p:sp>
        <p:nvSpPr>
          <p:cNvPr id="5" name="Footer Placeholder 4">
            <a:extLst>
              <a:ext uri="{FF2B5EF4-FFF2-40B4-BE49-F238E27FC236}">
                <a16:creationId xmlns:a16="http://schemas.microsoft.com/office/drawing/2014/main" id="{4140873A-304D-EF65-5251-6C0066E2F37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52347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611E-79F4-EBC4-C195-5F2B37983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043B1-BFA5-32FC-2720-90F0F7AB9FF6}"/>
              </a:ext>
            </a:extLst>
          </p:cNvPr>
          <p:cNvSpPr>
            <a:spLocks noGrp="1"/>
          </p:cNvSpPr>
          <p:nvPr>
            <p:ph type="title"/>
          </p:nvPr>
        </p:nvSpPr>
        <p:spPr/>
        <p:txBody>
          <a:bodyPr/>
          <a:lstStyle/>
          <a:p>
            <a:r>
              <a:rPr lang="en-US" dirty="0"/>
              <a:t>Lesson 5 overview</a:t>
            </a:r>
          </a:p>
        </p:txBody>
      </p:sp>
      <p:sp>
        <p:nvSpPr>
          <p:cNvPr id="3" name="Text Placeholder 2">
            <a:extLst>
              <a:ext uri="{FF2B5EF4-FFF2-40B4-BE49-F238E27FC236}">
                <a16:creationId xmlns:a16="http://schemas.microsoft.com/office/drawing/2014/main" id="{EBA5E1DD-5B00-443C-E1C4-AB90B9C513FB}"/>
              </a:ext>
            </a:extLst>
          </p:cNvPr>
          <p:cNvSpPr>
            <a:spLocks noGrp="1"/>
          </p:cNvSpPr>
          <p:nvPr>
            <p:ph type="body" sz="quarter" idx="12"/>
          </p:nvPr>
        </p:nvSpPr>
        <p:spPr>
          <a:xfrm>
            <a:off x="234000" y="966050"/>
            <a:ext cx="7680514" cy="3702078"/>
          </a:xfrm>
        </p:spPr>
        <p:txBody>
          <a:bodyPr vert="horz" lIns="0" tIns="0" rIns="0" bIns="0" rtlCol="0" anchor="t">
            <a:noAutofit/>
          </a:bodyPr>
          <a:lstStyle/>
          <a:p>
            <a:r>
              <a:rPr lang="en-US" dirty="0"/>
              <a:t>Consider any difficulties encountered using the total station outside.</a:t>
            </a:r>
          </a:p>
          <a:p>
            <a:endParaRPr lang="en-US" dirty="0"/>
          </a:p>
          <a:p>
            <a:r>
              <a:rPr lang="en-US" dirty="0"/>
              <a:t>Use Excel to create an image of coordinates from the measurement data.</a:t>
            </a:r>
          </a:p>
          <a:p>
            <a:endParaRPr lang="en-US" dirty="0"/>
          </a:p>
          <a:p>
            <a:r>
              <a:rPr lang="en-US" dirty="0"/>
              <a:t>Individually carry out a range of calculations to solve construction problems.</a:t>
            </a:r>
          </a:p>
          <a:p>
            <a:endParaRPr lang="en-US" dirty="0"/>
          </a:p>
          <a:p>
            <a:r>
              <a:rPr lang="en-US" dirty="0"/>
              <a:t>Discussion on the ‘what if?’ scenario.</a:t>
            </a:r>
          </a:p>
        </p:txBody>
      </p:sp>
      <p:sp>
        <p:nvSpPr>
          <p:cNvPr id="4" name="Slide Number Placeholder 3">
            <a:extLst>
              <a:ext uri="{FF2B5EF4-FFF2-40B4-BE49-F238E27FC236}">
                <a16:creationId xmlns:a16="http://schemas.microsoft.com/office/drawing/2014/main" id="{4ACE4370-506C-C158-5825-BEDA68B2F48C}"/>
              </a:ext>
            </a:extLst>
          </p:cNvPr>
          <p:cNvSpPr>
            <a:spLocks noGrp="1"/>
          </p:cNvSpPr>
          <p:nvPr>
            <p:ph type="sldNum" sz="quarter" idx="11"/>
          </p:nvPr>
        </p:nvSpPr>
        <p:spPr/>
        <p:txBody>
          <a:bodyPr/>
          <a:lstStyle/>
          <a:p>
            <a:fld id="{DA2C159E-F13C-4A85-9A41-E7669D3E0D70}" type="slidenum">
              <a:rPr lang="en-GB" smtClean="0"/>
              <a:pPr/>
              <a:t>55</a:t>
            </a:fld>
            <a:endParaRPr lang="en-GB" dirty="0"/>
          </a:p>
        </p:txBody>
      </p:sp>
      <p:sp>
        <p:nvSpPr>
          <p:cNvPr id="5" name="Footer Placeholder 4">
            <a:extLst>
              <a:ext uri="{FF2B5EF4-FFF2-40B4-BE49-F238E27FC236}">
                <a16:creationId xmlns:a16="http://schemas.microsoft.com/office/drawing/2014/main" id="{5CFCD8AE-F0A5-A755-0B7D-E61197D67A6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06079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0EBEE-8DC9-C131-1B2C-1BFD35FC4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30F63-9CF4-8252-60DE-8252826352A5}"/>
              </a:ext>
            </a:extLst>
          </p:cNvPr>
          <p:cNvSpPr>
            <a:spLocks noGrp="1"/>
          </p:cNvSpPr>
          <p:nvPr>
            <p:ph type="title"/>
          </p:nvPr>
        </p:nvSpPr>
        <p:spPr>
          <a:xfrm>
            <a:off x="234000" y="107686"/>
            <a:ext cx="8437563" cy="1213114"/>
          </a:xfrm>
        </p:spPr>
        <p:txBody>
          <a:bodyPr>
            <a:normAutofit/>
          </a:bodyPr>
          <a:lstStyle/>
          <a:p>
            <a:r>
              <a:rPr lang="en-GB" dirty="0"/>
              <a:t>Any difficulties working with the total station in the external environment?</a:t>
            </a:r>
            <a:endParaRPr lang="en-US" dirty="0"/>
          </a:p>
        </p:txBody>
      </p:sp>
      <p:sp>
        <p:nvSpPr>
          <p:cNvPr id="3" name="Text Placeholder 2">
            <a:extLst>
              <a:ext uri="{FF2B5EF4-FFF2-40B4-BE49-F238E27FC236}">
                <a16:creationId xmlns:a16="http://schemas.microsoft.com/office/drawing/2014/main" id="{7D9D152C-1269-1B6E-8D11-1BD3BB15EFFD}"/>
              </a:ext>
            </a:extLst>
          </p:cNvPr>
          <p:cNvSpPr>
            <a:spLocks noGrp="1"/>
          </p:cNvSpPr>
          <p:nvPr>
            <p:ph type="body" sz="quarter" idx="12"/>
          </p:nvPr>
        </p:nvSpPr>
        <p:spPr>
          <a:xfrm>
            <a:off x="234000" y="1320801"/>
            <a:ext cx="8607634" cy="3498390"/>
          </a:xfrm>
        </p:spPr>
        <p:txBody>
          <a:bodyPr vert="horz" lIns="0" tIns="0" rIns="0" bIns="0" rtlCol="0" anchor="t">
            <a:noAutofit/>
          </a:bodyPr>
          <a:lstStyle/>
          <a:p>
            <a:r>
              <a:rPr lang="en-GB" dirty="0">
                <a:solidFill>
                  <a:srgbClr val="000000"/>
                </a:solidFill>
                <a:cs typeface="Arial"/>
              </a:rPr>
              <a:t>Go to the Collaborative wall.</a:t>
            </a:r>
          </a:p>
          <a:p>
            <a:endParaRPr lang="en-GB" dirty="0">
              <a:solidFill>
                <a:srgbClr val="000000"/>
              </a:solidFill>
              <a:cs typeface="Arial"/>
            </a:endParaRPr>
          </a:p>
          <a:p>
            <a:r>
              <a:rPr lang="en-GB" dirty="0">
                <a:solidFill>
                  <a:srgbClr val="000000"/>
                </a:solidFill>
                <a:cs typeface="Arial"/>
              </a:rPr>
              <a:t>Work individually.</a:t>
            </a:r>
          </a:p>
          <a:p>
            <a:endParaRPr lang="en-GB" dirty="0">
              <a:solidFill>
                <a:srgbClr val="000000"/>
              </a:solidFill>
              <a:cs typeface="Arial"/>
            </a:endParaRPr>
          </a:p>
          <a:p>
            <a:r>
              <a:rPr lang="en-GB" dirty="0">
                <a:solidFill>
                  <a:srgbClr val="000000"/>
                </a:solidFill>
                <a:cs typeface="Arial"/>
              </a:rPr>
              <a:t>Write two difficulties you encountered when using a total station in the external environment.</a:t>
            </a:r>
          </a:p>
        </p:txBody>
      </p:sp>
      <p:sp>
        <p:nvSpPr>
          <p:cNvPr id="4" name="Slide Number Placeholder 3">
            <a:extLst>
              <a:ext uri="{FF2B5EF4-FFF2-40B4-BE49-F238E27FC236}">
                <a16:creationId xmlns:a16="http://schemas.microsoft.com/office/drawing/2014/main" id="{6E520D73-9FA0-1592-46BF-D7BA368E1CEC}"/>
              </a:ext>
            </a:extLst>
          </p:cNvPr>
          <p:cNvSpPr>
            <a:spLocks noGrp="1"/>
          </p:cNvSpPr>
          <p:nvPr>
            <p:ph type="sldNum" sz="quarter" idx="11"/>
          </p:nvPr>
        </p:nvSpPr>
        <p:spPr/>
        <p:txBody>
          <a:bodyPr/>
          <a:lstStyle/>
          <a:p>
            <a:fld id="{DA2C159E-F13C-4A85-9A41-E7669D3E0D70}" type="slidenum">
              <a:rPr lang="en-GB" smtClean="0"/>
              <a:pPr/>
              <a:t>56</a:t>
            </a:fld>
            <a:endParaRPr lang="en-GB" dirty="0"/>
          </a:p>
        </p:txBody>
      </p:sp>
      <p:sp>
        <p:nvSpPr>
          <p:cNvPr id="5" name="Footer Placeholder 4">
            <a:extLst>
              <a:ext uri="{FF2B5EF4-FFF2-40B4-BE49-F238E27FC236}">
                <a16:creationId xmlns:a16="http://schemas.microsoft.com/office/drawing/2014/main" id="{839D292C-E245-0BD7-FF60-54B23F26655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9766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502F-097C-F81C-8014-3FB21EBB408D}"/>
              </a:ext>
            </a:extLst>
          </p:cNvPr>
          <p:cNvSpPr>
            <a:spLocks noGrp="1"/>
          </p:cNvSpPr>
          <p:nvPr>
            <p:ph type="title"/>
          </p:nvPr>
        </p:nvSpPr>
        <p:spPr/>
        <p:txBody>
          <a:bodyPr/>
          <a:lstStyle/>
          <a:p>
            <a:r>
              <a:rPr lang="en-GB" noProof="0" dirty="0"/>
              <a:t>Using Excel</a:t>
            </a:r>
          </a:p>
        </p:txBody>
      </p:sp>
      <p:sp>
        <p:nvSpPr>
          <p:cNvPr id="3" name="Text Placeholder 2">
            <a:extLst>
              <a:ext uri="{FF2B5EF4-FFF2-40B4-BE49-F238E27FC236}">
                <a16:creationId xmlns:a16="http://schemas.microsoft.com/office/drawing/2014/main" id="{C2663B67-9578-BA81-5D19-24F9C44F9B99}"/>
              </a:ext>
            </a:extLst>
          </p:cNvPr>
          <p:cNvSpPr>
            <a:spLocks noGrp="1"/>
          </p:cNvSpPr>
          <p:nvPr>
            <p:ph type="body" sz="quarter" idx="12"/>
          </p:nvPr>
        </p:nvSpPr>
        <p:spPr/>
        <p:txBody>
          <a:bodyPr/>
          <a:lstStyle/>
          <a:p>
            <a:r>
              <a:rPr lang="en-GB" noProof="0" dirty="0"/>
              <a:t>Open a new Excel workbook or open your Excel homework and create a new worksheet.  Save it with an appropriate file name.</a:t>
            </a:r>
          </a:p>
          <a:p>
            <a:endParaRPr lang="en-GB" noProof="0" dirty="0"/>
          </a:p>
          <a:p>
            <a:r>
              <a:rPr lang="en-GB" noProof="0" dirty="0"/>
              <a:t>Watch the demonstration of how to use Excel to plot coordinates, using measurement data.</a:t>
            </a:r>
          </a:p>
          <a:p>
            <a:endParaRPr lang="en-GB" noProof="0" dirty="0"/>
          </a:p>
          <a:p>
            <a:r>
              <a:rPr lang="en-GB" noProof="0" dirty="0"/>
              <a:t>Input the same information as you follow the demonstration.</a:t>
            </a:r>
          </a:p>
        </p:txBody>
      </p:sp>
      <p:sp>
        <p:nvSpPr>
          <p:cNvPr id="4" name="Slide Number Placeholder 3">
            <a:extLst>
              <a:ext uri="{FF2B5EF4-FFF2-40B4-BE49-F238E27FC236}">
                <a16:creationId xmlns:a16="http://schemas.microsoft.com/office/drawing/2014/main" id="{2F676533-9487-3047-3FC9-FC0D8BB8166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7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41BC1A86-A711-B026-BE91-0520E2F50B5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srgbClr val="000000"/>
                </a:solidFill>
                <a:effectLst/>
                <a:uLnTx/>
                <a:uFillTx/>
                <a:latin typeface="Arial"/>
                <a:ea typeface="+mn-ea"/>
                <a:cs typeface="+mn-cs"/>
              </a:rPr>
              <a:t>Education &amp; Training Foundation</a:t>
            </a:r>
          </a:p>
        </p:txBody>
      </p:sp>
    </p:spTree>
    <p:extLst>
      <p:ext uri="{BB962C8B-B14F-4D97-AF65-F5344CB8AC3E}">
        <p14:creationId xmlns:p14="http://schemas.microsoft.com/office/powerpoint/2010/main" val="3769669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C05D-6B14-E98A-FA99-3A4785A5E6E4}"/>
              </a:ext>
            </a:extLst>
          </p:cNvPr>
          <p:cNvSpPr>
            <a:spLocks noGrp="1"/>
          </p:cNvSpPr>
          <p:nvPr>
            <p:ph type="title"/>
          </p:nvPr>
        </p:nvSpPr>
        <p:spPr/>
        <p:txBody>
          <a:bodyPr/>
          <a:lstStyle/>
          <a:p>
            <a:r>
              <a:rPr lang="en-GB" dirty="0"/>
              <a:t>Solve a problem</a:t>
            </a:r>
          </a:p>
        </p:txBody>
      </p:sp>
      <p:sp>
        <p:nvSpPr>
          <p:cNvPr id="3" name="Text Placeholder 2">
            <a:extLst>
              <a:ext uri="{FF2B5EF4-FFF2-40B4-BE49-F238E27FC236}">
                <a16:creationId xmlns:a16="http://schemas.microsoft.com/office/drawing/2014/main" id="{3E31BF97-4886-F2F7-852F-A7375D4476D5}"/>
              </a:ext>
            </a:extLst>
          </p:cNvPr>
          <p:cNvSpPr>
            <a:spLocks noGrp="1"/>
          </p:cNvSpPr>
          <p:nvPr>
            <p:ph type="body" sz="quarter" idx="12"/>
          </p:nvPr>
        </p:nvSpPr>
        <p:spPr/>
        <p:txBody>
          <a:bodyPr/>
          <a:lstStyle/>
          <a:p>
            <a:r>
              <a:rPr lang="en-GB" dirty="0"/>
              <a:t>The construction company has been commissioned to apply cladding to the building you measured.</a:t>
            </a:r>
          </a:p>
          <a:p>
            <a:endParaRPr lang="en-GB" dirty="0"/>
          </a:p>
          <a:p>
            <a:r>
              <a:rPr lang="en-GB" dirty="0"/>
              <a:t>You need to calculate how much cladding is needed.</a:t>
            </a:r>
          </a:p>
          <a:p>
            <a:endParaRPr lang="en-GB" dirty="0"/>
          </a:p>
          <a:p>
            <a:r>
              <a:rPr lang="en-GB" dirty="0"/>
              <a:t>They also need to know how much storage space will be needed for the cladding.</a:t>
            </a:r>
          </a:p>
          <a:p>
            <a:endParaRPr lang="en-GB" dirty="0"/>
          </a:p>
          <a:p>
            <a:r>
              <a:rPr lang="en-GB" dirty="0"/>
              <a:t>We will go through the process step-by-step.</a:t>
            </a:r>
          </a:p>
        </p:txBody>
      </p:sp>
      <p:sp>
        <p:nvSpPr>
          <p:cNvPr id="4" name="Slide Number Placeholder 3">
            <a:extLst>
              <a:ext uri="{FF2B5EF4-FFF2-40B4-BE49-F238E27FC236}">
                <a16:creationId xmlns:a16="http://schemas.microsoft.com/office/drawing/2014/main" id="{8F2B8334-6A25-174C-C3AA-DF74AE536BB4}"/>
              </a:ext>
            </a:extLst>
          </p:cNvPr>
          <p:cNvSpPr>
            <a:spLocks noGrp="1"/>
          </p:cNvSpPr>
          <p:nvPr>
            <p:ph type="sldNum" sz="quarter" idx="11"/>
          </p:nvPr>
        </p:nvSpPr>
        <p:spPr/>
        <p:txBody>
          <a:bodyPr/>
          <a:lstStyle/>
          <a:p>
            <a:fld id="{DA2C159E-F13C-4A85-9A41-E7669D3E0D70}" type="slidenum">
              <a:rPr lang="en-GB" smtClean="0"/>
              <a:pPr/>
              <a:t>58</a:t>
            </a:fld>
            <a:endParaRPr lang="en-GB" dirty="0"/>
          </a:p>
        </p:txBody>
      </p:sp>
      <p:sp>
        <p:nvSpPr>
          <p:cNvPr id="5" name="Footer Placeholder 4">
            <a:extLst>
              <a:ext uri="{FF2B5EF4-FFF2-40B4-BE49-F238E27FC236}">
                <a16:creationId xmlns:a16="http://schemas.microsoft.com/office/drawing/2014/main" id="{3B06C0F6-E14B-C534-D4C6-097F2EDDD3D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62834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1A0-B55F-EDC9-43EB-C65F016115E8}"/>
              </a:ext>
            </a:extLst>
          </p:cNvPr>
          <p:cNvSpPr>
            <a:spLocks noGrp="1"/>
          </p:cNvSpPr>
          <p:nvPr>
            <p:ph type="title"/>
          </p:nvPr>
        </p:nvSpPr>
        <p:spPr/>
        <p:txBody>
          <a:bodyPr/>
          <a:lstStyle/>
          <a:p>
            <a:r>
              <a:rPr lang="en-GB" dirty="0"/>
              <a:t>Perimeter</a:t>
            </a:r>
          </a:p>
        </p:txBody>
      </p:sp>
      <p:sp>
        <p:nvSpPr>
          <p:cNvPr id="3" name="Text Placeholder 2">
            <a:extLst>
              <a:ext uri="{FF2B5EF4-FFF2-40B4-BE49-F238E27FC236}">
                <a16:creationId xmlns:a16="http://schemas.microsoft.com/office/drawing/2014/main" id="{E53B9FA0-6803-BCED-9280-7052349AC334}"/>
              </a:ext>
            </a:extLst>
          </p:cNvPr>
          <p:cNvSpPr>
            <a:spLocks noGrp="1"/>
          </p:cNvSpPr>
          <p:nvPr>
            <p:ph type="body" sz="quarter" idx="12"/>
          </p:nvPr>
        </p:nvSpPr>
        <p:spPr/>
        <p:txBody>
          <a:bodyPr/>
          <a:lstStyle/>
          <a:p>
            <a:r>
              <a:rPr lang="en-GB" dirty="0"/>
              <a:t>Use the data you entered into Excel for homework.</a:t>
            </a:r>
          </a:p>
          <a:p>
            <a:endParaRPr lang="en-GB" dirty="0"/>
          </a:p>
          <a:p>
            <a:r>
              <a:rPr lang="en-GB" dirty="0"/>
              <a:t>Using what you learned from the earlier demonstration, plot the coordinates and calculate the perimeter of the building.</a:t>
            </a:r>
          </a:p>
          <a:p>
            <a:endParaRPr lang="en-GB" dirty="0"/>
          </a:p>
          <a:p>
            <a:r>
              <a:rPr lang="en-GB" dirty="0"/>
              <a:t>Your results will be shared on the whiteboard.</a:t>
            </a:r>
          </a:p>
        </p:txBody>
      </p:sp>
      <p:sp>
        <p:nvSpPr>
          <p:cNvPr id="4" name="Slide Number Placeholder 3">
            <a:extLst>
              <a:ext uri="{FF2B5EF4-FFF2-40B4-BE49-F238E27FC236}">
                <a16:creationId xmlns:a16="http://schemas.microsoft.com/office/drawing/2014/main" id="{A0FA106C-582F-BCA0-A82F-275BBC4DD941}"/>
              </a:ext>
            </a:extLst>
          </p:cNvPr>
          <p:cNvSpPr>
            <a:spLocks noGrp="1"/>
          </p:cNvSpPr>
          <p:nvPr>
            <p:ph type="sldNum" sz="quarter" idx="11"/>
          </p:nvPr>
        </p:nvSpPr>
        <p:spPr/>
        <p:txBody>
          <a:bodyPr/>
          <a:lstStyle/>
          <a:p>
            <a:fld id="{DA2C159E-F13C-4A85-9A41-E7669D3E0D70}" type="slidenum">
              <a:rPr lang="en-GB" smtClean="0"/>
              <a:pPr/>
              <a:t>59</a:t>
            </a:fld>
            <a:endParaRPr lang="en-GB" dirty="0"/>
          </a:p>
        </p:txBody>
      </p:sp>
      <p:sp>
        <p:nvSpPr>
          <p:cNvPr id="5" name="Footer Placeholder 4">
            <a:extLst>
              <a:ext uri="{FF2B5EF4-FFF2-40B4-BE49-F238E27FC236}">
                <a16:creationId xmlns:a16="http://schemas.microsoft.com/office/drawing/2014/main" id="{508867F7-39A4-0E18-AB18-9E5FE3645BF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3716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D48B6-D85E-527F-B490-1375E2019F26}"/>
            </a:ext>
          </a:extLst>
        </p:cNvPr>
        <p:cNvGrpSpPr/>
        <p:nvPr/>
      </p:nvGrpSpPr>
      <p:grpSpPr>
        <a:xfrm>
          <a:off x="0" y="0"/>
          <a:ext cx="0" cy="0"/>
          <a:chOff x="0" y="0"/>
          <a:chExt cx="0" cy="0"/>
        </a:xfrm>
      </p:grpSpPr>
      <p:sp>
        <p:nvSpPr>
          <p:cNvPr id="2" name="Title 11">
            <a:extLst>
              <a:ext uri="{FF2B5EF4-FFF2-40B4-BE49-F238E27FC236}">
                <a16:creationId xmlns:a16="http://schemas.microsoft.com/office/drawing/2014/main" id="{4836D6B4-2583-0C97-3776-F5B32770139E}"/>
              </a:ext>
            </a:extLst>
          </p:cNvPr>
          <p:cNvSpPr txBox="1">
            <a:spLocks noGrp="1"/>
          </p:cNvSpPr>
          <p:nvPr>
            <p:ph type="title" idx="4294967295"/>
          </p:nvPr>
        </p:nvSpPr>
        <p:spPr>
          <a:xfrm>
            <a:off x="473487" y="359347"/>
            <a:ext cx="8437563" cy="8556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ts val="0"/>
              </a:spcBef>
              <a:buNone/>
              <a:defRPr sz="3600" b="1" kern="1200" cap="none"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tx1"/>
                </a:solidFill>
                <a:effectLst/>
                <a:uLnTx/>
                <a:uFillTx/>
                <a:latin typeface="+mj-lt"/>
                <a:ea typeface="+mj-ea"/>
                <a:cs typeface="+mj-cs"/>
              </a:rPr>
              <a:t>Assess the measuring equipment</a:t>
            </a:r>
            <a:endParaRPr kumimoji="0" lang="en-GB" sz="3600" b="1" i="0" u="none" strike="noStrike" kern="1200" cap="none" spc="0" normalizeH="0" baseline="0" noProof="0" dirty="0">
              <a:ln>
                <a:noFill/>
              </a:ln>
              <a:solidFill>
                <a:schemeClr val="tx1"/>
              </a:solidFill>
              <a:effectLst/>
              <a:uLnTx/>
              <a:uFillTx/>
              <a:latin typeface="+mj-lt"/>
              <a:ea typeface="+mj-ea"/>
              <a:cs typeface="Arial"/>
            </a:endParaRPr>
          </a:p>
        </p:txBody>
      </p:sp>
      <p:sp>
        <p:nvSpPr>
          <p:cNvPr id="5" name="Text Placeholder 4">
            <a:extLst>
              <a:ext uri="{FF2B5EF4-FFF2-40B4-BE49-F238E27FC236}">
                <a16:creationId xmlns:a16="http://schemas.microsoft.com/office/drawing/2014/main" id="{ED97D7A5-71B2-49CB-6295-6C462726C64D}"/>
              </a:ext>
            </a:extLst>
          </p:cNvPr>
          <p:cNvSpPr>
            <a:spLocks noGrp="1"/>
          </p:cNvSpPr>
          <p:nvPr>
            <p:ph type="body" sz="quarter" idx="12"/>
          </p:nvPr>
        </p:nvSpPr>
        <p:spPr>
          <a:xfrm>
            <a:off x="473487" y="1350498"/>
            <a:ext cx="8081790" cy="3148767"/>
          </a:xfrm>
        </p:spPr>
        <p:txBody>
          <a:bodyPr/>
          <a:lstStyle/>
          <a:p>
            <a:pPr>
              <a:lnSpc>
                <a:spcPct val="100000"/>
              </a:lnSpc>
            </a:pPr>
            <a:r>
              <a:rPr lang="en-GB" dirty="0"/>
              <a:t>Were there any problems measuring with a plastic ruler or a steel rule?</a:t>
            </a:r>
          </a:p>
        </p:txBody>
      </p:sp>
      <p:sp>
        <p:nvSpPr>
          <p:cNvPr id="3" name="Footer Placeholder 2">
            <a:extLst>
              <a:ext uri="{FF2B5EF4-FFF2-40B4-BE49-F238E27FC236}">
                <a16:creationId xmlns:a16="http://schemas.microsoft.com/office/drawing/2014/main" id="{582C5CCB-1C76-EA1F-B7CC-89538D4DE94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538C1F2E-2AFA-2FDC-AEBC-CC3ECBE7EF7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a:t>
            </a:fld>
            <a:endParaRPr lang="en-GB" dirty="0"/>
          </a:p>
        </p:txBody>
      </p:sp>
    </p:spTree>
    <p:extLst>
      <p:ext uri="{BB962C8B-B14F-4D97-AF65-F5344CB8AC3E}">
        <p14:creationId xmlns:p14="http://schemas.microsoft.com/office/powerpoint/2010/main" val="267151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EEF2-FAAE-1B5F-1721-22ACFAAA4FA3}"/>
              </a:ext>
            </a:extLst>
          </p:cNvPr>
          <p:cNvSpPr>
            <a:spLocks noGrp="1"/>
          </p:cNvSpPr>
          <p:nvPr>
            <p:ph type="title"/>
          </p:nvPr>
        </p:nvSpPr>
        <p:spPr/>
        <p:txBody>
          <a:bodyPr/>
          <a:lstStyle/>
          <a:p>
            <a:r>
              <a:rPr lang="en-GB" dirty="0"/>
              <a:t>Area</a:t>
            </a:r>
          </a:p>
        </p:txBody>
      </p:sp>
      <p:sp>
        <p:nvSpPr>
          <p:cNvPr id="3" name="Text Placeholder 2">
            <a:extLst>
              <a:ext uri="{FF2B5EF4-FFF2-40B4-BE49-F238E27FC236}">
                <a16:creationId xmlns:a16="http://schemas.microsoft.com/office/drawing/2014/main" id="{66ADFE0E-DB02-4F6C-EB86-408D2403E407}"/>
              </a:ext>
            </a:extLst>
          </p:cNvPr>
          <p:cNvSpPr>
            <a:spLocks noGrp="1"/>
          </p:cNvSpPr>
          <p:nvPr>
            <p:ph type="body" sz="quarter" idx="12"/>
          </p:nvPr>
        </p:nvSpPr>
        <p:spPr/>
        <p:txBody>
          <a:bodyPr/>
          <a:lstStyle/>
          <a:p>
            <a:r>
              <a:rPr lang="en-GB" dirty="0"/>
              <a:t>Area = length x width.  The result is always expressed in square units, e.g. 20m</a:t>
            </a:r>
            <a:r>
              <a:rPr lang="en-GB" baseline="30000" dirty="0"/>
              <a:t>2</a:t>
            </a:r>
          </a:p>
          <a:p>
            <a:endParaRPr lang="en-GB" baseline="30000" dirty="0"/>
          </a:p>
          <a:p>
            <a:r>
              <a:rPr lang="en-GB" dirty="0"/>
              <a:t>Calculate the following:</a:t>
            </a:r>
          </a:p>
          <a:p>
            <a:pPr marL="342900" indent="-342900">
              <a:buFont typeface="Arial" panose="020B0604020202020204" pitchFamily="34" charset="0"/>
              <a:buChar char="•"/>
            </a:pPr>
            <a:r>
              <a:rPr lang="en-GB" dirty="0"/>
              <a:t>Area of the building façade.</a:t>
            </a:r>
          </a:p>
          <a:p>
            <a:pPr marL="342900" indent="-342900">
              <a:buFont typeface="Arial" panose="020B0604020202020204" pitchFamily="34" charset="0"/>
              <a:buChar char="•"/>
            </a:pPr>
            <a:r>
              <a:rPr lang="en-GB" dirty="0"/>
              <a:t>One window. </a:t>
            </a:r>
          </a:p>
          <a:p>
            <a:pPr marL="342900" indent="-342900">
              <a:buFont typeface="Arial" panose="020B0604020202020204" pitchFamily="34" charset="0"/>
              <a:buChar char="•"/>
            </a:pPr>
            <a:r>
              <a:rPr lang="en-GB" dirty="0"/>
              <a:t>The door.</a:t>
            </a:r>
          </a:p>
        </p:txBody>
      </p:sp>
      <p:sp>
        <p:nvSpPr>
          <p:cNvPr id="4" name="Slide Number Placeholder 3">
            <a:extLst>
              <a:ext uri="{FF2B5EF4-FFF2-40B4-BE49-F238E27FC236}">
                <a16:creationId xmlns:a16="http://schemas.microsoft.com/office/drawing/2014/main" id="{788D89BC-AA88-7CB8-1226-72CF50F1BDED}"/>
              </a:ext>
            </a:extLst>
          </p:cNvPr>
          <p:cNvSpPr>
            <a:spLocks noGrp="1"/>
          </p:cNvSpPr>
          <p:nvPr>
            <p:ph type="sldNum" sz="quarter" idx="11"/>
          </p:nvPr>
        </p:nvSpPr>
        <p:spPr/>
        <p:txBody>
          <a:bodyPr/>
          <a:lstStyle/>
          <a:p>
            <a:fld id="{DA2C159E-F13C-4A85-9A41-E7669D3E0D70}" type="slidenum">
              <a:rPr lang="en-GB" smtClean="0"/>
              <a:pPr/>
              <a:t>60</a:t>
            </a:fld>
            <a:endParaRPr lang="en-GB" dirty="0"/>
          </a:p>
        </p:txBody>
      </p:sp>
      <p:sp>
        <p:nvSpPr>
          <p:cNvPr id="5" name="Footer Placeholder 4">
            <a:extLst>
              <a:ext uri="{FF2B5EF4-FFF2-40B4-BE49-F238E27FC236}">
                <a16:creationId xmlns:a16="http://schemas.microsoft.com/office/drawing/2014/main" id="{F48E4B92-E22B-0171-853A-C0C8864AD1E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69356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617E-E4D6-BCA2-FFC2-08AC861B362B}"/>
              </a:ext>
            </a:extLst>
          </p:cNvPr>
          <p:cNvSpPr>
            <a:spLocks noGrp="1"/>
          </p:cNvSpPr>
          <p:nvPr>
            <p:ph type="title"/>
          </p:nvPr>
        </p:nvSpPr>
        <p:spPr/>
        <p:txBody>
          <a:bodyPr/>
          <a:lstStyle/>
          <a:p>
            <a:r>
              <a:rPr lang="en-GB" dirty="0"/>
              <a:t>Cladding</a:t>
            </a:r>
          </a:p>
        </p:txBody>
      </p:sp>
      <p:sp>
        <p:nvSpPr>
          <p:cNvPr id="3" name="Text Placeholder 2">
            <a:extLst>
              <a:ext uri="{FF2B5EF4-FFF2-40B4-BE49-F238E27FC236}">
                <a16:creationId xmlns:a16="http://schemas.microsoft.com/office/drawing/2014/main" id="{CDBEB604-2DF8-B992-C0C1-7898D8F5B6D6}"/>
              </a:ext>
            </a:extLst>
          </p:cNvPr>
          <p:cNvSpPr>
            <a:spLocks noGrp="1"/>
          </p:cNvSpPr>
          <p:nvPr>
            <p:ph type="body" sz="quarter" idx="12"/>
          </p:nvPr>
        </p:nvSpPr>
        <p:spPr/>
        <p:txBody>
          <a:bodyPr/>
          <a:lstStyle/>
          <a:p>
            <a:r>
              <a:rPr lang="en-GB" dirty="0"/>
              <a:t>You have been given the cladding measurements.</a:t>
            </a:r>
          </a:p>
          <a:p>
            <a:endParaRPr lang="en-GB" dirty="0"/>
          </a:p>
          <a:p>
            <a:r>
              <a:rPr lang="en-GB" dirty="0"/>
              <a:t>Now that you have all the information you need, you can calculate the area of cladding required.</a:t>
            </a:r>
          </a:p>
          <a:p>
            <a:endParaRPr lang="en-GB" dirty="0"/>
          </a:p>
          <a:p>
            <a:r>
              <a:rPr lang="en-GB" dirty="0"/>
              <a:t>Remember, the cladding is not needed for any of the windows or doors.</a:t>
            </a:r>
          </a:p>
          <a:p>
            <a:endParaRPr lang="en-GB" dirty="0"/>
          </a:p>
          <a:p>
            <a:endParaRPr lang="en-GB" dirty="0"/>
          </a:p>
        </p:txBody>
      </p:sp>
      <p:sp>
        <p:nvSpPr>
          <p:cNvPr id="4" name="Slide Number Placeholder 3">
            <a:extLst>
              <a:ext uri="{FF2B5EF4-FFF2-40B4-BE49-F238E27FC236}">
                <a16:creationId xmlns:a16="http://schemas.microsoft.com/office/drawing/2014/main" id="{1874EF7D-0708-4C69-D500-29E1B9DAF5F4}"/>
              </a:ext>
            </a:extLst>
          </p:cNvPr>
          <p:cNvSpPr>
            <a:spLocks noGrp="1"/>
          </p:cNvSpPr>
          <p:nvPr>
            <p:ph type="sldNum" sz="quarter" idx="11"/>
          </p:nvPr>
        </p:nvSpPr>
        <p:spPr/>
        <p:txBody>
          <a:bodyPr/>
          <a:lstStyle/>
          <a:p>
            <a:fld id="{DA2C159E-F13C-4A85-9A41-E7669D3E0D70}" type="slidenum">
              <a:rPr lang="en-GB" smtClean="0"/>
              <a:pPr/>
              <a:t>61</a:t>
            </a:fld>
            <a:endParaRPr lang="en-GB" dirty="0"/>
          </a:p>
        </p:txBody>
      </p:sp>
      <p:sp>
        <p:nvSpPr>
          <p:cNvPr id="5" name="Footer Placeholder 4">
            <a:extLst>
              <a:ext uri="{FF2B5EF4-FFF2-40B4-BE49-F238E27FC236}">
                <a16:creationId xmlns:a16="http://schemas.microsoft.com/office/drawing/2014/main" id="{F3D47B9F-1653-3E28-3B99-23D509821C0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41130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1590-1169-E369-1EA8-B7C7C01D820E}"/>
              </a:ext>
            </a:extLst>
          </p:cNvPr>
          <p:cNvSpPr>
            <a:spLocks noGrp="1"/>
          </p:cNvSpPr>
          <p:nvPr>
            <p:ph type="title"/>
          </p:nvPr>
        </p:nvSpPr>
        <p:spPr/>
        <p:txBody>
          <a:bodyPr/>
          <a:lstStyle/>
          <a:p>
            <a:r>
              <a:rPr lang="en-GB" dirty="0"/>
              <a:t>Poll</a:t>
            </a:r>
          </a:p>
        </p:txBody>
      </p:sp>
      <p:sp>
        <p:nvSpPr>
          <p:cNvPr id="3" name="Text Placeholder 2">
            <a:extLst>
              <a:ext uri="{FF2B5EF4-FFF2-40B4-BE49-F238E27FC236}">
                <a16:creationId xmlns:a16="http://schemas.microsoft.com/office/drawing/2014/main" id="{F0BC785D-2230-908F-FC74-78B4906A7BC3}"/>
              </a:ext>
            </a:extLst>
          </p:cNvPr>
          <p:cNvSpPr>
            <a:spLocks noGrp="1"/>
          </p:cNvSpPr>
          <p:nvPr>
            <p:ph type="body" sz="quarter" idx="12"/>
          </p:nvPr>
        </p:nvSpPr>
        <p:spPr/>
        <p:txBody>
          <a:bodyPr/>
          <a:lstStyle/>
          <a:p>
            <a:r>
              <a:rPr lang="en-GB" dirty="0"/>
              <a:t>Go to the Poll application.</a:t>
            </a:r>
          </a:p>
          <a:p>
            <a:endParaRPr lang="en-GB" dirty="0"/>
          </a:p>
          <a:p>
            <a:r>
              <a:rPr lang="en-GB" dirty="0"/>
              <a:t>Work individually.</a:t>
            </a:r>
          </a:p>
          <a:p>
            <a:endParaRPr lang="en-GB" dirty="0"/>
          </a:p>
          <a:p>
            <a:r>
              <a:rPr lang="en-GB" dirty="0"/>
              <a:t>Select the value on the poll that is closest to the answer you calculated for the cladding.</a:t>
            </a:r>
          </a:p>
        </p:txBody>
      </p:sp>
      <p:sp>
        <p:nvSpPr>
          <p:cNvPr id="4" name="Slide Number Placeholder 3">
            <a:extLst>
              <a:ext uri="{FF2B5EF4-FFF2-40B4-BE49-F238E27FC236}">
                <a16:creationId xmlns:a16="http://schemas.microsoft.com/office/drawing/2014/main" id="{157F7F5E-6D6C-6DF1-CDC5-01CA761A24CE}"/>
              </a:ext>
            </a:extLst>
          </p:cNvPr>
          <p:cNvSpPr>
            <a:spLocks noGrp="1"/>
          </p:cNvSpPr>
          <p:nvPr>
            <p:ph type="sldNum" sz="quarter" idx="11"/>
          </p:nvPr>
        </p:nvSpPr>
        <p:spPr/>
        <p:txBody>
          <a:bodyPr/>
          <a:lstStyle/>
          <a:p>
            <a:fld id="{DA2C159E-F13C-4A85-9A41-E7669D3E0D70}" type="slidenum">
              <a:rPr lang="en-GB" smtClean="0"/>
              <a:pPr/>
              <a:t>62</a:t>
            </a:fld>
            <a:endParaRPr lang="en-GB" dirty="0"/>
          </a:p>
        </p:txBody>
      </p:sp>
      <p:sp>
        <p:nvSpPr>
          <p:cNvPr id="5" name="Footer Placeholder 4">
            <a:extLst>
              <a:ext uri="{FF2B5EF4-FFF2-40B4-BE49-F238E27FC236}">
                <a16:creationId xmlns:a16="http://schemas.microsoft.com/office/drawing/2014/main" id="{52EACE80-EA57-DBEE-3EF6-69FF46497D5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79972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DCF2-0C48-762C-C410-A62F8005A423}"/>
              </a:ext>
            </a:extLst>
          </p:cNvPr>
          <p:cNvSpPr>
            <a:spLocks noGrp="1"/>
          </p:cNvSpPr>
          <p:nvPr>
            <p:ph type="title"/>
          </p:nvPr>
        </p:nvSpPr>
        <p:spPr/>
        <p:txBody>
          <a:bodyPr/>
          <a:lstStyle/>
          <a:p>
            <a:r>
              <a:rPr lang="en-GB" dirty="0"/>
              <a:t>Volume</a:t>
            </a:r>
          </a:p>
        </p:txBody>
      </p:sp>
      <p:sp>
        <p:nvSpPr>
          <p:cNvPr id="3" name="Text Placeholder 2">
            <a:extLst>
              <a:ext uri="{FF2B5EF4-FFF2-40B4-BE49-F238E27FC236}">
                <a16:creationId xmlns:a16="http://schemas.microsoft.com/office/drawing/2014/main" id="{727CC6D8-04F5-48A0-F9BE-D247A68E0819}"/>
              </a:ext>
            </a:extLst>
          </p:cNvPr>
          <p:cNvSpPr>
            <a:spLocks noGrp="1"/>
          </p:cNvSpPr>
          <p:nvPr>
            <p:ph type="body" sz="quarter" idx="12"/>
          </p:nvPr>
        </p:nvSpPr>
        <p:spPr/>
        <p:txBody>
          <a:bodyPr/>
          <a:lstStyle/>
          <a:p>
            <a:r>
              <a:rPr lang="en-GB" dirty="0"/>
              <a:t>To calculate the volume of a 3D object, multiply the area of its base by its height. Volume is expressed in cubic units, e.g. m</a:t>
            </a:r>
            <a:r>
              <a:rPr lang="en-GB" baseline="30000" dirty="0"/>
              <a:t>3</a:t>
            </a:r>
            <a:r>
              <a:rPr lang="en-GB" dirty="0"/>
              <a:t>.</a:t>
            </a:r>
          </a:p>
          <a:p>
            <a:endParaRPr lang="en-GB" dirty="0"/>
          </a:p>
          <a:p>
            <a:r>
              <a:rPr lang="en-GB" dirty="0"/>
              <a:t>The construction company needs to store the cladding.  Calculate the volume of space needed to store the cladding.</a:t>
            </a:r>
          </a:p>
          <a:p>
            <a:endParaRPr lang="en-GB" dirty="0"/>
          </a:p>
          <a:p>
            <a:r>
              <a:rPr lang="en-GB" dirty="0"/>
              <a:t>Put your answer on a mini whiteboard.</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B17CFA4-98B1-B5C5-75AE-E4EA9C6C1384}"/>
              </a:ext>
            </a:extLst>
          </p:cNvPr>
          <p:cNvSpPr>
            <a:spLocks noGrp="1"/>
          </p:cNvSpPr>
          <p:nvPr>
            <p:ph type="sldNum" sz="quarter" idx="11"/>
          </p:nvPr>
        </p:nvSpPr>
        <p:spPr/>
        <p:txBody>
          <a:bodyPr/>
          <a:lstStyle/>
          <a:p>
            <a:fld id="{DA2C159E-F13C-4A85-9A41-E7669D3E0D70}" type="slidenum">
              <a:rPr lang="en-GB" smtClean="0"/>
              <a:pPr/>
              <a:t>63</a:t>
            </a:fld>
            <a:endParaRPr lang="en-GB" dirty="0"/>
          </a:p>
        </p:txBody>
      </p:sp>
      <p:sp>
        <p:nvSpPr>
          <p:cNvPr id="5" name="Footer Placeholder 4">
            <a:extLst>
              <a:ext uri="{FF2B5EF4-FFF2-40B4-BE49-F238E27FC236}">
                <a16:creationId xmlns:a16="http://schemas.microsoft.com/office/drawing/2014/main" id="{0BF693A7-5468-AFC5-7444-41190FFE3D5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195934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378D-6CD9-885C-183D-4C283BF7A639}"/>
              </a:ext>
            </a:extLst>
          </p:cNvPr>
          <p:cNvSpPr>
            <a:spLocks noGrp="1"/>
          </p:cNvSpPr>
          <p:nvPr>
            <p:ph type="title"/>
          </p:nvPr>
        </p:nvSpPr>
        <p:spPr/>
        <p:txBody>
          <a:bodyPr/>
          <a:lstStyle/>
          <a:p>
            <a:r>
              <a:rPr lang="en-GB" dirty="0"/>
              <a:t>Question</a:t>
            </a:r>
          </a:p>
        </p:txBody>
      </p:sp>
      <p:sp>
        <p:nvSpPr>
          <p:cNvPr id="3" name="Text Placeholder 2">
            <a:extLst>
              <a:ext uri="{FF2B5EF4-FFF2-40B4-BE49-F238E27FC236}">
                <a16:creationId xmlns:a16="http://schemas.microsoft.com/office/drawing/2014/main" id="{2E2D96CC-EA7D-5BA3-4941-10FE141FB5A5}"/>
              </a:ext>
            </a:extLst>
          </p:cNvPr>
          <p:cNvSpPr>
            <a:spLocks noGrp="1"/>
          </p:cNvSpPr>
          <p:nvPr>
            <p:ph type="body" sz="quarter" idx="12"/>
          </p:nvPr>
        </p:nvSpPr>
        <p:spPr/>
        <p:txBody>
          <a:bodyPr/>
          <a:lstStyle/>
          <a:p>
            <a:r>
              <a:rPr lang="en-GB" dirty="0"/>
              <a:t>How would the calculations be different if one corner of the building was slanted?</a:t>
            </a:r>
          </a:p>
          <a:p>
            <a:endParaRPr lang="en-GB" dirty="0"/>
          </a:p>
          <a:p>
            <a:r>
              <a:rPr lang="en-GB" dirty="0"/>
              <a:t>Discuss in pairs before we discuss as a class.</a:t>
            </a:r>
          </a:p>
        </p:txBody>
      </p:sp>
      <p:sp>
        <p:nvSpPr>
          <p:cNvPr id="4" name="Slide Number Placeholder 3">
            <a:extLst>
              <a:ext uri="{FF2B5EF4-FFF2-40B4-BE49-F238E27FC236}">
                <a16:creationId xmlns:a16="http://schemas.microsoft.com/office/drawing/2014/main" id="{DF1491B1-22A5-31C1-D545-BB0AC53DD8A7}"/>
              </a:ext>
            </a:extLst>
          </p:cNvPr>
          <p:cNvSpPr>
            <a:spLocks noGrp="1"/>
          </p:cNvSpPr>
          <p:nvPr>
            <p:ph type="sldNum" sz="quarter" idx="11"/>
          </p:nvPr>
        </p:nvSpPr>
        <p:spPr/>
        <p:txBody>
          <a:bodyPr/>
          <a:lstStyle/>
          <a:p>
            <a:fld id="{DA2C159E-F13C-4A85-9A41-E7669D3E0D70}" type="slidenum">
              <a:rPr lang="en-GB" smtClean="0"/>
              <a:pPr/>
              <a:t>64</a:t>
            </a:fld>
            <a:endParaRPr lang="en-GB" dirty="0"/>
          </a:p>
        </p:txBody>
      </p:sp>
      <p:sp>
        <p:nvSpPr>
          <p:cNvPr id="5" name="Footer Placeholder 4">
            <a:extLst>
              <a:ext uri="{FF2B5EF4-FFF2-40B4-BE49-F238E27FC236}">
                <a16:creationId xmlns:a16="http://schemas.microsoft.com/office/drawing/2014/main" id="{C9972CC1-9150-CF8A-CD8A-839B61E7630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95745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AB73-1126-83AC-E001-F6565696DCAC}"/>
              </a:ext>
            </a:extLst>
          </p:cNvPr>
          <p:cNvSpPr>
            <a:spLocks noGrp="1"/>
          </p:cNvSpPr>
          <p:nvPr>
            <p:ph type="title"/>
          </p:nvPr>
        </p:nvSpPr>
        <p:spPr/>
        <p:txBody>
          <a:bodyPr/>
          <a:lstStyle/>
          <a:p>
            <a:r>
              <a:rPr lang="en-GB" dirty="0"/>
              <a:t>Next lessons</a:t>
            </a:r>
          </a:p>
        </p:txBody>
      </p:sp>
      <p:sp>
        <p:nvSpPr>
          <p:cNvPr id="3" name="Text Placeholder 2">
            <a:extLst>
              <a:ext uri="{FF2B5EF4-FFF2-40B4-BE49-F238E27FC236}">
                <a16:creationId xmlns:a16="http://schemas.microsoft.com/office/drawing/2014/main" id="{4D1EC035-3D60-1CBA-7581-747D70C2DFB4}"/>
              </a:ext>
            </a:extLst>
          </p:cNvPr>
          <p:cNvSpPr>
            <a:spLocks noGrp="1"/>
          </p:cNvSpPr>
          <p:nvPr>
            <p:ph type="body" sz="quarter" idx="12"/>
          </p:nvPr>
        </p:nvSpPr>
        <p:spPr/>
        <p:txBody>
          <a:bodyPr/>
          <a:lstStyle/>
          <a:p>
            <a:r>
              <a:rPr lang="en-GB" dirty="0"/>
              <a:t>For the next set of lessons, we will be continuing to use the total station to measure the built environment and collect data.</a:t>
            </a:r>
          </a:p>
          <a:p>
            <a:endParaRPr lang="en-GB" dirty="0"/>
          </a:p>
          <a:p>
            <a:r>
              <a:rPr lang="en-GB" dirty="0"/>
              <a:t>We will also be carrying out calculations to solve construction problems.</a:t>
            </a:r>
          </a:p>
          <a:p>
            <a:endParaRPr lang="en-GB" dirty="0"/>
          </a:p>
          <a:p>
            <a:r>
              <a:rPr lang="en-GB" dirty="0"/>
              <a:t>We will use trigonometry for the calculations.</a:t>
            </a:r>
          </a:p>
        </p:txBody>
      </p:sp>
      <p:sp>
        <p:nvSpPr>
          <p:cNvPr id="4" name="Slide Number Placeholder 3">
            <a:extLst>
              <a:ext uri="{FF2B5EF4-FFF2-40B4-BE49-F238E27FC236}">
                <a16:creationId xmlns:a16="http://schemas.microsoft.com/office/drawing/2014/main" id="{027C8265-8542-3BA7-A50E-04155959F3BF}"/>
              </a:ext>
            </a:extLst>
          </p:cNvPr>
          <p:cNvSpPr>
            <a:spLocks noGrp="1"/>
          </p:cNvSpPr>
          <p:nvPr>
            <p:ph type="sldNum" sz="quarter" idx="11"/>
          </p:nvPr>
        </p:nvSpPr>
        <p:spPr/>
        <p:txBody>
          <a:bodyPr/>
          <a:lstStyle/>
          <a:p>
            <a:fld id="{DA2C159E-F13C-4A85-9A41-E7669D3E0D70}" type="slidenum">
              <a:rPr lang="en-GB" smtClean="0"/>
              <a:pPr/>
              <a:t>65</a:t>
            </a:fld>
            <a:endParaRPr lang="en-GB" dirty="0"/>
          </a:p>
        </p:txBody>
      </p:sp>
      <p:sp>
        <p:nvSpPr>
          <p:cNvPr id="5" name="Footer Placeholder 4">
            <a:extLst>
              <a:ext uri="{FF2B5EF4-FFF2-40B4-BE49-F238E27FC236}">
                <a16:creationId xmlns:a16="http://schemas.microsoft.com/office/drawing/2014/main" id="{A3251280-83C1-6B0C-FE31-C71AC6CD57C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09585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cs typeface="Arial"/>
              </a:rPr>
              <a:t>Site survey</a:t>
            </a:r>
          </a:p>
        </p:txBody>
      </p:sp>
    </p:spTree>
    <p:extLst>
      <p:ext uri="{BB962C8B-B14F-4D97-AF65-F5344CB8AC3E}">
        <p14:creationId xmlns:p14="http://schemas.microsoft.com/office/powerpoint/2010/main" val="2872232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ACB-0B34-C017-783F-244E81AE59A7}"/>
              </a:ext>
            </a:extLst>
          </p:cNvPr>
          <p:cNvSpPr>
            <a:spLocks noGrp="1"/>
          </p:cNvSpPr>
          <p:nvPr>
            <p:ph type="title"/>
          </p:nvPr>
        </p:nvSpPr>
        <p:spPr/>
        <p:txBody>
          <a:bodyPr/>
          <a:lstStyle/>
          <a:p>
            <a:r>
              <a:rPr lang="en-GB" dirty="0">
                <a:cs typeface="Arial"/>
              </a:rPr>
              <a:t>Learning aim-lesson 6</a:t>
            </a:r>
            <a:endParaRPr lang="en-GB" dirty="0"/>
          </a:p>
        </p:txBody>
      </p:sp>
      <p:sp>
        <p:nvSpPr>
          <p:cNvPr id="3" name="Text Placeholder 2">
            <a:extLst>
              <a:ext uri="{FF2B5EF4-FFF2-40B4-BE49-F238E27FC236}">
                <a16:creationId xmlns:a16="http://schemas.microsoft.com/office/drawing/2014/main" id="{5E76FD0C-815A-0CC8-4478-C095E73E83F2}"/>
              </a:ext>
            </a:extLst>
          </p:cNvPr>
          <p:cNvSpPr>
            <a:spLocks noGrp="1"/>
          </p:cNvSpPr>
          <p:nvPr>
            <p:ph type="body" sz="quarter" idx="12"/>
          </p:nvPr>
        </p:nvSpPr>
        <p:spPr/>
        <p:txBody>
          <a:bodyPr vert="horz" lIns="0" tIns="0" rIns="0" bIns="0" rtlCol="0" anchor="t">
            <a:noAutofit/>
          </a:bodyPr>
          <a:lstStyle/>
          <a:p>
            <a:r>
              <a:rPr lang="en-GB" dirty="0">
                <a:cs typeface="Arial"/>
              </a:rPr>
              <a:t>Be able to collect data through measurement to solve problems.</a:t>
            </a:r>
            <a:endParaRPr lang="en-GB" dirty="0"/>
          </a:p>
        </p:txBody>
      </p:sp>
      <p:sp>
        <p:nvSpPr>
          <p:cNvPr id="4" name="Slide Number Placeholder 3">
            <a:extLst>
              <a:ext uri="{FF2B5EF4-FFF2-40B4-BE49-F238E27FC236}">
                <a16:creationId xmlns:a16="http://schemas.microsoft.com/office/drawing/2014/main" id="{4C297740-FCD6-C8DF-0B72-B3A97540B4DB}"/>
              </a:ext>
            </a:extLst>
          </p:cNvPr>
          <p:cNvSpPr>
            <a:spLocks noGrp="1"/>
          </p:cNvSpPr>
          <p:nvPr>
            <p:ph type="sldNum" sz="quarter" idx="11"/>
          </p:nvPr>
        </p:nvSpPr>
        <p:spPr/>
        <p:txBody>
          <a:bodyPr/>
          <a:lstStyle/>
          <a:p>
            <a:fld id="{DA2C159E-F13C-4A85-9A41-E7669D3E0D70}" type="slidenum">
              <a:rPr lang="en-GB" smtClean="0"/>
              <a:pPr/>
              <a:t>67</a:t>
            </a:fld>
            <a:endParaRPr lang="en-GB" dirty="0"/>
          </a:p>
        </p:txBody>
      </p:sp>
      <p:sp>
        <p:nvSpPr>
          <p:cNvPr id="5" name="Footer Placeholder 4">
            <a:extLst>
              <a:ext uri="{FF2B5EF4-FFF2-40B4-BE49-F238E27FC236}">
                <a16:creationId xmlns:a16="http://schemas.microsoft.com/office/drawing/2014/main" id="{B9EBFB22-161F-71A1-A547-3853761CA83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054131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F32A-C4B7-B9CC-307D-00D7FBE421E5}"/>
              </a:ext>
            </a:extLst>
          </p:cNvPr>
          <p:cNvSpPr>
            <a:spLocks noGrp="1"/>
          </p:cNvSpPr>
          <p:nvPr>
            <p:ph type="title"/>
          </p:nvPr>
        </p:nvSpPr>
        <p:spPr/>
        <p:txBody>
          <a:bodyPr/>
          <a:lstStyle/>
          <a:p>
            <a:r>
              <a:rPr lang="en-US" dirty="0">
                <a:cs typeface="Arial"/>
              </a:rPr>
              <a:t>Lesson 6 overview</a:t>
            </a:r>
            <a:endParaRPr lang="en-US" dirty="0"/>
          </a:p>
        </p:txBody>
      </p:sp>
      <p:sp>
        <p:nvSpPr>
          <p:cNvPr id="3" name="Text Placeholder 2">
            <a:extLst>
              <a:ext uri="{FF2B5EF4-FFF2-40B4-BE49-F238E27FC236}">
                <a16:creationId xmlns:a16="http://schemas.microsoft.com/office/drawing/2014/main" id="{CD4CFAC1-8290-5719-218A-1296FD936C00}"/>
              </a:ext>
            </a:extLst>
          </p:cNvPr>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GB" dirty="0">
                <a:latin typeface="Arial"/>
                <a:cs typeface="Arial"/>
              </a:rPr>
              <a:t>What is trigonometry?</a:t>
            </a:r>
          </a:p>
          <a:p>
            <a:pPr marL="342900" indent="-342900">
              <a:buFont typeface="Arial" panose="020B0604020202020204" pitchFamily="34" charset="0"/>
              <a:buChar char="•"/>
            </a:pPr>
            <a:r>
              <a:rPr lang="en-GB" dirty="0">
                <a:latin typeface="Arial"/>
                <a:cs typeface="Arial"/>
              </a:rPr>
              <a:t>Trigonometry calculations.</a:t>
            </a:r>
          </a:p>
          <a:p>
            <a:pPr marL="342900" indent="-342900">
              <a:buFont typeface="Arial" panose="020B0604020202020204" pitchFamily="34" charset="0"/>
              <a:buChar char="•"/>
            </a:pPr>
            <a:r>
              <a:rPr lang="en-US" dirty="0"/>
              <a:t>Physical site survey using a total station.</a:t>
            </a:r>
          </a:p>
          <a:p>
            <a:pPr marL="342900" indent="-342900">
              <a:buFont typeface="Arial" panose="020B0604020202020204" pitchFamily="34" charset="0"/>
              <a:buChar char="•"/>
            </a:pP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6672E17B-A42A-DD77-4234-B2E3FD03C231}"/>
              </a:ext>
            </a:extLst>
          </p:cNvPr>
          <p:cNvSpPr>
            <a:spLocks noGrp="1"/>
          </p:cNvSpPr>
          <p:nvPr>
            <p:ph type="sldNum" sz="quarter" idx="11"/>
          </p:nvPr>
        </p:nvSpPr>
        <p:spPr/>
        <p:txBody>
          <a:bodyPr/>
          <a:lstStyle/>
          <a:p>
            <a:fld id="{DA2C159E-F13C-4A85-9A41-E7669D3E0D70}" type="slidenum">
              <a:rPr lang="en-GB" smtClean="0"/>
              <a:pPr/>
              <a:t>68</a:t>
            </a:fld>
            <a:endParaRPr lang="en-GB" dirty="0"/>
          </a:p>
        </p:txBody>
      </p:sp>
      <p:sp>
        <p:nvSpPr>
          <p:cNvPr id="5" name="Footer Placeholder 4">
            <a:extLst>
              <a:ext uri="{FF2B5EF4-FFF2-40B4-BE49-F238E27FC236}">
                <a16:creationId xmlns:a16="http://schemas.microsoft.com/office/drawing/2014/main" id="{9FFA222E-D2C4-648C-7243-9C5AEB8BB67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07874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6CF1-6FE1-EA0B-FE0C-7A59D4A47164}"/>
              </a:ext>
            </a:extLst>
          </p:cNvPr>
          <p:cNvSpPr>
            <a:spLocks noGrp="1"/>
          </p:cNvSpPr>
          <p:nvPr>
            <p:ph type="title"/>
          </p:nvPr>
        </p:nvSpPr>
        <p:spPr/>
        <p:txBody>
          <a:bodyPr/>
          <a:lstStyle/>
          <a:p>
            <a:r>
              <a:rPr lang="en-GB" dirty="0">
                <a:cs typeface="Arial"/>
              </a:rPr>
              <a:t>Starter</a:t>
            </a:r>
            <a:endParaRPr lang="en-GB" dirty="0"/>
          </a:p>
        </p:txBody>
      </p:sp>
      <p:sp>
        <p:nvSpPr>
          <p:cNvPr id="3" name="Text Placeholder 2">
            <a:extLst>
              <a:ext uri="{FF2B5EF4-FFF2-40B4-BE49-F238E27FC236}">
                <a16:creationId xmlns:a16="http://schemas.microsoft.com/office/drawing/2014/main" id="{BF1393E1-511E-E486-DF4C-F1B079A32500}"/>
              </a:ext>
            </a:extLst>
          </p:cNvPr>
          <p:cNvSpPr>
            <a:spLocks noGrp="1"/>
          </p:cNvSpPr>
          <p:nvPr>
            <p:ph type="body" sz="quarter" idx="12"/>
          </p:nvPr>
        </p:nvSpPr>
        <p:spPr>
          <a:xfrm>
            <a:off x="249875" y="957337"/>
            <a:ext cx="8604494" cy="3630637"/>
          </a:xfrm>
        </p:spPr>
        <p:txBody>
          <a:bodyPr vert="horz" lIns="0" tIns="0" rIns="0" bIns="0" rtlCol="0" anchor="t">
            <a:noAutofit/>
          </a:bodyPr>
          <a:lstStyle/>
          <a:p>
            <a:r>
              <a:rPr lang="en-GB" dirty="0">
                <a:cs typeface="Arial"/>
              </a:rPr>
              <a:t>On Mentimeter, write three words associated with trigonometry.</a:t>
            </a:r>
            <a:endParaRPr lang="en-US" dirty="0"/>
          </a:p>
        </p:txBody>
      </p:sp>
      <p:sp>
        <p:nvSpPr>
          <p:cNvPr id="4" name="Slide Number Placeholder 3">
            <a:extLst>
              <a:ext uri="{FF2B5EF4-FFF2-40B4-BE49-F238E27FC236}">
                <a16:creationId xmlns:a16="http://schemas.microsoft.com/office/drawing/2014/main" id="{F23CCFD4-E53A-F218-0C8B-FA4F9E13EF5F}"/>
              </a:ext>
            </a:extLst>
          </p:cNvPr>
          <p:cNvSpPr>
            <a:spLocks noGrp="1"/>
          </p:cNvSpPr>
          <p:nvPr>
            <p:ph type="sldNum" sz="quarter" idx="11"/>
          </p:nvPr>
        </p:nvSpPr>
        <p:spPr/>
        <p:txBody>
          <a:bodyPr/>
          <a:lstStyle/>
          <a:p>
            <a:fld id="{DA2C159E-F13C-4A85-9A41-E7669D3E0D70}" type="slidenum">
              <a:rPr lang="en-GB" smtClean="0"/>
              <a:pPr/>
              <a:t>69</a:t>
            </a:fld>
            <a:endParaRPr lang="en-GB" dirty="0"/>
          </a:p>
        </p:txBody>
      </p:sp>
      <p:sp>
        <p:nvSpPr>
          <p:cNvPr id="5" name="Footer Placeholder 4">
            <a:extLst>
              <a:ext uri="{FF2B5EF4-FFF2-40B4-BE49-F238E27FC236}">
                <a16:creationId xmlns:a16="http://schemas.microsoft.com/office/drawing/2014/main" id="{8CEBB6D1-7A31-8812-F327-9CEE9835EDA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5178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9F84-18E0-9E90-213F-A086AAD4DF25}"/>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Practical measurement</a:t>
            </a:r>
          </a:p>
        </p:txBody>
      </p:sp>
      <p:sp>
        <p:nvSpPr>
          <p:cNvPr id="3" name="Text Placeholder 2">
            <a:extLst>
              <a:ext uri="{FF2B5EF4-FFF2-40B4-BE49-F238E27FC236}">
                <a16:creationId xmlns:a16="http://schemas.microsoft.com/office/drawing/2014/main" id="{FE4202FF-BD5C-9C45-CC1D-9C644216CA81}"/>
              </a:ext>
            </a:extLst>
          </p:cNvPr>
          <p:cNvSpPr>
            <a:spLocks noGrp="1"/>
          </p:cNvSpPr>
          <p:nvPr>
            <p:ph type="body" sz="quarter" idx="12"/>
          </p:nvPr>
        </p:nvSpPr>
        <p:spPr>
          <a:xfrm>
            <a:off x="208591" y="949325"/>
            <a:ext cx="8657249" cy="3817938"/>
          </a:xfrm>
        </p:spPr>
        <p:txBody>
          <a:bodyPr vert="horz" lIns="0" tIns="0" rIns="0" bIns="0" rtlCol="0" anchor="t">
            <a:noAutofit/>
          </a:bodyPr>
          <a:lstStyle/>
          <a:p>
            <a:pPr marL="342900" indent="-342900">
              <a:buChar char="•"/>
            </a:pPr>
            <a:r>
              <a:rPr lang="en-GB" dirty="0"/>
              <a:t>Work in pairs.</a:t>
            </a:r>
          </a:p>
          <a:p>
            <a:pPr marL="342900" indent="-342900">
              <a:buChar char="•"/>
            </a:pPr>
            <a:endParaRPr lang="en-GB" dirty="0"/>
          </a:p>
          <a:p>
            <a:pPr marL="342900" indent="-342900">
              <a:buChar char="•"/>
            </a:pPr>
            <a:r>
              <a:rPr lang="en-GB" dirty="0"/>
              <a:t>Measure a 3D object in the room (e.g. desk, window). </a:t>
            </a:r>
          </a:p>
          <a:p>
            <a:pPr marL="342900" indent="-342900">
              <a:buChar char="•"/>
            </a:pPr>
            <a:endParaRPr lang="en-GB" dirty="0">
              <a:cs typeface="Arial"/>
            </a:endParaRPr>
          </a:p>
          <a:p>
            <a:pPr marL="342900" indent="-342900">
              <a:buFont typeface="Arial" panose="020B0604020202020204" pitchFamily="34" charset="0"/>
              <a:buChar char="•"/>
            </a:pPr>
            <a:r>
              <a:rPr lang="en-GB" dirty="0"/>
              <a:t>Note safety considerations when measuring above height.</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Record the measurement on the </a:t>
            </a:r>
            <a:r>
              <a:rPr lang="en-GB" b="1" dirty="0"/>
              <a:t>Template to record measurement.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Share your data with the class.</a:t>
            </a:r>
          </a:p>
          <a:p>
            <a:endParaRPr lang="en-GB" dirty="0"/>
          </a:p>
        </p:txBody>
      </p:sp>
      <p:sp>
        <p:nvSpPr>
          <p:cNvPr id="4" name="Slide Number Placeholder 3">
            <a:extLst>
              <a:ext uri="{FF2B5EF4-FFF2-40B4-BE49-F238E27FC236}">
                <a16:creationId xmlns:a16="http://schemas.microsoft.com/office/drawing/2014/main" id="{10A4FF49-C372-DCA9-CBA1-03AFA26CC2E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a:t>
            </a:fld>
            <a:endParaRPr lang="en-GB" dirty="0"/>
          </a:p>
        </p:txBody>
      </p:sp>
      <p:sp>
        <p:nvSpPr>
          <p:cNvPr id="5" name="Footer Placeholder 4">
            <a:extLst>
              <a:ext uri="{FF2B5EF4-FFF2-40B4-BE49-F238E27FC236}">
                <a16:creationId xmlns:a16="http://schemas.microsoft.com/office/drawing/2014/main" id="{2DE13E90-1A8C-C466-B923-DB00DF1C369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37799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626A-DA53-0257-8844-A17A70249A62}"/>
              </a:ext>
            </a:extLst>
          </p:cNvPr>
          <p:cNvSpPr>
            <a:spLocks noGrp="1"/>
          </p:cNvSpPr>
          <p:nvPr>
            <p:ph type="title"/>
          </p:nvPr>
        </p:nvSpPr>
        <p:spPr/>
        <p:txBody>
          <a:bodyPr>
            <a:normAutofit/>
          </a:bodyPr>
          <a:lstStyle/>
          <a:p>
            <a:r>
              <a:rPr lang="en-GB" dirty="0">
                <a:cs typeface="Arial"/>
              </a:rPr>
              <a:t>Key trigonometry terms</a:t>
            </a:r>
            <a:endParaRPr lang="en-GB" dirty="0"/>
          </a:p>
        </p:txBody>
      </p:sp>
      <p:sp>
        <p:nvSpPr>
          <p:cNvPr id="3" name="Text Placeholder 2">
            <a:extLst>
              <a:ext uri="{FF2B5EF4-FFF2-40B4-BE49-F238E27FC236}">
                <a16:creationId xmlns:a16="http://schemas.microsoft.com/office/drawing/2014/main" id="{F614C7E6-6A59-D5C8-5003-1A1356DBBD1E}"/>
              </a:ext>
            </a:extLst>
          </p:cNvPr>
          <p:cNvSpPr>
            <a:spLocks noGrp="1"/>
          </p:cNvSpPr>
          <p:nvPr>
            <p:ph type="body" sz="quarter" idx="12"/>
          </p:nvPr>
        </p:nvSpPr>
        <p:spPr>
          <a:xfrm>
            <a:off x="234000" y="1281675"/>
            <a:ext cx="7677150" cy="3306299"/>
          </a:xfrm>
        </p:spPr>
        <p:txBody>
          <a:bodyPr vert="horz" lIns="0" tIns="0" rIns="0" bIns="0" rtlCol="0" anchor="t">
            <a:noAutofit/>
          </a:bodyPr>
          <a:lstStyle/>
          <a:p>
            <a:pPr marL="342900" indent="-342900">
              <a:buFont typeface="Arial" panose="020B0604020202020204" pitchFamily="34" charset="0"/>
              <a:buChar char="•"/>
            </a:pPr>
            <a:r>
              <a:rPr lang="en-GB" dirty="0">
                <a:cs typeface="Arial"/>
              </a:rPr>
              <a:t>Sine.</a:t>
            </a:r>
          </a:p>
          <a:p>
            <a:pPr marL="342900" indent="-342900">
              <a:buFont typeface="Arial" panose="020B0604020202020204" pitchFamily="34" charset="0"/>
              <a:buChar char="•"/>
            </a:pPr>
            <a:r>
              <a:rPr lang="en-GB" dirty="0">
                <a:cs typeface="Arial"/>
              </a:rPr>
              <a:t>Cosine.</a:t>
            </a:r>
          </a:p>
          <a:p>
            <a:pPr marL="342900" indent="-342900">
              <a:buFont typeface="Arial" panose="020B0604020202020204" pitchFamily="34" charset="0"/>
              <a:buChar char="•"/>
            </a:pPr>
            <a:r>
              <a:rPr lang="en-GB" dirty="0">
                <a:cs typeface="Arial"/>
              </a:rPr>
              <a:t>Tangent.</a:t>
            </a:r>
          </a:p>
          <a:p>
            <a:pPr marL="342900" indent="-342900">
              <a:buFont typeface="Arial" panose="020B0604020202020204" pitchFamily="34" charset="0"/>
              <a:buChar char="•"/>
            </a:pPr>
            <a:r>
              <a:rPr lang="en-GB" dirty="0">
                <a:cs typeface="Arial"/>
              </a:rPr>
              <a:t>Hypotenuse.</a:t>
            </a:r>
          </a:p>
          <a:p>
            <a:pPr marL="342900" indent="-342900">
              <a:buFont typeface="Arial" panose="020B0604020202020204" pitchFamily="34" charset="0"/>
              <a:buChar char="•"/>
            </a:pPr>
            <a:r>
              <a:rPr lang="en-GB" dirty="0">
                <a:cs typeface="Arial"/>
              </a:rPr>
              <a:t>Angles.</a:t>
            </a:r>
          </a:p>
          <a:p>
            <a:endParaRPr lang="en-GB"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AD46B409-93C5-1CD6-8E80-72AC37814607}"/>
              </a:ext>
            </a:extLst>
          </p:cNvPr>
          <p:cNvSpPr>
            <a:spLocks noGrp="1"/>
          </p:cNvSpPr>
          <p:nvPr>
            <p:ph type="sldNum" sz="quarter" idx="11"/>
          </p:nvPr>
        </p:nvSpPr>
        <p:spPr/>
        <p:txBody>
          <a:bodyPr/>
          <a:lstStyle/>
          <a:p>
            <a:fld id="{DA2C159E-F13C-4A85-9A41-E7669D3E0D70}" type="slidenum">
              <a:rPr lang="en-GB" smtClean="0"/>
              <a:pPr/>
              <a:t>70</a:t>
            </a:fld>
            <a:endParaRPr lang="en-GB" dirty="0"/>
          </a:p>
        </p:txBody>
      </p:sp>
      <p:sp>
        <p:nvSpPr>
          <p:cNvPr id="5" name="Footer Placeholder 4">
            <a:extLst>
              <a:ext uri="{FF2B5EF4-FFF2-40B4-BE49-F238E27FC236}">
                <a16:creationId xmlns:a16="http://schemas.microsoft.com/office/drawing/2014/main" id="{AC15D25D-5FC5-8208-11FE-1E1CE680E73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91168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72CC-E2E5-DC76-9F83-B0B458D6DE9B}"/>
              </a:ext>
            </a:extLst>
          </p:cNvPr>
          <p:cNvSpPr>
            <a:spLocks noGrp="1"/>
          </p:cNvSpPr>
          <p:nvPr>
            <p:ph type="title"/>
          </p:nvPr>
        </p:nvSpPr>
        <p:spPr/>
        <p:txBody>
          <a:bodyPr/>
          <a:lstStyle/>
          <a:p>
            <a:r>
              <a:rPr lang="en-GB" dirty="0">
                <a:cs typeface="Arial"/>
              </a:rPr>
              <a:t>Using trigonometry to work out length</a:t>
            </a:r>
            <a:endParaRPr lang="en-GB" dirty="0"/>
          </a:p>
        </p:txBody>
      </p:sp>
      <p:sp>
        <p:nvSpPr>
          <p:cNvPr id="3" name="Text Placeholder 2">
            <a:extLst>
              <a:ext uri="{FF2B5EF4-FFF2-40B4-BE49-F238E27FC236}">
                <a16:creationId xmlns:a16="http://schemas.microsoft.com/office/drawing/2014/main" id="{771B4A55-B7E0-D93D-7011-F39548CE8443}"/>
              </a:ext>
            </a:extLst>
          </p:cNvPr>
          <p:cNvSpPr>
            <a:spLocks noGrp="1"/>
          </p:cNvSpPr>
          <p:nvPr>
            <p:ph type="body" sz="quarter" idx="12"/>
          </p:nvPr>
        </p:nvSpPr>
        <p:spPr/>
        <p:txBody>
          <a:bodyPr/>
          <a:lstStyle/>
          <a:p>
            <a:r>
              <a:rPr lang="en-GB" dirty="0"/>
              <a:t>Add the following values and labels to your triangle diagram:</a:t>
            </a:r>
          </a:p>
          <a:p>
            <a:endParaRPr lang="en-GB" dirty="0"/>
          </a:p>
          <a:p>
            <a:pPr marL="342900" indent="-342900">
              <a:buFont typeface="Arial" panose="020B0604020202020204" pitchFamily="34" charset="0"/>
              <a:buChar char="•"/>
            </a:pPr>
            <a:r>
              <a:rPr lang="en-GB" dirty="0"/>
              <a:t>Hypotenuse 9584mm.</a:t>
            </a:r>
          </a:p>
          <a:p>
            <a:pPr marL="342900" indent="-342900">
              <a:buFont typeface="Arial" panose="020B0604020202020204" pitchFamily="34" charset="0"/>
              <a:buChar char="•"/>
            </a:pPr>
            <a:r>
              <a:rPr lang="en-GB" dirty="0"/>
              <a:t>Opposite.</a:t>
            </a:r>
          </a:p>
          <a:p>
            <a:pPr marL="342900" indent="-342900">
              <a:buFont typeface="Arial" panose="020B0604020202020204" pitchFamily="34" charset="0"/>
              <a:buChar char="•"/>
            </a:pPr>
            <a:r>
              <a:rPr lang="en-GB" dirty="0"/>
              <a:t>Adjacent.</a:t>
            </a:r>
          </a:p>
          <a:p>
            <a:pPr marL="342900" indent="-342900">
              <a:buFont typeface="Arial" panose="020B0604020202020204" pitchFamily="34" charset="0"/>
              <a:buChar char="•"/>
            </a:pPr>
            <a:r>
              <a:rPr lang="en-GB" dirty="0"/>
              <a:t>Angle 30⁰.</a:t>
            </a:r>
          </a:p>
          <a:p>
            <a:pPr marL="342900" indent="-342900">
              <a:buFont typeface="Arial" panose="020B0604020202020204" pitchFamily="34" charset="0"/>
              <a:buChar char="•"/>
            </a:pPr>
            <a:r>
              <a:rPr lang="en-GB" dirty="0"/>
              <a:t>Right angle.</a:t>
            </a:r>
          </a:p>
          <a:p>
            <a:pPr marL="342900" indent="-342900">
              <a:buFont typeface="Arial" panose="020B0604020202020204" pitchFamily="34" charset="0"/>
              <a:buChar char="•"/>
            </a:pPr>
            <a:r>
              <a:rPr lang="en-GB" dirty="0"/>
              <a:t>Each vertices A, B, C.</a:t>
            </a:r>
          </a:p>
          <a:p>
            <a:endParaRPr lang="en-GB" dirty="0"/>
          </a:p>
        </p:txBody>
      </p:sp>
      <p:sp>
        <p:nvSpPr>
          <p:cNvPr id="4" name="Slide Number Placeholder 3">
            <a:extLst>
              <a:ext uri="{FF2B5EF4-FFF2-40B4-BE49-F238E27FC236}">
                <a16:creationId xmlns:a16="http://schemas.microsoft.com/office/drawing/2014/main" id="{8DBB43DA-140A-663C-C05F-FBEF587920DA}"/>
              </a:ext>
            </a:extLst>
          </p:cNvPr>
          <p:cNvSpPr>
            <a:spLocks noGrp="1"/>
          </p:cNvSpPr>
          <p:nvPr>
            <p:ph type="sldNum" sz="quarter" idx="11"/>
          </p:nvPr>
        </p:nvSpPr>
        <p:spPr/>
        <p:txBody>
          <a:bodyPr/>
          <a:lstStyle/>
          <a:p>
            <a:fld id="{DA2C159E-F13C-4A85-9A41-E7669D3E0D70}" type="slidenum">
              <a:rPr lang="en-GB" smtClean="0"/>
              <a:pPr/>
              <a:t>71</a:t>
            </a:fld>
            <a:endParaRPr lang="en-GB" dirty="0"/>
          </a:p>
        </p:txBody>
      </p:sp>
      <p:sp>
        <p:nvSpPr>
          <p:cNvPr id="5" name="Footer Placeholder 4">
            <a:extLst>
              <a:ext uri="{FF2B5EF4-FFF2-40B4-BE49-F238E27FC236}">
                <a16:creationId xmlns:a16="http://schemas.microsoft.com/office/drawing/2014/main" id="{8BD9A606-71C2-6810-73E0-A7BAF996CE9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73443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1D6C-7937-DA60-2C0D-12A100523E8B}"/>
              </a:ext>
            </a:extLst>
          </p:cNvPr>
          <p:cNvSpPr>
            <a:spLocks noGrp="1"/>
          </p:cNvSpPr>
          <p:nvPr>
            <p:ph type="title"/>
          </p:nvPr>
        </p:nvSpPr>
        <p:spPr/>
        <p:txBody>
          <a:bodyPr/>
          <a:lstStyle/>
          <a:p>
            <a:r>
              <a:rPr lang="en-GB" dirty="0">
                <a:cs typeface="Arial"/>
              </a:rPr>
              <a:t>Calculate length with the sine rule</a:t>
            </a:r>
            <a:endParaRPr lang="en-GB" dirty="0"/>
          </a:p>
        </p:txBody>
      </p:sp>
      <p:sp>
        <p:nvSpPr>
          <p:cNvPr id="3" name="Text Placeholder 2">
            <a:extLst>
              <a:ext uri="{FF2B5EF4-FFF2-40B4-BE49-F238E27FC236}">
                <a16:creationId xmlns:a16="http://schemas.microsoft.com/office/drawing/2014/main" id="{2B802827-7592-B550-FA85-AE57D9978529}"/>
              </a:ext>
            </a:extLst>
          </p:cNvPr>
          <p:cNvSpPr>
            <a:spLocks noGrp="1"/>
          </p:cNvSpPr>
          <p:nvPr>
            <p:ph type="body" sz="quarter" idx="14"/>
          </p:nvPr>
        </p:nvSpPr>
        <p:spPr/>
        <p:txBody>
          <a:bodyPr/>
          <a:lstStyle/>
          <a:p>
            <a:r>
              <a:rPr lang="en-GB" dirty="0"/>
              <a:t>sin </a:t>
            </a:r>
            <a:r>
              <a:rPr lang="el-GR" dirty="0"/>
              <a:t>θ</a:t>
            </a:r>
            <a:r>
              <a:rPr lang="en-GB" dirty="0"/>
              <a:t> = opposite</a:t>
            </a:r>
          </a:p>
          <a:p>
            <a:r>
              <a:rPr lang="en-GB" dirty="0"/>
              <a:t>	hypotenuse</a:t>
            </a:r>
          </a:p>
          <a:p>
            <a:endParaRPr lang="en-GB" dirty="0"/>
          </a:p>
          <a:p>
            <a:r>
              <a:rPr lang="en-GB" dirty="0"/>
              <a:t>sin 30⁰ = opposite =    BC</a:t>
            </a:r>
          </a:p>
          <a:p>
            <a:r>
              <a:rPr lang="en-GB" dirty="0"/>
              <a:t>	    9584mm	9584mm</a:t>
            </a:r>
          </a:p>
          <a:p>
            <a:endParaRPr lang="en-GB" dirty="0"/>
          </a:p>
          <a:p>
            <a:r>
              <a:rPr lang="en-GB" dirty="0"/>
              <a:t>BC = 9584 mm x sin 30⁰ </a:t>
            </a:r>
          </a:p>
          <a:p>
            <a:r>
              <a:rPr lang="en-GB" dirty="0"/>
              <a:t>      = 4792 mm x length of strut BC</a:t>
            </a:r>
          </a:p>
        </p:txBody>
      </p:sp>
      <p:sp>
        <p:nvSpPr>
          <p:cNvPr id="5" name="Footer Placeholder 4">
            <a:extLst>
              <a:ext uri="{FF2B5EF4-FFF2-40B4-BE49-F238E27FC236}">
                <a16:creationId xmlns:a16="http://schemas.microsoft.com/office/drawing/2014/main" id="{06DBDB3A-6D78-9590-41CD-7609519AD1C7}"/>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11DFB5CA-247E-8919-AEED-688D6E06DFFD}"/>
              </a:ext>
            </a:extLst>
          </p:cNvPr>
          <p:cNvSpPr>
            <a:spLocks noGrp="1"/>
          </p:cNvSpPr>
          <p:nvPr>
            <p:ph type="sldNum" sz="quarter" idx="12"/>
          </p:nvPr>
        </p:nvSpPr>
        <p:spPr/>
        <p:txBody>
          <a:bodyPr/>
          <a:lstStyle/>
          <a:p>
            <a:fld id="{DA2C159E-F13C-4A85-9A41-E7669D3E0D70}" type="slidenum">
              <a:rPr lang="en-GB" smtClean="0"/>
              <a:pPr/>
              <a:t>72</a:t>
            </a:fld>
            <a:endParaRPr lang="en-GB" dirty="0"/>
          </a:p>
        </p:txBody>
      </p:sp>
      <p:cxnSp>
        <p:nvCxnSpPr>
          <p:cNvPr id="7" name="Straight Connector 6" descr="Trigonometry formula and example calculations.">
            <a:extLst>
              <a:ext uri="{FF2B5EF4-FFF2-40B4-BE49-F238E27FC236}">
                <a16:creationId xmlns:a16="http://schemas.microsoft.com/office/drawing/2014/main" id="{9B47C1E9-5754-542D-E591-BA306E9D450E}"/>
              </a:ext>
            </a:extLst>
          </p:cNvPr>
          <p:cNvCxnSpPr/>
          <p:nvPr/>
        </p:nvCxnSpPr>
        <p:spPr>
          <a:xfrm>
            <a:off x="1148316" y="1382233"/>
            <a:ext cx="15842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Trigonometry formula and example calculations">
            <a:extLst>
              <a:ext uri="{FF2B5EF4-FFF2-40B4-BE49-F238E27FC236}">
                <a16:creationId xmlns:a16="http://schemas.microsoft.com/office/drawing/2014/main" id="{23D8B1D4-0C42-20B4-F437-06735ACDA670}"/>
              </a:ext>
            </a:extLst>
          </p:cNvPr>
          <p:cNvCxnSpPr/>
          <p:nvPr/>
        </p:nvCxnSpPr>
        <p:spPr>
          <a:xfrm>
            <a:off x="1488558" y="2445488"/>
            <a:ext cx="1244009"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descr="Trignonometry formula and example calculations.">
            <a:extLst>
              <a:ext uri="{FF2B5EF4-FFF2-40B4-BE49-F238E27FC236}">
                <a16:creationId xmlns:a16="http://schemas.microsoft.com/office/drawing/2014/main" id="{A6E27FC8-1B1B-1544-545A-F27D9FBB4686}"/>
              </a:ext>
            </a:extLst>
          </p:cNvPr>
          <p:cNvCxnSpPr/>
          <p:nvPr/>
        </p:nvCxnSpPr>
        <p:spPr>
          <a:xfrm>
            <a:off x="3051544" y="2445488"/>
            <a:ext cx="10738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81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F304C-2F41-3B2A-8B52-34F7B4E6E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8B8C4-525A-68FE-38A7-AA9457C65EAF}"/>
              </a:ext>
            </a:extLst>
          </p:cNvPr>
          <p:cNvSpPr>
            <a:spLocks noGrp="1"/>
          </p:cNvSpPr>
          <p:nvPr>
            <p:ph type="title"/>
          </p:nvPr>
        </p:nvSpPr>
        <p:spPr/>
        <p:txBody>
          <a:bodyPr/>
          <a:lstStyle/>
          <a:p>
            <a:r>
              <a:rPr lang="en-GB" dirty="0">
                <a:cs typeface="Arial"/>
              </a:rPr>
              <a:t>Calculate length with the cosine rule</a:t>
            </a:r>
            <a:endParaRPr lang="en-GB" dirty="0"/>
          </a:p>
        </p:txBody>
      </p:sp>
      <p:sp>
        <p:nvSpPr>
          <p:cNvPr id="3" name="Text Placeholder 2">
            <a:extLst>
              <a:ext uri="{FF2B5EF4-FFF2-40B4-BE49-F238E27FC236}">
                <a16:creationId xmlns:a16="http://schemas.microsoft.com/office/drawing/2014/main" id="{065694E0-FDC4-D42E-A820-AF8805D80C08}"/>
              </a:ext>
            </a:extLst>
          </p:cNvPr>
          <p:cNvSpPr>
            <a:spLocks noGrp="1"/>
          </p:cNvSpPr>
          <p:nvPr>
            <p:ph type="body" sz="quarter" idx="14"/>
          </p:nvPr>
        </p:nvSpPr>
        <p:spPr/>
        <p:txBody>
          <a:bodyPr/>
          <a:lstStyle/>
          <a:p>
            <a:r>
              <a:rPr lang="en-GB" dirty="0"/>
              <a:t>sin </a:t>
            </a:r>
            <a:r>
              <a:rPr lang="el-GR" dirty="0"/>
              <a:t>θ</a:t>
            </a:r>
            <a:r>
              <a:rPr lang="en-GB" dirty="0"/>
              <a:t> = adjacent</a:t>
            </a:r>
          </a:p>
          <a:p>
            <a:r>
              <a:rPr lang="en-GB" dirty="0"/>
              <a:t>	hypotenuse</a:t>
            </a:r>
          </a:p>
          <a:p>
            <a:endParaRPr lang="en-GB" dirty="0"/>
          </a:p>
          <a:p>
            <a:r>
              <a:rPr lang="en-GB" dirty="0"/>
              <a:t>cos 30⁰ = adjacent =    AC</a:t>
            </a:r>
          </a:p>
          <a:p>
            <a:r>
              <a:rPr lang="en-GB" dirty="0"/>
              <a:t>	    9584mm	9584mm</a:t>
            </a:r>
          </a:p>
          <a:p>
            <a:endParaRPr lang="en-GB" dirty="0"/>
          </a:p>
          <a:p>
            <a:r>
              <a:rPr lang="en-GB" dirty="0"/>
              <a:t>AC = 9584 mm x cos 30⁰ = 8300mm</a:t>
            </a:r>
          </a:p>
          <a:p>
            <a:r>
              <a:rPr lang="en-GB" dirty="0"/>
              <a:t>      </a:t>
            </a:r>
          </a:p>
        </p:txBody>
      </p:sp>
      <p:sp>
        <p:nvSpPr>
          <p:cNvPr id="5" name="Footer Placeholder 4">
            <a:extLst>
              <a:ext uri="{FF2B5EF4-FFF2-40B4-BE49-F238E27FC236}">
                <a16:creationId xmlns:a16="http://schemas.microsoft.com/office/drawing/2014/main" id="{239F4328-B548-B2E0-C04A-F8CF4CE93077}"/>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25AB94A8-B812-F56B-5831-3034167ED194}"/>
              </a:ext>
            </a:extLst>
          </p:cNvPr>
          <p:cNvSpPr>
            <a:spLocks noGrp="1"/>
          </p:cNvSpPr>
          <p:nvPr>
            <p:ph type="sldNum" sz="quarter" idx="12"/>
          </p:nvPr>
        </p:nvSpPr>
        <p:spPr/>
        <p:txBody>
          <a:bodyPr/>
          <a:lstStyle/>
          <a:p>
            <a:fld id="{DA2C159E-F13C-4A85-9A41-E7669D3E0D70}" type="slidenum">
              <a:rPr lang="en-GB" smtClean="0"/>
              <a:pPr/>
              <a:t>73</a:t>
            </a:fld>
            <a:endParaRPr lang="en-GB" dirty="0"/>
          </a:p>
        </p:txBody>
      </p:sp>
      <p:cxnSp>
        <p:nvCxnSpPr>
          <p:cNvPr id="7" name="Straight Connector 6" descr="Trigonometry formula and example calculations.">
            <a:extLst>
              <a:ext uri="{FF2B5EF4-FFF2-40B4-BE49-F238E27FC236}">
                <a16:creationId xmlns:a16="http://schemas.microsoft.com/office/drawing/2014/main" id="{C3CD2B92-E6B2-93ED-0B4B-FAC0153CCAF7}"/>
              </a:ext>
            </a:extLst>
          </p:cNvPr>
          <p:cNvCxnSpPr/>
          <p:nvPr/>
        </p:nvCxnSpPr>
        <p:spPr>
          <a:xfrm>
            <a:off x="1148316" y="1382233"/>
            <a:ext cx="15842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Trigonometry formula and example calculations.">
            <a:extLst>
              <a:ext uri="{FF2B5EF4-FFF2-40B4-BE49-F238E27FC236}">
                <a16:creationId xmlns:a16="http://schemas.microsoft.com/office/drawing/2014/main" id="{0BBE2833-A73D-3B9C-8057-F3D8BB78FF8E}"/>
              </a:ext>
            </a:extLst>
          </p:cNvPr>
          <p:cNvCxnSpPr/>
          <p:nvPr/>
        </p:nvCxnSpPr>
        <p:spPr>
          <a:xfrm>
            <a:off x="1488558" y="2445488"/>
            <a:ext cx="1244009"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descr="Trigonometry formula and example calculations.">
            <a:extLst>
              <a:ext uri="{FF2B5EF4-FFF2-40B4-BE49-F238E27FC236}">
                <a16:creationId xmlns:a16="http://schemas.microsoft.com/office/drawing/2014/main" id="{1DD1EFD7-6F3F-9F92-3002-839B0508520A}"/>
              </a:ext>
            </a:extLst>
          </p:cNvPr>
          <p:cNvCxnSpPr/>
          <p:nvPr/>
        </p:nvCxnSpPr>
        <p:spPr>
          <a:xfrm>
            <a:off x="3051544" y="2445488"/>
            <a:ext cx="10738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838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CC67D-EFC6-69CE-1402-4235983DE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600C0-AE85-D18B-A08A-30A2E0C887D6}"/>
              </a:ext>
            </a:extLst>
          </p:cNvPr>
          <p:cNvSpPr>
            <a:spLocks noGrp="1"/>
          </p:cNvSpPr>
          <p:nvPr>
            <p:ph type="title"/>
          </p:nvPr>
        </p:nvSpPr>
        <p:spPr>
          <a:xfrm>
            <a:off x="232950" y="249900"/>
            <a:ext cx="8632890" cy="909048"/>
          </a:xfrm>
        </p:spPr>
        <p:txBody>
          <a:bodyPr>
            <a:normAutofit/>
          </a:bodyPr>
          <a:lstStyle/>
          <a:p>
            <a:r>
              <a:rPr lang="en-GB" dirty="0">
                <a:cs typeface="Arial"/>
              </a:rPr>
              <a:t>Calculate an angle using trigonometry</a:t>
            </a:r>
            <a:endParaRPr lang="en-GB" dirty="0"/>
          </a:p>
        </p:txBody>
      </p:sp>
      <p:sp>
        <p:nvSpPr>
          <p:cNvPr id="3" name="Text Placeholder 2">
            <a:extLst>
              <a:ext uri="{FF2B5EF4-FFF2-40B4-BE49-F238E27FC236}">
                <a16:creationId xmlns:a16="http://schemas.microsoft.com/office/drawing/2014/main" id="{3479E158-9960-ED80-44BD-D8FB88388027}"/>
              </a:ext>
            </a:extLst>
          </p:cNvPr>
          <p:cNvSpPr>
            <a:spLocks noGrp="1"/>
          </p:cNvSpPr>
          <p:nvPr>
            <p:ph type="body" sz="quarter" idx="14"/>
          </p:nvPr>
        </p:nvSpPr>
        <p:spPr>
          <a:xfrm>
            <a:off x="278160" y="984747"/>
            <a:ext cx="8437562" cy="3174006"/>
          </a:xfrm>
        </p:spPr>
        <p:txBody>
          <a:bodyPr>
            <a:normAutofit fontScale="92500" lnSpcReduction="10000"/>
          </a:bodyPr>
          <a:lstStyle/>
          <a:p>
            <a:r>
              <a:rPr lang="en-GB" dirty="0"/>
              <a:t>tan </a:t>
            </a:r>
            <a:r>
              <a:rPr lang="el-GR" dirty="0"/>
              <a:t>θ</a:t>
            </a:r>
            <a:r>
              <a:rPr lang="en-GB" dirty="0"/>
              <a:t> = opposite</a:t>
            </a:r>
          </a:p>
          <a:p>
            <a:r>
              <a:rPr lang="en-GB" dirty="0"/>
              <a:t>	adjacent</a:t>
            </a:r>
          </a:p>
          <a:p>
            <a:endParaRPr lang="en-GB" dirty="0"/>
          </a:p>
          <a:p>
            <a:r>
              <a:rPr lang="en-GB" dirty="0"/>
              <a:t>tan </a:t>
            </a:r>
            <a:r>
              <a:rPr lang="el-GR" dirty="0"/>
              <a:t>θ</a:t>
            </a:r>
            <a:r>
              <a:rPr lang="en-GB" dirty="0"/>
              <a:t> =    4792mm =    0.44873</a:t>
            </a:r>
          </a:p>
          <a:p>
            <a:r>
              <a:rPr lang="en-GB" dirty="0"/>
              <a:t>	   10679mm	</a:t>
            </a:r>
          </a:p>
          <a:p>
            <a:endParaRPr lang="en-GB" dirty="0"/>
          </a:p>
          <a:p>
            <a:r>
              <a:rPr lang="en-GB" dirty="0"/>
              <a:t>Tan</a:t>
            </a:r>
            <a:r>
              <a:rPr lang="en-GB" baseline="30000" dirty="0"/>
              <a:t>-1</a:t>
            </a:r>
            <a:r>
              <a:rPr lang="en-GB" dirty="0"/>
              <a:t> (0.44873) = 24.1672 decimal degrees</a:t>
            </a:r>
          </a:p>
          <a:p>
            <a:endParaRPr lang="en-GB" dirty="0"/>
          </a:p>
          <a:p>
            <a:r>
              <a:rPr lang="en-GB" dirty="0"/>
              <a:t>	= 24</a:t>
            </a:r>
            <a:r>
              <a:rPr lang="en-GB" baseline="30000" dirty="0"/>
              <a:t>0 </a:t>
            </a:r>
            <a:r>
              <a:rPr lang="en-GB" dirty="0"/>
              <a:t>10’</a:t>
            </a:r>
            <a:endParaRPr lang="en-GB" baseline="30000" dirty="0"/>
          </a:p>
          <a:p>
            <a:r>
              <a:rPr lang="en-GB" dirty="0"/>
              <a:t>      </a:t>
            </a:r>
          </a:p>
        </p:txBody>
      </p:sp>
      <p:sp>
        <p:nvSpPr>
          <p:cNvPr id="5" name="Footer Placeholder 4">
            <a:extLst>
              <a:ext uri="{FF2B5EF4-FFF2-40B4-BE49-F238E27FC236}">
                <a16:creationId xmlns:a16="http://schemas.microsoft.com/office/drawing/2014/main" id="{D8F95066-048F-E75D-0EE8-C5E33D821F8B}"/>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F10CA99F-6063-3778-9600-63A51E29C103}"/>
              </a:ext>
            </a:extLst>
          </p:cNvPr>
          <p:cNvSpPr>
            <a:spLocks noGrp="1"/>
          </p:cNvSpPr>
          <p:nvPr>
            <p:ph type="sldNum" sz="quarter" idx="12"/>
          </p:nvPr>
        </p:nvSpPr>
        <p:spPr/>
        <p:txBody>
          <a:bodyPr/>
          <a:lstStyle/>
          <a:p>
            <a:fld id="{DA2C159E-F13C-4A85-9A41-E7669D3E0D70}" type="slidenum">
              <a:rPr lang="en-GB" smtClean="0"/>
              <a:pPr/>
              <a:t>74</a:t>
            </a:fld>
            <a:endParaRPr lang="en-GB" dirty="0"/>
          </a:p>
        </p:txBody>
      </p:sp>
      <p:cxnSp>
        <p:nvCxnSpPr>
          <p:cNvPr id="7" name="Straight Connector 6" descr="Trigonometry formula and example calculations.">
            <a:extLst>
              <a:ext uri="{FF2B5EF4-FFF2-40B4-BE49-F238E27FC236}">
                <a16:creationId xmlns:a16="http://schemas.microsoft.com/office/drawing/2014/main" id="{C0888BE3-0614-1D6B-87C7-85D5CE642245}"/>
              </a:ext>
            </a:extLst>
          </p:cNvPr>
          <p:cNvCxnSpPr/>
          <p:nvPr/>
        </p:nvCxnSpPr>
        <p:spPr>
          <a:xfrm>
            <a:off x="1148316" y="1318437"/>
            <a:ext cx="15842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Trigonometry formula and example calculations.">
            <a:extLst>
              <a:ext uri="{FF2B5EF4-FFF2-40B4-BE49-F238E27FC236}">
                <a16:creationId xmlns:a16="http://schemas.microsoft.com/office/drawing/2014/main" id="{5D80C8EA-6FC4-1621-4E21-4F0CCAD9DC4F}"/>
              </a:ext>
            </a:extLst>
          </p:cNvPr>
          <p:cNvCxnSpPr/>
          <p:nvPr/>
        </p:nvCxnSpPr>
        <p:spPr>
          <a:xfrm>
            <a:off x="1488558" y="2200940"/>
            <a:ext cx="1244009"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6924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A825-8C49-8EB2-A2E8-489B31552A4F}"/>
              </a:ext>
            </a:extLst>
          </p:cNvPr>
          <p:cNvSpPr>
            <a:spLocks noGrp="1"/>
          </p:cNvSpPr>
          <p:nvPr>
            <p:ph type="title"/>
          </p:nvPr>
        </p:nvSpPr>
        <p:spPr/>
        <p:txBody>
          <a:bodyPr>
            <a:normAutofit/>
          </a:bodyPr>
          <a:lstStyle/>
          <a:p>
            <a:r>
              <a:rPr lang="en-US" sz="4000" dirty="0">
                <a:latin typeface="Arial"/>
                <a:ea typeface="Calibri"/>
                <a:cs typeface="Arial"/>
              </a:rPr>
              <a:t>Triangles without right-angles</a:t>
            </a:r>
            <a:endParaRPr lang="en-US" dirty="0">
              <a:latin typeface="Arial"/>
              <a:cs typeface="Arial"/>
            </a:endParaRPr>
          </a:p>
        </p:txBody>
      </p:sp>
      <p:sp>
        <p:nvSpPr>
          <p:cNvPr id="4" name="Slide Number Placeholder 3">
            <a:extLst>
              <a:ext uri="{FF2B5EF4-FFF2-40B4-BE49-F238E27FC236}">
                <a16:creationId xmlns:a16="http://schemas.microsoft.com/office/drawing/2014/main" id="{D9A2D897-E590-324B-34F6-41B472E44BBD}"/>
              </a:ext>
            </a:extLst>
          </p:cNvPr>
          <p:cNvSpPr>
            <a:spLocks noGrp="1"/>
          </p:cNvSpPr>
          <p:nvPr>
            <p:ph type="sldNum" sz="quarter" idx="11"/>
          </p:nvPr>
        </p:nvSpPr>
        <p:spPr/>
        <p:txBody>
          <a:bodyPr/>
          <a:lstStyle/>
          <a:p>
            <a:fld id="{DA2C159E-F13C-4A85-9A41-E7669D3E0D70}" type="slidenum">
              <a:rPr lang="en-GB" smtClean="0"/>
              <a:pPr/>
              <a:t>75</a:t>
            </a:fld>
            <a:endParaRPr lang="en-GB" dirty="0"/>
          </a:p>
        </p:txBody>
      </p:sp>
      <p:sp>
        <p:nvSpPr>
          <p:cNvPr id="5" name="Footer Placeholder 4">
            <a:extLst>
              <a:ext uri="{FF2B5EF4-FFF2-40B4-BE49-F238E27FC236}">
                <a16:creationId xmlns:a16="http://schemas.microsoft.com/office/drawing/2014/main" id="{51C5841F-0A7D-71CA-9B08-FFA7112F71B0}"/>
              </a:ext>
            </a:extLst>
          </p:cNvPr>
          <p:cNvSpPr>
            <a:spLocks noGrp="1"/>
          </p:cNvSpPr>
          <p:nvPr>
            <p:ph type="ftr" sz="quarter" idx="10"/>
          </p:nvPr>
        </p:nvSpPr>
        <p:spPr/>
        <p:txBody>
          <a:bodyPr/>
          <a:lstStyle/>
          <a:p>
            <a:r>
              <a:rPr lang="en-GB" dirty="0"/>
              <a:t>Education &amp; Training Foundation</a:t>
            </a:r>
          </a:p>
        </p:txBody>
      </p:sp>
      <p:sp>
        <p:nvSpPr>
          <p:cNvPr id="10" name="Text Placeholder 2">
            <a:extLst>
              <a:ext uri="{FF2B5EF4-FFF2-40B4-BE49-F238E27FC236}">
                <a16:creationId xmlns:a16="http://schemas.microsoft.com/office/drawing/2014/main" id="{268D8105-2F96-8459-D5F5-A4EFF0D56C81}"/>
              </a:ext>
            </a:extLst>
          </p:cNvPr>
          <p:cNvSpPr>
            <a:spLocks noGrp="1"/>
          </p:cNvSpPr>
          <p:nvPr>
            <p:ph type="body" sz="quarter" idx="12"/>
          </p:nvPr>
        </p:nvSpPr>
        <p:spPr>
          <a:xfrm>
            <a:off x="357797" y="1202300"/>
            <a:ext cx="7212584" cy="2185035"/>
          </a:xfrm>
        </p:spPr>
        <p:txBody>
          <a:bodyPr vert="horz" lIns="0" tIns="0" rIns="0" bIns="0" rtlCol="0" anchor="t">
            <a:noAutofit/>
          </a:bodyPr>
          <a:lstStyle/>
          <a:p>
            <a:r>
              <a:rPr lang="en-GB" dirty="0">
                <a:cs typeface="Arial"/>
              </a:rPr>
              <a:t>A triangle without a right angle has no hypotenuse. </a:t>
            </a:r>
          </a:p>
          <a:p>
            <a:endParaRPr lang="en-GB" dirty="0">
              <a:cs typeface="Arial"/>
            </a:endParaRPr>
          </a:p>
          <a:p>
            <a:r>
              <a:rPr lang="en-GB" dirty="0">
                <a:cs typeface="Arial"/>
              </a:rPr>
              <a:t>All angles are labelled with capital letters (A,B,C). </a:t>
            </a:r>
          </a:p>
          <a:p>
            <a:endParaRPr lang="en-GB" dirty="0">
              <a:cs typeface="Arial"/>
            </a:endParaRPr>
          </a:p>
          <a:p>
            <a:r>
              <a:rPr lang="en-GB" dirty="0">
                <a:cs typeface="Arial"/>
              </a:rPr>
              <a:t>All sides are given lowercase letters (a, b, c).</a:t>
            </a:r>
          </a:p>
          <a:p>
            <a:endParaRPr lang="en-GB" dirty="0">
              <a:cs typeface="Arial"/>
            </a:endParaRPr>
          </a:p>
        </p:txBody>
      </p:sp>
    </p:spTree>
    <p:extLst>
      <p:ext uri="{BB962C8B-B14F-4D97-AF65-F5344CB8AC3E}">
        <p14:creationId xmlns:p14="http://schemas.microsoft.com/office/powerpoint/2010/main" val="1645925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62AAB-D62A-7257-FECC-3A4A17830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8B4D1-107F-0C4E-05D3-4C373A8B088F}"/>
              </a:ext>
            </a:extLst>
          </p:cNvPr>
          <p:cNvSpPr>
            <a:spLocks noGrp="1"/>
          </p:cNvSpPr>
          <p:nvPr>
            <p:ph type="title"/>
          </p:nvPr>
        </p:nvSpPr>
        <p:spPr>
          <a:xfrm>
            <a:off x="232950" y="249900"/>
            <a:ext cx="8632890" cy="823986"/>
          </a:xfrm>
        </p:spPr>
        <p:txBody>
          <a:bodyPr>
            <a:normAutofit/>
          </a:bodyPr>
          <a:lstStyle/>
          <a:p>
            <a:r>
              <a:rPr lang="en-GB" dirty="0">
                <a:cs typeface="Arial"/>
              </a:rPr>
              <a:t>Non-right-angle triangle sine rule</a:t>
            </a:r>
            <a:endParaRPr lang="en-GB" dirty="0"/>
          </a:p>
        </p:txBody>
      </p:sp>
      <p:sp>
        <p:nvSpPr>
          <p:cNvPr id="3" name="Text Placeholder 2">
            <a:extLst>
              <a:ext uri="{FF2B5EF4-FFF2-40B4-BE49-F238E27FC236}">
                <a16:creationId xmlns:a16="http://schemas.microsoft.com/office/drawing/2014/main" id="{51053C0A-38BE-5DD8-7EB8-040C1848F2D3}"/>
              </a:ext>
            </a:extLst>
          </p:cNvPr>
          <p:cNvSpPr>
            <a:spLocks noGrp="1"/>
          </p:cNvSpPr>
          <p:nvPr>
            <p:ph type="body" sz="quarter" idx="14"/>
          </p:nvPr>
        </p:nvSpPr>
        <p:spPr/>
        <p:txBody>
          <a:bodyPr>
            <a:normAutofit/>
          </a:bodyPr>
          <a:lstStyle/>
          <a:p>
            <a:r>
              <a:rPr lang="en-GB" dirty="0"/>
              <a:t>   a	= 	   b 	= 	   c</a:t>
            </a:r>
          </a:p>
          <a:p>
            <a:r>
              <a:rPr lang="en-GB" dirty="0"/>
              <a:t>sin A		sin B		sin C</a:t>
            </a:r>
          </a:p>
          <a:p>
            <a:endParaRPr lang="en-GB" dirty="0"/>
          </a:p>
          <a:p>
            <a:r>
              <a:rPr lang="en-GB" dirty="0"/>
              <a:t>     a	= 	   b 	or 	   b 	=	  c</a:t>
            </a:r>
          </a:p>
          <a:p>
            <a:r>
              <a:rPr lang="en-GB" dirty="0"/>
              <a:t>sin A		sin B		 sin B 		sin C</a:t>
            </a:r>
          </a:p>
          <a:p>
            <a:endParaRPr lang="en-GB" dirty="0"/>
          </a:p>
          <a:p>
            <a:r>
              <a:rPr lang="en-GB" dirty="0"/>
              <a:t>or even   	   a	= 	  c</a:t>
            </a:r>
          </a:p>
          <a:p>
            <a:r>
              <a:rPr lang="en-GB" dirty="0"/>
              <a:t>		sin A		sin C </a:t>
            </a:r>
          </a:p>
        </p:txBody>
      </p:sp>
      <p:sp>
        <p:nvSpPr>
          <p:cNvPr id="5" name="Footer Placeholder 4">
            <a:extLst>
              <a:ext uri="{FF2B5EF4-FFF2-40B4-BE49-F238E27FC236}">
                <a16:creationId xmlns:a16="http://schemas.microsoft.com/office/drawing/2014/main" id="{9A36FB51-71D4-8E22-E47B-D2626FD9F3A7}"/>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F4B0A60E-036C-7FD2-C4EB-547E39E65551}"/>
              </a:ext>
            </a:extLst>
          </p:cNvPr>
          <p:cNvSpPr>
            <a:spLocks noGrp="1"/>
          </p:cNvSpPr>
          <p:nvPr>
            <p:ph type="sldNum" sz="quarter" idx="12"/>
          </p:nvPr>
        </p:nvSpPr>
        <p:spPr/>
        <p:txBody>
          <a:bodyPr/>
          <a:lstStyle/>
          <a:p>
            <a:fld id="{DA2C159E-F13C-4A85-9A41-E7669D3E0D70}" type="slidenum">
              <a:rPr lang="en-GB" smtClean="0"/>
              <a:pPr/>
              <a:t>76</a:t>
            </a:fld>
            <a:endParaRPr lang="en-GB" dirty="0"/>
          </a:p>
        </p:txBody>
      </p:sp>
      <p:cxnSp>
        <p:nvCxnSpPr>
          <p:cNvPr id="7" name="Straight Connector 6" descr="Trigonometry formulae.">
            <a:extLst>
              <a:ext uri="{FF2B5EF4-FFF2-40B4-BE49-F238E27FC236}">
                <a16:creationId xmlns:a16="http://schemas.microsoft.com/office/drawing/2014/main" id="{C112A063-FC88-AFEB-A9D8-0301FA9D3415}"/>
              </a:ext>
            </a:extLst>
          </p:cNvPr>
          <p:cNvCxnSpPr>
            <a:cxnSpLocks/>
          </p:cNvCxnSpPr>
          <p:nvPr/>
        </p:nvCxnSpPr>
        <p:spPr>
          <a:xfrm>
            <a:off x="232950" y="131843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Trigonometry formula and example calculations.">
            <a:extLst>
              <a:ext uri="{FF2B5EF4-FFF2-40B4-BE49-F238E27FC236}">
                <a16:creationId xmlns:a16="http://schemas.microsoft.com/office/drawing/2014/main" id="{7A595C0E-FC7A-0B05-F751-9ECA87C10351}"/>
              </a:ext>
            </a:extLst>
          </p:cNvPr>
          <p:cNvCxnSpPr/>
          <p:nvPr/>
        </p:nvCxnSpPr>
        <p:spPr>
          <a:xfrm>
            <a:off x="2062716" y="1318437"/>
            <a:ext cx="669851"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descr="Trigonometry formulae.">
            <a:extLst>
              <a:ext uri="{FF2B5EF4-FFF2-40B4-BE49-F238E27FC236}">
                <a16:creationId xmlns:a16="http://schemas.microsoft.com/office/drawing/2014/main" id="{F4CFE192-85BF-56C0-E4CE-79ED8C3ECB14}"/>
              </a:ext>
            </a:extLst>
          </p:cNvPr>
          <p:cNvCxnSpPr/>
          <p:nvPr/>
        </p:nvCxnSpPr>
        <p:spPr>
          <a:xfrm>
            <a:off x="3902149" y="1318437"/>
            <a:ext cx="669851" cy="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descr="Trigonometry formulae.">
            <a:extLst>
              <a:ext uri="{FF2B5EF4-FFF2-40B4-BE49-F238E27FC236}">
                <a16:creationId xmlns:a16="http://schemas.microsoft.com/office/drawing/2014/main" id="{68A4BC8C-0597-9B30-6959-234E50A86701}"/>
              </a:ext>
            </a:extLst>
          </p:cNvPr>
          <p:cNvCxnSpPr>
            <a:cxnSpLocks/>
          </p:cNvCxnSpPr>
          <p:nvPr/>
        </p:nvCxnSpPr>
        <p:spPr>
          <a:xfrm>
            <a:off x="251520"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Trigonometry formulae.">
            <a:extLst>
              <a:ext uri="{FF2B5EF4-FFF2-40B4-BE49-F238E27FC236}">
                <a16:creationId xmlns:a16="http://schemas.microsoft.com/office/drawing/2014/main" id="{EB55441E-F9B3-AB8D-EE37-E397316F8994}"/>
              </a:ext>
            </a:extLst>
          </p:cNvPr>
          <p:cNvCxnSpPr>
            <a:cxnSpLocks/>
          </p:cNvCxnSpPr>
          <p:nvPr/>
        </p:nvCxnSpPr>
        <p:spPr>
          <a:xfrm>
            <a:off x="2062716"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Trigonometry formula.">
            <a:extLst>
              <a:ext uri="{FF2B5EF4-FFF2-40B4-BE49-F238E27FC236}">
                <a16:creationId xmlns:a16="http://schemas.microsoft.com/office/drawing/2014/main" id="{51E9F94A-78D9-F50F-1DAB-5B11EF653DF2}"/>
              </a:ext>
            </a:extLst>
          </p:cNvPr>
          <p:cNvCxnSpPr>
            <a:cxnSpLocks/>
          </p:cNvCxnSpPr>
          <p:nvPr/>
        </p:nvCxnSpPr>
        <p:spPr>
          <a:xfrm>
            <a:off x="3902149"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Trigonometry formulae.">
            <a:extLst>
              <a:ext uri="{FF2B5EF4-FFF2-40B4-BE49-F238E27FC236}">
                <a16:creationId xmlns:a16="http://schemas.microsoft.com/office/drawing/2014/main" id="{31B76739-9BBD-5FCF-F94B-26FC011ACDA0}"/>
              </a:ext>
            </a:extLst>
          </p:cNvPr>
          <p:cNvCxnSpPr>
            <a:cxnSpLocks/>
          </p:cNvCxnSpPr>
          <p:nvPr/>
        </p:nvCxnSpPr>
        <p:spPr>
          <a:xfrm>
            <a:off x="5680364"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Trigonometry formulae.">
            <a:extLst>
              <a:ext uri="{FF2B5EF4-FFF2-40B4-BE49-F238E27FC236}">
                <a16:creationId xmlns:a16="http://schemas.microsoft.com/office/drawing/2014/main" id="{F241CCE8-E042-E8A8-EB25-6173BD6B07DA}"/>
              </a:ext>
            </a:extLst>
          </p:cNvPr>
          <p:cNvCxnSpPr>
            <a:cxnSpLocks/>
          </p:cNvCxnSpPr>
          <p:nvPr/>
        </p:nvCxnSpPr>
        <p:spPr>
          <a:xfrm>
            <a:off x="2062716" y="353709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Trigonometry formulae.">
            <a:extLst>
              <a:ext uri="{FF2B5EF4-FFF2-40B4-BE49-F238E27FC236}">
                <a16:creationId xmlns:a16="http://schemas.microsoft.com/office/drawing/2014/main" id="{4C9E60C5-2F52-E559-2A24-542789D692F6}"/>
              </a:ext>
            </a:extLst>
          </p:cNvPr>
          <p:cNvCxnSpPr>
            <a:cxnSpLocks/>
          </p:cNvCxnSpPr>
          <p:nvPr/>
        </p:nvCxnSpPr>
        <p:spPr>
          <a:xfrm>
            <a:off x="3902149" y="353709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58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2646-D044-B28B-A80B-13777FDE1A77}"/>
              </a:ext>
            </a:extLst>
          </p:cNvPr>
          <p:cNvSpPr>
            <a:spLocks noGrp="1"/>
          </p:cNvSpPr>
          <p:nvPr>
            <p:ph type="title"/>
          </p:nvPr>
        </p:nvSpPr>
        <p:spPr>
          <a:xfrm>
            <a:off x="232950" y="249900"/>
            <a:ext cx="8437563" cy="1004742"/>
          </a:xfrm>
        </p:spPr>
        <p:txBody>
          <a:bodyPr>
            <a:normAutofit fontScale="90000"/>
          </a:bodyPr>
          <a:lstStyle/>
          <a:p>
            <a:r>
              <a:rPr lang="en-US" sz="4000" dirty="0">
                <a:latin typeface="Arial"/>
                <a:ea typeface="Calibri"/>
                <a:cs typeface="Arial"/>
              </a:rPr>
              <a:t>Non-right-angle triangle cosine rule</a:t>
            </a:r>
            <a:endParaRPr lang="en-US" dirty="0">
              <a:latin typeface="Arial"/>
              <a:cs typeface="Arial"/>
            </a:endParaRPr>
          </a:p>
        </p:txBody>
      </p:sp>
      <p:sp>
        <p:nvSpPr>
          <p:cNvPr id="3" name="Text Placeholder 2">
            <a:extLst>
              <a:ext uri="{FF2B5EF4-FFF2-40B4-BE49-F238E27FC236}">
                <a16:creationId xmlns:a16="http://schemas.microsoft.com/office/drawing/2014/main" id="{3470B873-2414-418D-A213-EA41F75BA845}"/>
              </a:ext>
            </a:extLst>
          </p:cNvPr>
          <p:cNvSpPr>
            <a:spLocks noGrp="1"/>
          </p:cNvSpPr>
          <p:nvPr>
            <p:ph type="body" sz="quarter" idx="12"/>
          </p:nvPr>
        </p:nvSpPr>
        <p:spPr>
          <a:xfrm>
            <a:off x="492884" y="947324"/>
            <a:ext cx="6577767" cy="3621112"/>
          </a:xfrm>
        </p:spPr>
        <p:txBody>
          <a:bodyPr vert="horz" lIns="0" tIns="0" rIns="0" bIns="0" rtlCol="0" anchor="t">
            <a:noAutofit/>
          </a:bodyPr>
          <a:lstStyle/>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The cosine rule states that</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A</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b</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c</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2bc cos A or</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B</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a</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c</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2ac cos B or</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C</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a</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b</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2ab  cos C</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7DE23B-172C-E1BF-86E4-FD1343E2BC70}"/>
              </a:ext>
            </a:extLst>
          </p:cNvPr>
          <p:cNvSpPr>
            <a:spLocks noGrp="1"/>
          </p:cNvSpPr>
          <p:nvPr>
            <p:ph type="sldNum" sz="quarter" idx="11"/>
          </p:nvPr>
        </p:nvSpPr>
        <p:spPr/>
        <p:txBody>
          <a:bodyPr/>
          <a:lstStyle/>
          <a:p>
            <a:fld id="{DA2C159E-F13C-4A85-9A41-E7669D3E0D70}" type="slidenum">
              <a:rPr lang="en-GB" smtClean="0"/>
              <a:pPr/>
              <a:t>77</a:t>
            </a:fld>
            <a:endParaRPr lang="en-GB" dirty="0"/>
          </a:p>
        </p:txBody>
      </p:sp>
      <p:sp>
        <p:nvSpPr>
          <p:cNvPr id="5" name="Footer Placeholder 4">
            <a:extLst>
              <a:ext uri="{FF2B5EF4-FFF2-40B4-BE49-F238E27FC236}">
                <a16:creationId xmlns:a16="http://schemas.microsoft.com/office/drawing/2014/main" id="{EEFD7183-8F73-7835-B0C4-090A180D438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27891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1F28-D299-A0F0-2DF3-C04989D65AFF}"/>
              </a:ext>
            </a:extLst>
          </p:cNvPr>
          <p:cNvSpPr>
            <a:spLocks noGrp="1"/>
          </p:cNvSpPr>
          <p:nvPr>
            <p:ph type="title"/>
          </p:nvPr>
        </p:nvSpPr>
        <p:spPr/>
        <p:txBody>
          <a:bodyPr/>
          <a:lstStyle/>
          <a:p>
            <a:r>
              <a:rPr lang="en-GB" dirty="0">
                <a:cs typeface="Arial"/>
              </a:rPr>
              <a:t>Trigonometry calculations</a:t>
            </a:r>
            <a:endParaRPr lang="en-US" dirty="0"/>
          </a:p>
        </p:txBody>
      </p:sp>
      <p:sp>
        <p:nvSpPr>
          <p:cNvPr id="3" name="Text Placeholder 2">
            <a:extLst>
              <a:ext uri="{FF2B5EF4-FFF2-40B4-BE49-F238E27FC236}">
                <a16:creationId xmlns:a16="http://schemas.microsoft.com/office/drawing/2014/main" id="{68AE029A-54D0-E087-B43F-826936B737F7}"/>
              </a:ext>
            </a:extLst>
          </p:cNvPr>
          <p:cNvSpPr>
            <a:spLocks noGrp="1"/>
          </p:cNvSpPr>
          <p:nvPr>
            <p:ph type="body" sz="quarter" idx="12"/>
          </p:nvPr>
        </p:nvSpPr>
        <p:spPr/>
        <p:txBody>
          <a:bodyPr vert="horz" lIns="0" tIns="0" rIns="0" bIns="0" rtlCol="0" anchor="t">
            <a:noAutofit/>
          </a:bodyPr>
          <a:lstStyle/>
          <a:p>
            <a:endParaRPr lang="en-GB" dirty="0">
              <a:cs typeface="Arial"/>
            </a:endParaRPr>
          </a:p>
          <a:p>
            <a:r>
              <a:rPr lang="en-GB" dirty="0">
                <a:cs typeface="Arial"/>
              </a:rPr>
              <a:t>Individually, complete the calculations on the Trigonometry refresher.</a:t>
            </a:r>
          </a:p>
        </p:txBody>
      </p:sp>
      <p:sp>
        <p:nvSpPr>
          <p:cNvPr id="4" name="Slide Number Placeholder 3">
            <a:extLst>
              <a:ext uri="{FF2B5EF4-FFF2-40B4-BE49-F238E27FC236}">
                <a16:creationId xmlns:a16="http://schemas.microsoft.com/office/drawing/2014/main" id="{CE674115-DD6A-4737-373D-15539E7919A2}"/>
              </a:ext>
            </a:extLst>
          </p:cNvPr>
          <p:cNvSpPr>
            <a:spLocks noGrp="1"/>
          </p:cNvSpPr>
          <p:nvPr>
            <p:ph type="sldNum" sz="quarter" idx="11"/>
          </p:nvPr>
        </p:nvSpPr>
        <p:spPr/>
        <p:txBody>
          <a:bodyPr/>
          <a:lstStyle/>
          <a:p>
            <a:fld id="{DA2C159E-F13C-4A85-9A41-E7669D3E0D70}" type="slidenum">
              <a:rPr lang="en-GB" smtClean="0"/>
              <a:pPr/>
              <a:t>78</a:t>
            </a:fld>
            <a:endParaRPr lang="en-GB" dirty="0"/>
          </a:p>
        </p:txBody>
      </p:sp>
      <p:sp>
        <p:nvSpPr>
          <p:cNvPr id="5" name="Footer Placeholder 4">
            <a:extLst>
              <a:ext uri="{FF2B5EF4-FFF2-40B4-BE49-F238E27FC236}">
                <a16:creationId xmlns:a16="http://schemas.microsoft.com/office/drawing/2014/main" id="{732CCAAD-DED5-DE99-B6CE-4C74C86DA40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50217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3E72-5096-9184-19DD-78C4DBBC0410}"/>
              </a:ext>
            </a:extLst>
          </p:cNvPr>
          <p:cNvSpPr>
            <a:spLocks noGrp="1"/>
          </p:cNvSpPr>
          <p:nvPr>
            <p:ph type="title"/>
          </p:nvPr>
        </p:nvSpPr>
        <p:spPr/>
        <p:txBody>
          <a:bodyPr/>
          <a:lstStyle/>
          <a:p>
            <a:r>
              <a:rPr lang="en-GB" dirty="0">
                <a:cs typeface="Arial"/>
              </a:rPr>
              <a:t>Site survey</a:t>
            </a:r>
          </a:p>
        </p:txBody>
      </p:sp>
      <p:sp>
        <p:nvSpPr>
          <p:cNvPr id="3" name="Text Placeholder 2">
            <a:extLst>
              <a:ext uri="{FF2B5EF4-FFF2-40B4-BE49-F238E27FC236}">
                <a16:creationId xmlns:a16="http://schemas.microsoft.com/office/drawing/2014/main" id="{EFA6D121-4BE2-F894-A44D-18687AD0163A}"/>
              </a:ext>
            </a:extLst>
          </p:cNvPr>
          <p:cNvSpPr>
            <a:spLocks noGrp="1"/>
          </p:cNvSpPr>
          <p:nvPr>
            <p:ph type="body" sz="quarter" idx="12"/>
          </p:nvPr>
        </p:nvSpPr>
        <p:spPr/>
        <p:txBody>
          <a:bodyPr vert="horz" lIns="0" tIns="0" rIns="0" bIns="0" rtlCol="0" anchor="t">
            <a:noAutofit/>
          </a:bodyPr>
          <a:lstStyle/>
          <a:p>
            <a:r>
              <a:rPr lang="en-GB" dirty="0">
                <a:cs typeface="Arial"/>
              </a:rPr>
              <a:t>We are now going to a site to carry out a survey.</a:t>
            </a:r>
          </a:p>
          <a:p>
            <a:endParaRPr lang="en-GB" dirty="0">
              <a:cs typeface="Arial"/>
            </a:endParaRPr>
          </a:p>
          <a:p>
            <a:r>
              <a:rPr lang="en-GB" dirty="0">
                <a:cs typeface="Arial"/>
              </a:rPr>
              <a:t>Consider health and safety when on site.</a:t>
            </a:r>
          </a:p>
          <a:p>
            <a:endParaRPr lang="en-GB" dirty="0">
              <a:cs typeface="Arial"/>
            </a:endParaRPr>
          </a:p>
          <a:p>
            <a:r>
              <a:rPr lang="en-GB" dirty="0">
                <a:cs typeface="Arial"/>
              </a:rPr>
              <a:t>Wear your PPE.</a:t>
            </a:r>
          </a:p>
          <a:p>
            <a:endParaRPr lang="en-GB" dirty="0">
              <a:cs typeface="Arial"/>
            </a:endParaRPr>
          </a:p>
        </p:txBody>
      </p:sp>
      <p:sp>
        <p:nvSpPr>
          <p:cNvPr id="4" name="Slide Number Placeholder 3">
            <a:extLst>
              <a:ext uri="{FF2B5EF4-FFF2-40B4-BE49-F238E27FC236}">
                <a16:creationId xmlns:a16="http://schemas.microsoft.com/office/drawing/2014/main" id="{F2C2962A-6A64-1D0B-8CDC-2C9FDBBAE67F}"/>
              </a:ext>
            </a:extLst>
          </p:cNvPr>
          <p:cNvSpPr>
            <a:spLocks noGrp="1"/>
          </p:cNvSpPr>
          <p:nvPr>
            <p:ph type="sldNum" sz="quarter" idx="11"/>
          </p:nvPr>
        </p:nvSpPr>
        <p:spPr/>
        <p:txBody>
          <a:bodyPr/>
          <a:lstStyle/>
          <a:p>
            <a:fld id="{DA2C159E-F13C-4A85-9A41-E7669D3E0D70}" type="slidenum">
              <a:rPr lang="en-GB" smtClean="0"/>
              <a:pPr/>
              <a:t>79</a:t>
            </a:fld>
            <a:endParaRPr lang="en-GB" dirty="0"/>
          </a:p>
        </p:txBody>
      </p:sp>
      <p:sp>
        <p:nvSpPr>
          <p:cNvPr id="5" name="Footer Placeholder 4">
            <a:extLst>
              <a:ext uri="{FF2B5EF4-FFF2-40B4-BE49-F238E27FC236}">
                <a16:creationId xmlns:a16="http://schemas.microsoft.com/office/drawing/2014/main" id="{20C031A0-79A4-AB6B-71FF-4571186619A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9611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04B9-9CAA-FC43-8614-846505802519}"/>
              </a:ext>
            </a:extLst>
          </p:cNvPr>
          <p:cNvSpPr>
            <a:spLocks noGrp="1"/>
          </p:cNvSpPr>
          <p:nvPr>
            <p:ph type="title"/>
          </p:nvPr>
        </p:nvSpPr>
        <p:spPr/>
        <p:txBody>
          <a:bodyPr>
            <a:normAutofit/>
          </a:bodyPr>
          <a:lstStyle/>
          <a:p>
            <a:r>
              <a:rPr lang="en-US" dirty="0"/>
              <a:t>Calculating perimeter</a:t>
            </a:r>
          </a:p>
        </p:txBody>
      </p:sp>
      <p:sp>
        <p:nvSpPr>
          <p:cNvPr id="3" name="Text Placeholder 2">
            <a:extLst>
              <a:ext uri="{FF2B5EF4-FFF2-40B4-BE49-F238E27FC236}">
                <a16:creationId xmlns:a16="http://schemas.microsoft.com/office/drawing/2014/main" id="{31336F7C-5A17-19CB-91C6-9195C7862000}"/>
              </a:ext>
            </a:extLst>
          </p:cNvPr>
          <p:cNvSpPr>
            <a:spLocks noGrp="1"/>
          </p:cNvSpPr>
          <p:nvPr>
            <p:ph type="body" sz="quarter" idx="12"/>
          </p:nvPr>
        </p:nvSpPr>
        <p:spPr>
          <a:xfrm>
            <a:off x="234000" y="986400"/>
            <a:ext cx="7667625" cy="842400"/>
          </a:xfrm>
        </p:spPr>
        <p:txBody>
          <a:bodyPr/>
          <a:lstStyle/>
          <a:p>
            <a:r>
              <a:rPr lang="en-US" dirty="0"/>
              <a:t>Perimeter is calculated by adding all the sides of a given shape. </a:t>
            </a:r>
          </a:p>
        </p:txBody>
      </p:sp>
      <p:sp>
        <p:nvSpPr>
          <p:cNvPr id="4" name="Slide Number Placeholder 3">
            <a:extLst>
              <a:ext uri="{FF2B5EF4-FFF2-40B4-BE49-F238E27FC236}">
                <a16:creationId xmlns:a16="http://schemas.microsoft.com/office/drawing/2014/main" id="{6EE67DC5-8B6E-55FF-1B3A-38549FE8C8B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a:t>
            </a:fld>
            <a:endParaRPr lang="en-GB" dirty="0"/>
          </a:p>
        </p:txBody>
      </p:sp>
      <p:sp>
        <p:nvSpPr>
          <p:cNvPr id="5" name="Footer Placeholder 4">
            <a:extLst>
              <a:ext uri="{FF2B5EF4-FFF2-40B4-BE49-F238E27FC236}">
                <a16:creationId xmlns:a16="http://schemas.microsoft.com/office/drawing/2014/main" id="{A9D46381-7682-E379-C249-1A028A4CFE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grpSp>
        <p:nvGrpSpPr>
          <p:cNvPr id="9" name="Group 8" descr="2 dimensionsal rectangle shape labelled to illustrate how to calculate perimeter. The opposite parallel sides labelled with a and b. ">
            <a:extLst>
              <a:ext uri="{FF2B5EF4-FFF2-40B4-BE49-F238E27FC236}">
                <a16:creationId xmlns:a16="http://schemas.microsoft.com/office/drawing/2014/main" id="{BEF551EA-BED5-05D8-FAC7-A59A4BD9EA9E}"/>
              </a:ext>
            </a:extLst>
          </p:cNvPr>
          <p:cNvGrpSpPr/>
          <p:nvPr/>
        </p:nvGrpSpPr>
        <p:grpSpPr>
          <a:xfrm>
            <a:off x="696192" y="1865875"/>
            <a:ext cx="2675316" cy="1476869"/>
            <a:chOff x="1369981" y="1407600"/>
            <a:chExt cx="2675316" cy="1476869"/>
          </a:xfrm>
        </p:grpSpPr>
        <p:sp>
          <p:nvSpPr>
            <p:cNvPr id="6" name="Rectangle 5">
              <a:extLst>
                <a:ext uri="{FF2B5EF4-FFF2-40B4-BE49-F238E27FC236}">
                  <a16:creationId xmlns:a16="http://schemas.microsoft.com/office/drawing/2014/main" id="{4F03908D-AA4F-51C2-DF7D-8EB34233A538}"/>
                </a:ext>
              </a:extLst>
            </p:cNvPr>
            <p:cNvSpPr/>
            <p:nvPr/>
          </p:nvSpPr>
          <p:spPr>
            <a:xfrm>
              <a:off x="1633103" y="1772187"/>
              <a:ext cx="2067791" cy="7429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extLst>
                <a:ext uri="{FF2B5EF4-FFF2-40B4-BE49-F238E27FC236}">
                  <a16:creationId xmlns:a16="http://schemas.microsoft.com/office/drawing/2014/main" id="{E8C2B78D-7070-A97A-8358-F8F2E72B0658}"/>
                </a:ext>
              </a:extLst>
            </p:cNvPr>
            <p:cNvSpPr txBox="1"/>
            <p:nvPr/>
          </p:nvSpPr>
          <p:spPr>
            <a:xfrm>
              <a:off x="1369981" y="1900182"/>
              <a:ext cx="181842" cy="369332"/>
            </a:xfrm>
            <a:prstGeom prst="rect">
              <a:avLst/>
            </a:prstGeom>
            <a:noFill/>
          </p:spPr>
          <p:txBody>
            <a:bodyPr wrap="square" lIns="0" tIns="0" rIns="0" bIns="0" rtlCol="0">
              <a:spAutoFit/>
            </a:bodyPr>
            <a:lstStyle/>
            <a:p>
              <a:r>
                <a:rPr lang="en-US" sz="2400" dirty="0"/>
                <a:t>a</a:t>
              </a:r>
            </a:p>
          </p:txBody>
        </p:sp>
        <p:sp>
          <p:nvSpPr>
            <p:cNvPr id="8" name="TextBox 7">
              <a:extLst>
                <a:ext uri="{FF2B5EF4-FFF2-40B4-BE49-F238E27FC236}">
                  <a16:creationId xmlns:a16="http://schemas.microsoft.com/office/drawing/2014/main" id="{E9FAC83E-6057-3212-D03F-0AA4237FF664}"/>
                </a:ext>
              </a:extLst>
            </p:cNvPr>
            <p:cNvSpPr txBox="1"/>
            <p:nvPr/>
          </p:nvSpPr>
          <p:spPr>
            <a:xfrm>
              <a:off x="3863455" y="1938611"/>
              <a:ext cx="181842" cy="369332"/>
            </a:xfrm>
            <a:prstGeom prst="rect">
              <a:avLst/>
            </a:prstGeom>
            <a:noFill/>
          </p:spPr>
          <p:txBody>
            <a:bodyPr wrap="square" lIns="0" tIns="0" rIns="0" bIns="0" rtlCol="0">
              <a:spAutoFit/>
            </a:bodyPr>
            <a:lstStyle/>
            <a:p>
              <a:r>
                <a:rPr lang="en-US" sz="2400" dirty="0"/>
                <a:t>a</a:t>
              </a:r>
            </a:p>
          </p:txBody>
        </p:sp>
        <p:sp>
          <p:nvSpPr>
            <p:cNvPr id="10" name="TextBox 9">
              <a:extLst>
                <a:ext uri="{FF2B5EF4-FFF2-40B4-BE49-F238E27FC236}">
                  <a16:creationId xmlns:a16="http://schemas.microsoft.com/office/drawing/2014/main" id="{384C16AD-A963-93CB-2E10-95351A52D689}"/>
                </a:ext>
              </a:extLst>
            </p:cNvPr>
            <p:cNvSpPr txBox="1"/>
            <p:nvPr/>
          </p:nvSpPr>
          <p:spPr>
            <a:xfrm>
              <a:off x="2696440" y="2515137"/>
              <a:ext cx="181842" cy="369332"/>
            </a:xfrm>
            <a:prstGeom prst="rect">
              <a:avLst/>
            </a:prstGeom>
            <a:noFill/>
          </p:spPr>
          <p:txBody>
            <a:bodyPr wrap="square" lIns="0" tIns="0" rIns="0" bIns="0" rtlCol="0">
              <a:spAutoFit/>
            </a:bodyPr>
            <a:lstStyle/>
            <a:p>
              <a:r>
                <a:rPr lang="en-US" sz="2400" dirty="0"/>
                <a:t>b</a:t>
              </a:r>
            </a:p>
          </p:txBody>
        </p:sp>
        <p:sp>
          <p:nvSpPr>
            <p:cNvPr id="11" name="TextBox 10">
              <a:extLst>
                <a:ext uri="{FF2B5EF4-FFF2-40B4-BE49-F238E27FC236}">
                  <a16:creationId xmlns:a16="http://schemas.microsoft.com/office/drawing/2014/main" id="{792DF08D-86A7-AA01-0724-F8A05B79E722}"/>
                </a:ext>
              </a:extLst>
            </p:cNvPr>
            <p:cNvSpPr txBox="1"/>
            <p:nvPr/>
          </p:nvSpPr>
          <p:spPr>
            <a:xfrm>
              <a:off x="2605519" y="1407600"/>
              <a:ext cx="181842" cy="369332"/>
            </a:xfrm>
            <a:prstGeom prst="rect">
              <a:avLst/>
            </a:prstGeom>
            <a:noFill/>
          </p:spPr>
          <p:txBody>
            <a:bodyPr wrap="square" lIns="0" tIns="0" rIns="0" bIns="0" rtlCol="0">
              <a:spAutoFit/>
            </a:bodyPr>
            <a:lstStyle/>
            <a:p>
              <a:r>
                <a:rPr lang="en-US" sz="2400" dirty="0"/>
                <a:t>b</a:t>
              </a:r>
            </a:p>
          </p:txBody>
        </p:sp>
      </p:grpSp>
      <p:sp>
        <p:nvSpPr>
          <p:cNvPr id="12" name="TextBox 11">
            <a:extLst>
              <a:ext uri="{FF2B5EF4-FFF2-40B4-BE49-F238E27FC236}">
                <a16:creationId xmlns:a16="http://schemas.microsoft.com/office/drawing/2014/main" id="{F7B8E022-F959-8BD7-182B-2E7BB6FF5507}"/>
              </a:ext>
            </a:extLst>
          </p:cNvPr>
          <p:cNvSpPr txBox="1"/>
          <p:nvPr/>
        </p:nvSpPr>
        <p:spPr>
          <a:xfrm>
            <a:off x="4571999" y="1675606"/>
            <a:ext cx="3875809" cy="738664"/>
          </a:xfrm>
          <a:prstGeom prst="rect">
            <a:avLst/>
          </a:prstGeom>
          <a:noFill/>
        </p:spPr>
        <p:txBody>
          <a:bodyPr wrap="square" lIns="0" tIns="0" rIns="0" bIns="0" rtlCol="0">
            <a:spAutoFit/>
          </a:bodyPr>
          <a:lstStyle/>
          <a:p>
            <a:r>
              <a:rPr lang="en-US" sz="2400" dirty="0"/>
              <a:t>Perimeter (P) = a+ b+ a+ b</a:t>
            </a:r>
          </a:p>
          <a:p>
            <a:r>
              <a:rPr lang="en-US" sz="2400" dirty="0"/>
              <a:t>                       = 2a+ 2b</a:t>
            </a:r>
          </a:p>
        </p:txBody>
      </p:sp>
      <p:sp>
        <p:nvSpPr>
          <p:cNvPr id="13" name="TextBox 12">
            <a:extLst>
              <a:ext uri="{FF2B5EF4-FFF2-40B4-BE49-F238E27FC236}">
                <a16:creationId xmlns:a16="http://schemas.microsoft.com/office/drawing/2014/main" id="{DF12D6AE-50A1-26DB-E9B8-5D73D05BE3AD}"/>
              </a:ext>
            </a:extLst>
          </p:cNvPr>
          <p:cNvSpPr txBox="1"/>
          <p:nvPr/>
        </p:nvSpPr>
        <p:spPr>
          <a:xfrm>
            <a:off x="4090442" y="2947008"/>
            <a:ext cx="4478484" cy="1107996"/>
          </a:xfrm>
          <a:prstGeom prst="rect">
            <a:avLst/>
          </a:prstGeom>
          <a:noFill/>
        </p:spPr>
        <p:txBody>
          <a:bodyPr wrap="square" lIns="0" tIns="0" rIns="0" bIns="0" rtlCol="0">
            <a:spAutoFit/>
          </a:bodyPr>
          <a:lstStyle/>
          <a:p>
            <a:r>
              <a:rPr lang="en-US" sz="2400" dirty="0"/>
              <a:t>If side a = 2cm and side b = 4cm</a:t>
            </a:r>
          </a:p>
          <a:p>
            <a:r>
              <a:rPr lang="en-US" sz="2400" dirty="0"/>
              <a:t>Then P = (2x2) + (2x4) </a:t>
            </a:r>
          </a:p>
          <a:p>
            <a:r>
              <a:rPr lang="en-US" sz="2400" dirty="0"/>
              <a:t>             = 12cm</a:t>
            </a:r>
          </a:p>
        </p:txBody>
      </p:sp>
    </p:spTree>
    <p:extLst>
      <p:ext uri="{BB962C8B-B14F-4D97-AF65-F5344CB8AC3E}">
        <p14:creationId xmlns:p14="http://schemas.microsoft.com/office/powerpoint/2010/main" val="21793740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6E87-45F2-C411-1824-D04B5862976D}"/>
              </a:ext>
            </a:extLst>
          </p:cNvPr>
          <p:cNvSpPr>
            <a:spLocks noGrp="1"/>
          </p:cNvSpPr>
          <p:nvPr>
            <p:ph type="title"/>
          </p:nvPr>
        </p:nvSpPr>
        <p:spPr/>
        <p:txBody>
          <a:bodyPr vert="horz" lIns="0" tIns="0" rIns="0" bIns="0" rtlCol="0" anchor="t" anchorCtr="0">
            <a:noAutofit/>
          </a:bodyPr>
          <a:lstStyle/>
          <a:p>
            <a:r>
              <a:rPr lang="en-US" dirty="0"/>
              <a:t>Site survey sketch</a:t>
            </a:r>
          </a:p>
        </p:txBody>
      </p:sp>
      <p:sp>
        <p:nvSpPr>
          <p:cNvPr id="3" name="Text Placeholder 2">
            <a:extLst>
              <a:ext uri="{FF2B5EF4-FFF2-40B4-BE49-F238E27FC236}">
                <a16:creationId xmlns:a16="http://schemas.microsoft.com/office/drawing/2014/main" id="{A1D05F3C-A768-2A43-5773-A179DA0E2A84}"/>
              </a:ext>
            </a:extLst>
          </p:cNvPr>
          <p:cNvSpPr>
            <a:spLocks noGrp="1"/>
          </p:cNvSpPr>
          <p:nvPr>
            <p:ph type="body" sz="quarter" idx="12"/>
          </p:nvPr>
        </p:nvSpPr>
        <p:spPr>
          <a:xfrm>
            <a:off x="424500" y="949325"/>
            <a:ext cx="7667625" cy="3448150"/>
          </a:xfrm>
        </p:spPr>
        <p:txBody>
          <a:bodyPr vert="horz" lIns="0" tIns="0" rIns="0" bIns="0" rtlCol="0" anchor="t">
            <a:noAutofit/>
          </a:bodyPr>
          <a:lstStyle/>
          <a:p>
            <a:r>
              <a:rPr lang="en-GB" dirty="0">
                <a:cs typeface="Arial"/>
              </a:rPr>
              <a:t>You will work in groups of three.</a:t>
            </a:r>
          </a:p>
          <a:p>
            <a:endParaRPr lang="en-GB" dirty="0">
              <a:cs typeface="Arial"/>
            </a:endParaRPr>
          </a:p>
          <a:p>
            <a:r>
              <a:rPr lang="en-GB" dirty="0">
                <a:cs typeface="Arial"/>
              </a:rPr>
              <a:t>First, you will each sketch the site so that you have your own.</a:t>
            </a:r>
          </a:p>
          <a:p>
            <a:endParaRPr lang="en-GB" dirty="0">
              <a:cs typeface="Arial"/>
            </a:endParaRPr>
          </a:p>
          <a:p>
            <a:r>
              <a:rPr lang="en-GB" dirty="0">
                <a:cs typeface="Arial"/>
              </a:rPr>
              <a:t>In your groups, discuss the data points to be measured. Add these to your individual sketch.</a:t>
            </a:r>
          </a:p>
          <a:p>
            <a:endParaRPr lang="en-GB" dirty="0">
              <a:cs typeface="Arial"/>
            </a:endParaRPr>
          </a:p>
          <a:p>
            <a:r>
              <a:rPr lang="en-GB" dirty="0">
                <a:cs typeface="Arial"/>
              </a:rPr>
              <a:t>Compare your sketches and then check against the Physical site survey sketch you will be given.</a:t>
            </a:r>
            <a:endParaRPr lang="en-GB" dirty="0"/>
          </a:p>
        </p:txBody>
      </p:sp>
      <p:sp>
        <p:nvSpPr>
          <p:cNvPr id="4" name="Slide Number Placeholder 3">
            <a:extLst>
              <a:ext uri="{FF2B5EF4-FFF2-40B4-BE49-F238E27FC236}">
                <a16:creationId xmlns:a16="http://schemas.microsoft.com/office/drawing/2014/main" id="{F8A2F5C5-F14E-C72B-B106-D31A45FE9664}"/>
              </a:ext>
            </a:extLst>
          </p:cNvPr>
          <p:cNvSpPr>
            <a:spLocks noGrp="1"/>
          </p:cNvSpPr>
          <p:nvPr>
            <p:ph type="sldNum" sz="quarter" idx="11"/>
          </p:nvPr>
        </p:nvSpPr>
        <p:spPr/>
        <p:txBody>
          <a:bodyPr/>
          <a:lstStyle/>
          <a:p>
            <a:fld id="{DA2C159E-F13C-4A85-9A41-E7669D3E0D70}" type="slidenum">
              <a:rPr lang="en-GB" smtClean="0"/>
              <a:pPr/>
              <a:t>80</a:t>
            </a:fld>
            <a:endParaRPr lang="en-GB" dirty="0"/>
          </a:p>
        </p:txBody>
      </p:sp>
      <p:sp>
        <p:nvSpPr>
          <p:cNvPr id="5" name="Footer Placeholder 4">
            <a:extLst>
              <a:ext uri="{FF2B5EF4-FFF2-40B4-BE49-F238E27FC236}">
                <a16:creationId xmlns:a16="http://schemas.microsoft.com/office/drawing/2014/main" id="{C31EE90E-1C7E-162A-0388-01CEEF3B698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66494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7A9FF-E237-E89F-BF30-21489EA68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451E7-5B8C-28F9-3287-1C370A276443}"/>
              </a:ext>
            </a:extLst>
          </p:cNvPr>
          <p:cNvSpPr>
            <a:spLocks noGrp="1"/>
          </p:cNvSpPr>
          <p:nvPr>
            <p:ph type="title"/>
          </p:nvPr>
        </p:nvSpPr>
        <p:spPr/>
        <p:txBody>
          <a:bodyPr vert="horz" lIns="0" tIns="0" rIns="0" bIns="0" rtlCol="0" anchor="t" anchorCtr="0">
            <a:noAutofit/>
          </a:bodyPr>
          <a:lstStyle/>
          <a:p>
            <a:r>
              <a:rPr lang="en-US" dirty="0"/>
              <a:t>Carrying out the site survey</a:t>
            </a:r>
          </a:p>
        </p:txBody>
      </p:sp>
      <p:sp>
        <p:nvSpPr>
          <p:cNvPr id="3" name="Text Placeholder 2">
            <a:extLst>
              <a:ext uri="{FF2B5EF4-FFF2-40B4-BE49-F238E27FC236}">
                <a16:creationId xmlns:a16="http://schemas.microsoft.com/office/drawing/2014/main" id="{15127985-CC7A-D910-161E-7E746DEBA3DA}"/>
              </a:ext>
            </a:extLst>
          </p:cNvPr>
          <p:cNvSpPr>
            <a:spLocks noGrp="1"/>
          </p:cNvSpPr>
          <p:nvPr>
            <p:ph type="body" sz="quarter" idx="12"/>
          </p:nvPr>
        </p:nvSpPr>
        <p:spPr>
          <a:xfrm>
            <a:off x="424500" y="836446"/>
            <a:ext cx="7667625" cy="3786103"/>
          </a:xfrm>
        </p:spPr>
        <p:txBody>
          <a:bodyPr vert="horz" lIns="0" tIns="0" rIns="0" bIns="0" rtlCol="0" anchor="t">
            <a:noAutofit/>
          </a:bodyPr>
          <a:lstStyle/>
          <a:p>
            <a:r>
              <a:rPr lang="en-GB" dirty="0">
                <a:cs typeface="Arial"/>
              </a:rPr>
              <a:t>In your groups of three, you will each take turns collecting the data. For each data point, there will need to be:</a:t>
            </a:r>
          </a:p>
          <a:p>
            <a:pPr marL="342900" indent="-342900">
              <a:buFont typeface="Arial" panose="020B0604020202020204" pitchFamily="34" charset="0"/>
              <a:buChar char="•"/>
            </a:pPr>
            <a:r>
              <a:rPr lang="en-GB" dirty="0">
                <a:cs typeface="Arial"/>
              </a:rPr>
              <a:t>One learner using the total station to measure the data point.</a:t>
            </a:r>
          </a:p>
          <a:p>
            <a:pPr marL="342900" indent="-342900">
              <a:buFont typeface="Arial" panose="020B0604020202020204" pitchFamily="34" charset="0"/>
              <a:buChar char="•"/>
            </a:pPr>
            <a:r>
              <a:rPr lang="en-GB" dirty="0">
                <a:cs typeface="Arial"/>
              </a:rPr>
              <a:t>One learner ensuring the total station has been correctly calibrated and to record the data collected.</a:t>
            </a:r>
          </a:p>
          <a:p>
            <a:pPr marL="342900" indent="-342900">
              <a:buFont typeface="Arial" panose="020B0604020202020204" pitchFamily="34" charset="0"/>
              <a:buChar char="•"/>
            </a:pPr>
            <a:r>
              <a:rPr lang="en-GB" dirty="0">
                <a:cs typeface="Arial"/>
              </a:rPr>
              <a:t>One learner to hold the prism.</a:t>
            </a:r>
          </a:p>
          <a:p>
            <a:r>
              <a:rPr lang="en-GB" dirty="0">
                <a:cs typeface="Arial"/>
              </a:rPr>
              <a:t>When all measurements are completed, transfer the data to the shared area.</a:t>
            </a:r>
            <a:endParaRPr lang="en-GB" dirty="0"/>
          </a:p>
        </p:txBody>
      </p:sp>
      <p:sp>
        <p:nvSpPr>
          <p:cNvPr id="4" name="Slide Number Placeholder 3">
            <a:extLst>
              <a:ext uri="{FF2B5EF4-FFF2-40B4-BE49-F238E27FC236}">
                <a16:creationId xmlns:a16="http://schemas.microsoft.com/office/drawing/2014/main" id="{B183AC59-3956-A2BE-86DB-BE9036E3800F}"/>
              </a:ext>
            </a:extLst>
          </p:cNvPr>
          <p:cNvSpPr>
            <a:spLocks noGrp="1"/>
          </p:cNvSpPr>
          <p:nvPr>
            <p:ph type="sldNum" sz="quarter" idx="11"/>
          </p:nvPr>
        </p:nvSpPr>
        <p:spPr/>
        <p:txBody>
          <a:bodyPr/>
          <a:lstStyle/>
          <a:p>
            <a:fld id="{DA2C159E-F13C-4A85-9A41-E7669D3E0D70}" type="slidenum">
              <a:rPr lang="en-GB" smtClean="0"/>
              <a:pPr/>
              <a:t>81</a:t>
            </a:fld>
            <a:endParaRPr lang="en-GB" dirty="0"/>
          </a:p>
        </p:txBody>
      </p:sp>
      <p:sp>
        <p:nvSpPr>
          <p:cNvPr id="5" name="Footer Placeholder 4">
            <a:extLst>
              <a:ext uri="{FF2B5EF4-FFF2-40B4-BE49-F238E27FC236}">
                <a16:creationId xmlns:a16="http://schemas.microsoft.com/office/drawing/2014/main" id="{8B6FA353-00B1-AA4E-E103-D451B31B495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93617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30990-AF13-73D6-CBE6-6555F3881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D362E-196F-6533-6C4C-C8634BFF796E}"/>
              </a:ext>
            </a:extLst>
          </p:cNvPr>
          <p:cNvSpPr>
            <a:spLocks noGrp="1"/>
          </p:cNvSpPr>
          <p:nvPr>
            <p:ph type="title"/>
          </p:nvPr>
        </p:nvSpPr>
        <p:spPr/>
        <p:txBody>
          <a:bodyPr vert="horz" lIns="0" tIns="0" rIns="0" bIns="0" rtlCol="0" anchor="t" anchorCtr="0">
            <a:noAutofit/>
          </a:bodyPr>
          <a:lstStyle/>
          <a:p>
            <a:r>
              <a:rPr lang="en-US" dirty="0"/>
              <a:t>Need help?</a:t>
            </a:r>
          </a:p>
        </p:txBody>
      </p:sp>
      <p:sp>
        <p:nvSpPr>
          <p:cNvPr id="3" name="Text Placeholder 2">
            <a:extLst>
              <a:ext uri="{FF2B5EF4-FFF2-40B4-BE49-F238E27FC236}">
                <a16:creationId xmlns:a16="http://schemas.microsoft.com/office/drawing/2014/main" id="{6813C996-2BC4-F7AD-5CC3-C5E764C6D7F1}"/>
              </a:ext>
            </a:extLst>
          </p:cNvPr>
          <p:cNvSpPr>
            <a:spLocks noGrp="1"/>
          </p:cNvSpPr>
          <p:nvPr>
            <p:ph type="body" sz="quarter" idx="12"/>
          </p:nvPr>
        </p:nvSpPr>
        <p:spPr>
          <a:xfrm>
            <a:off x="424500" y="826718"/>
            <a:ext cx="7667625" cy="3570757"/>
          </a:xfrm>
        </p:spPr>
        <p:txBody>
          <a:bodyPr vert="horz" lIns="0" tIns="0" rIns="0" bIns="0" rtlCol="0" anchor="t">
            <a:noAutofit/>
          </a:bodyPr>
          <a:lstStyle/>
          <a:p>
            <a:r>
              <a:rPr lang="en-GB" dirty="0">
                <a:cs typeface="Arial"/>
              </a:rPr>
              <a:t>Refer to the How to set up a total station handout.</a:t>
            </a:r>
          </a:p>
          <a:p>
            <a:endParaRPr lang="en-GB" dirty="0">
              <a:cs typeface="Arial"/>
            </a:endParaRPr>
          </a:p>
          <a:p>
            <a:r>
              <a:rPr lang="en-GB" dirty="0">
                <a:cs typeface="Arial"/>
              </a:rPr>
              <a:t>Use the Template to record data.</a:t>
            </a:r>
          </a:p>
          <a:p>
            <a:endParaRPr lang="en-GB" dirty="0">
              <a:cs typeface="Arial"/>
            </a:endParaRPr>
          </a:p>
          <a:p>
            <a:r>
              <a:rPr lang="en-GB" dirty="0">
                <a:cs typeface="Arial"/>
              </a:rPr>
              <a:t>Don’t forget to upload your data and pack away the total station at the end.</a:t>
            </a:r>
          </a:p>
          <a:p>
            <a:endParaRPr lang="en-GB"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3203F45E-FEE6-5338-9922-8C1BADACBF8E}"/>
              </a:ext>
            </a:extLst>
          </p:cNvPr>
          <p:cNvSpPr>
            <a:spLocks noGrp="1"/>
          </p:cNvSpPr>
          <p:nvPr>
            <p:ph type="sldNum" sz="quarter" idx="11"/>
          </p:nvPr>
        </p:nvSpPr>
        <p:spPr/>
        <p:txBody>
          <a:bodyPr/>
          <a:lstStyle/>
          <a:p>
            <a:fld id="{DA2C159E-F13C-4A85-9A41-E7669D3E0D70}" type="slidenum">
              <a:rPr lang="en-GB" smtClean="0"/>
              <a:pPr/>
              <a:t>82</a:t>
            </a:fld>
            <a:endParaRPr lang="en-GB" dirty="0"/>
          </a:p>
        </p:txBody>
      </p:sp>
      <p:sp>
        <p:nvSpPr>
          <p:cNvPr id="5" name="Footer Placeholder 4">
            <a:extLst>
              <a:ext uri="{FF2B5EF4-FFF2-40B4-BE49-F238E27FC236}">
                <a16:creationId xmlns:a16="http://schemas.microsoft.com/office/drawing/2014/main" id="{81D5429F-7A83-0A31-4AAB-CEB1E373AC5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94305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E85D-147A-A7D7-ACAE-395DC3AA10AF}"/>
              </a:ext>
            </a:extLst>
          </p:cNvPr>
          <p:cNvSpPr>
            <a:spLocks noGrp="1"/>
          </p:cNvSpPr>
          <p:nvPr>
            <p:ph type="title"/>
          </p:nvPr>
        </p:nvSpPr>
        <p:spPr/>
        <p:txBody>
          <a:bodyPr/>
          <a:lstStyle/>
          <a:p>
            <a:r>
              <a:rPr lang="en-GB" dirty="0">
                <a:latin typeface="Arial"/>
                <a:cs typeface="Arial"/>
              </a:rPr>
              <a:t>Plot the boundary shape in Excel</a:t>
            </a:r>
            <a:endParaRPr lang="en-US" dirty="0"/>
          </a:p>
          <a:p>
            <a:endParaRPr lang="en-GB" dirty="0">
              <a:cs typeface="Arial"/>
            </a:endParaRPr>
          </a:p>
        </p:txBody>
      </p:sp>
      <p:sp>
        <p:nvSpPr>
          <p:cNvPr id="3" name="Text Placeholder 2">
            <a:extLst>
              <a:ext uri="{FF2B5EF4-FFF2-40B4-BE49-F238E27FC236}">
                <a16:creationId xmlns:a16="http://schemas.microsoft.com/office/drawing/2014/main" id="{9529852B-C265-8C58-9422-DF69BDFE8F58}"/>
              </a:ext>
            </a:extLst>
          </p:cNvPr>
          <p:cNvSpPr>
            <a:spLocks noGrp="1"/>
          </p:cNvSpPr>
          <p:nvPr>
            <p:ph type="body" sz="quarter" idx="12"/>
          </p:nvPr>
        </p:nvSpPr>
        <p:spPr>
          <a:xfrm>
            <a:off x="234000" y="957824"/>
            <a:ext cx="8648700" cy="2083087"/>
          </a:xfrm>
        </p:spPr>
        <p:txBody>
          <a:bodyPr vert="horz" lIns="0" tIns="0" rIns="0" bIns="0" rtlCol="0" anchor="t">
            <a:noAutofit/>
          </a:bodyPr>
          <a:lstStyle/>
          <a:p>
            <a:r>
              <a:rPr lang="en-GB" dirty="0">
                <a:latin typeface="Arial"/>
                <a:cs typeface="Arial"/>
              </a:rPr>
              <a:t>Open an Excel Worksheet titled Boundary Survey – Your Name.</a:t>
            </a:r>
            <a:endParaRPr lang="en-US" dirty="0"/>
          </a:p>
          <a:p>
            <a:endParaRPr lang="en-GB" dirty="0">
              <a:cs typeface="Arial"/>
            </a:endParaRPr>
          </a:p>
          <a:p>
            <a:r>
              <a:rPr lang="en-GB" dirty="0">
                <a:latin typeface="Arial"/>
                <a:cs typeface="Arial"/>
              </a:rPr>
              <a:t>Follow the demonstration.</a:t>
            </a:r>
          </a:p>
          <a:p>
            <a:endParaRPr lang="en-GB" dirty="0">
              <a:latin typeface="Arial"/>
              <a:cs typeface="Arial"/>
            </a:endParaRPr>
          </a:p>
          <a:p>
            <a:r>
              <a:rPr lang="en-GB" dirty="0">
                <a:latin typeface="Arial"/>
                <a:cs typeface="Arial"/>
              </a:rPr>
              <a:t>In the Worksheet, create a table with two columns: Easting (x), Northing (y).</a:t>
            </a:r>
          </a:p>
          <a:p>
            <a:endParaRPr lang="en-GB" dirty="0">
              <a:latin typeface="Arial"/>
              <a:cs typeface="Arial"/>
            </a:endParaRPr>
          </a:p>
          <a:p>
            <a:r>
              <a:rPr lang="en-GB" dirty="0">
                <a:latin typeface="Arial"/>
                <a:cs typeface="Arial"/>
              </a:rPr>
              <a:t>Input your data into the table.</a:t>
            </a:r>
          </a:p>
          <a:p>
            <a:endParaRPr lang="en-GB" dirty="0">
              <a:latin typeface="Arial"/>
              <a:cs typeface="Arial"/>
            </a:endParaRPr>
          </a:p>
          <a:p>
            <a:r>
              <a:rPr lang="en-GB" dirty="0">
                <a:latin typeface="Arial"/>
                <a:cs typeface="Arial"/>
              </a:rPr>
              <a:t>Produce your boundary shape.</a:t>
            </a:r>
          </a:p>
          <a:p>
            <a:endParaRPr lang="en-GB" dirty="0">
              <a:latin typeface="Arial"/>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95F344B7-E8AD-153B-0971-365AC08C64A7}"/>
              </a:ext>
            </a:extLst>
          </p:cNvPr>
          <p:cNvSpPr>
            <a:spLocks noGrp="1"/>
          </p:cNvSpPr>
          <p:nvPr>
            <p:ph type="sldNum" sz="quarter" idx="11"/>
          </p:nvPr>
        </p:nvSpPr>
        <p:spPr/>
        <p:txBody>
          <a:bodyPr/>
          <a:lstStyle/>
          <a:p>
            <a:fld id="{DA2C159E-F13C-4A85-9A41-E7669D3E0D70}" type="slidenum">
              <a:rPr lang="en-GB" smtClean="0"/>
              <a:pPr/>
              <a:t>83</a:t>
            </a:fld>
            <a:endParaRPr lang="en-GB" dirty="0"/>
          </a:p>
        </p:txBody>
      </p:sp>
      <p:sp>
        <p:nvSpPr>
          <p:cNvPr id="5" name="Footer Placeholder 4">
            <a:extLst>
              <a:ext uri="{FF2B5EF4-FFF2-40B4-BE49-F238E27FC236}">
                <a16:creationId xmlns:a16="http://schemas.microsoft.com/office/drawing/2014/main" id="{25976B0F-17D3-B97B-2CA5-158B9FFD292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12419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753D-9DF2-210D-2250-2B571F4F1E2C}"/>
              </a:ext>
            </a:extLst>
          </p:cNvPr>
          <p:cNvSpPr>
            <a:spLocks noGrp="1"/>
          </p:cNvSpPr>
          <p:nvPr>
            <p:ph type="title"/>
          </p:nvPr>
        </p:nvSpPr>
        <p:spPr/>
        <p:txBody>
          <a:bodyPr/>
          <a:lstStyle/>
          <a:p>
            <a:r>
              <a:rPr lang="en-GB" dirty="0">
                <a:cs typeface="Arial"/>
              </a:rPr>
              <a:t>Example of outcome</a:t>
            </a:r>
            <a:endParaRPr lang="en-GB" dirty="0"/>
          </a:p>
        </p:txBody>
      </p:sp>
      <p:sp>
        <p:nvSpPr>
          <p:cNvPr id="4" name="Slide Number Placeholder 3">
            <a:extLst>
              <a:ext uri="{FF2B5EF4-FFF2-40B4-BE49-F238E27FC236}">
                <a16:creationId xmlns:a16="http://schemas.microsoft.com/office/drawing/2014/main" id="{6CB625C6-EA2F-E7F6-52AC-527B5865E0F9}"/>
              </a:ext>
            </a:extLst>
          </p:cNvPr>
          <p:cNvSpPr>
            <a:spLocks noGrp="1"/>
          </p:cNvSpPr>
          <p:nvPr>
            <p:ph type="sldNum" sz="quarter" idx="11"/>
          </p:nvPr>
        </p:nvSpPr>
        <p:spPr/>
        <p:txBody>
          <a:bodyPr/>
          <a:lstStyle/>
          <a:p>
            <a:fld id="{DA2C159E-F13C-4A85-9A41-E7669D3E0D70}" type="slidenum">
              <a:rPr lang="en-GB" smtClean="0"/>
              <a:pPr/>
              <a:t>84</a:t>
            </a:fld>
            <a:endParaRPr lang="en-GB" dirty="0"/>
          </a:p>
        </p:txBody>
      </p:sp>
      <p:sp>
        <p:nvSpPr>
          <p:cNvPr id="5" name="Footer Placeholder 4">
            <a:extLst>
              <a:ext uri="{FF2B5EF4-FFF2-40B4-BE49-F238E27FC236}">
                <a16:creationId xmlns:a16="http://schemas.microsoft.com/office/drawing/2014/main" id="{F2F1F536-3022-38AE-02C0-670CB6D8A804}"/>
              </a:ext>
            </a:extLst>
          </p:cNvPr>
          <p:cNvSpPr>
            <a:spLocks noGrp="1"/>
          </p:cNvSpPr>
          <p:nvPr>
            <p:ph type="ftr" sz="quarter" idx="10"/>
          </p:nvPr>
        </p:nvSpPr>
        <p:spPr/>
        <p:txBody>
          <a:bodyPr/>
          <a:lstStyle/>
          <a:p>
            <a:r>
              <a:rPr lang="en-GB" dirty="0"/>
              <a:t>Education &amp; Training Foundation</a:t>
            </a:r>
          </a:p>
        </p:txBody>
      </p:sp>
      <p:pic>
        <p:nvPicPr>
          <p:cNvPr id="6" name="Picture 5" descr="Table showing data input into Excel and graph showing the coordinates from the data.  ">
            <a:extLst>
              <a:ext uri="{FF2B5EF4-FFF2-40B4-BE49-F238E27FC236}">
                <a16:creationId xmlns:a16="http://schemas.microsoft.com/office/drawing/2014/main" id="{5BD7E499-7FA9-39C5-8217-24FD79106686}"/>
              </a:ext>
            </a:extLst>
          </p:cNvPr>
          <p:cNvPicPr>
            <a:picLocks noChangeAspect="1"/>
          </p:cNvPicPr>
          <p:nvPr/>
        </p:nvPicPr>
        <p:blipFill>
          <a:blip r:embed="rId2"/>
          <a:stretch>
            <a:fillRect/>
          </a:stretch>
        </p:blipFill>
        <p:spPr>
          <a:xfrm>
            <a:off x="234461" y="1035297"/>
            <a:ext cx="8748347" cy="3639519"/>
          </a:xfrm>
          <a:prstGeom prst="rect">
            <a:avLst/>
          </a:prstGeom>
        </p:spPr>
      </p:pic>
    </p:spTree>
    <p:extLst>
      <p:ext uri="{BB962C8B-B14F-4D97-AF65-F5344CB8AC3E}">
        <p14:creationId xmlns:p14="http://schemas.microsoft.com/office/powerpoint/2010/main" val="1983136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75938-6338-CAB1-988A-EDE47B298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ED7B-3CE3-A9E7-0331-0FF8EAAF84D8}"/>
              </a:ext>
            </a:extLst>
          </p:cNvPr>
          <p:cNvSpPr>
            <a:spLocks noGrp="1"/>
          </p:cNvSpPr>
          <p:nvPr>
            <p:ph type="title"/>
          </p:nvPr>
        </p:nvSpPr>
        <p:spPr>
          <a:xfrm>
            <a:off x="232950" y="249900"/>
            <a:ext cx="8437563" cy="1193298"/>
          </a:xfrm>
        </p:spPr>
        <p:txBody>
          <a:bodyPr>
            <a:normAutofit/>
          </a:bodyPr>
          <a:lstStyle/>
          <a:p>
            <a:r>
              <a:rPr lang="en-GB" dirty="0"/>
              <a:t>Calculating boundary (perimeter) of the site</a:t>
            </a:r>
            <a:r>
              <a:rPr lang="en-GB" b="0" dirty="0"/>
              <a:t> </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9608D49-1538-076D-C365-B1B05BEFBEAD}"/>
                  </a:ext>
                </a:extLst>
              </p:cNvPr>
              <p:cNvSpPr>
                <a:spLocks noGrp="1"/>
              </p:cNvSpPr>
              <p:nvPr>
                <p:ph type="body" sz="quarter" idx="12"/>
              </p:nvPr>
            </p:nvSpPr>
            <p:spPr>
              <a:xfrm>
                <a:off x="243375" y="1356961"/>
                <a:ext cx="7667625" cy="1729139"/>
              </a:xfrm>
            </p:spPr>
            <p:txBody>
              <a:bodyPr/>
              <a:lstStyle/>
              <a:p>
                <a:r>
                  <a:rPr lang="en-US" dirty="0"/>
                  <a:t>Calculate segment lengths using the distance formula:</a:t>
                </a:r>
              </a:p>
              <a:p>
                <a:endParaRPr lang="en-US" dirty="0"/>
              </a:p>
              <a:p>
                <a:r>
                  <a:rPr lang="en-US" dirty="0"/>
                  <a:t>=</a:t>
                </a:r>
                <a14:m>
                  <m:oMath xmlns:m="http://schemas.openxmlformats.org/officeDocument/2006/math">
                    <m:rad>
                      <m:radPr>
                        <m:degHide m:val="on"/>
                        <m:ctrlPr>
                          <a:rPr lang="en-US" i="1" dirty="0" smtClean="0">
                            <a:latin typeface="Cambria Math" panose="02040503050406030204" pitchFamily="18" charset="0"/>
                          </a:rPr>
                        </m:ctrlPr>
                      </m:radPr>
                      <m:deg/>
                      <m:e>
                        <m:sSup>
                          <m:sSupPr>
                            <m:ctrlPr>
                              <a:rPr lang="en-US" i="1" dirty="0">
                                <a:latin typeface="Cambria Math" panose="02040503050406030204" pitchFamily="18" charset="0"/>
                              </a:rPr>
                            </m:ctrlPr>
                          </m:sSupPr>
                          <m:e>
                            <m:r>
                              <a:rPr lang="en-GB" b="0" i="0" dirty="0" smtClean="0">
                                <a:latin typeface="Cambria Math" panose="02040503050406030204" pitchFamily="18" charset="0"/>
                              </a:rPr>
                              <m:t>(</m:t>
                            </m:r>
                            <m:r>
                              <m:rPr>
                                <m:sty m:val="p"/>
                              </m:rPr>
                              <a:rPr lang="en-GB" b="0" i="0" dirty="0" smtClean="0">
                                <a:latin typeface="Cambria Math" panose="02040503050406030204" pitchFamily="18" charset="0"/>
                              </a:rPr>
                              <m:t>x</m:t>
                            </m:r>
                            <m:r>
                              <a:rPr lang="en-GB" b="0" i="0" dirty="0" smtClean="0">
                                <a:latin typeface="Cambria Math" panose="02040503050406030204" pitchFamily="18" charset="0"/>
                              </a:rPr>
                              <m:t>2</m:t>
                            </m:r>
                          </m:e>
                          <m:sup>
                            <m:r>
                              <a:rPr lang="en-US" i="0" baseline="-25000" dirty="0">
                                <a:latin typeface="Cambria Math" panose="02040503050406030204" pitchFamily="18" charset="0"/>
                              </a:rPr>
                              <m:t>2</m:t>
                            </m:r>
                          </m:sup>
                        </m:sSup>
                        <m:r>
                          <a:rPr lang="en-US" i="0" dirty="0">
                            <a:latin typeface="Cambria Math" panose="02040503050406030204" pitchFamily="18" charset="0"/>
                          </a:rPr>
                          <m:t>−</m:t>
                        </m:r>
                        <m:r>
                          <m:rPr>
                            <m:sty m:val="p"/>
                          </m:rPr>
                          <a:rPr lang="en-GB" b="0" i="0" dirty="0" smtClean="0">
                            <a:latin typeface="Cambria Math" panose="02040503050406030204" pitchFamily="18" charset="0"/>
                          </a:rPr>
                          <m:t>x</m:t>
                        </m:r>
                        <m:r>
                          <a:rPr lang="en-GB" b="0" i="0" baseline="-25000" dirty="0" smtClean="0">
                            <a:latin typeface="Cambria Math" panose="02040503050406030204" pitchFamily="18" charset="0"/>
                          </a:rPr>
                          <m:t>1</m:t>
                        </m:r>
                        <m:r>
                          <a:rPr lang="en-GB" b="0" i="0" dirty="0" smtClean="0">
                            <a:latin typeface="Cambria Math" panose="02040503050406030204" pitchFamily="18" charset="0"/>
                          </a:rPr>
                          <m:t>)+(</m:t>
                        </m:r>
                        <m:r>
                          <m:rPr>
                            <m:sty m:val="p"/>
                          </m:rPr>
                          <a:rPr lang="en-GB" b="0" i="0" dirty="0" smtClean="0">
                            <a:latin typeface="Cambria Math" panose="02040503050406030204" pitchFamily="18" charset="0"/>
                          </a:rPr>
                          <m:t>y</m:t>
                        </m:r>
                        <m:r>
                          <a:rPr lang="en-GB" b="0" i="0" baseline="-50000" dirty="0" smtClean="0">
                            <a:latin typeface="Cambria Math" panose="02040503050406030204" pitchFamily="18" charset="0"/>
                          </a:rPr>
                          <m:t>2</m:t>
                        </m:r>
                        <m:r>
                          <a:rPr lang="en-GB" b="0" i="0" dirty="0" smtClean="0">
                            <a:latin typeface="Cambria Math" panose="02040503050406030204" pitchFamily="18" charset="0"/>
                          </a:rPr>
                          <m:t>−</m:t>
                        </m:r>
                        <m:r>
                          <m:rPr>
                            <m:sty m:val="p"/>
                          </m:rPr>
                          <a:rPr lang="en-GB" b="0" i="0" dirty="0" smtClean="0">
                            <a:latin typeface="Cambria Math" panose="02040503050406030204" pitchFamily="18" charset="0"/>
                          </a:rPr>
                          <m:t>y</m:t>
                        </m:r>
                        <m:r>
                          <a:rPr lang="en-GB" b="0" i="0" dirty="0" smtClean="0">
                            <a:latin typeface="Cambria Math" panose="02040503050406030204" pitchFamily="18" charset="0"/>
                          </a:rPr>
                          <m:t>1)</m:t>
                        </m:r>
                      </m:e>
                    </m:rad>
                  </m:oMath>
                </a14:m>
                <a:endParaRPr lang="en-US" dirty="0"/>
              </a:p>
              <a:p>
                <a:endParaRPr lang="en-US" dirty="0"/>
              </a:p>
            </p:txBody>
          </p:sp>
        </mc:Choice>
        <mc:Fallback xmlns="">
          <p:sp>
            <p:nvSpPr>
              <p:cNvPr id="3" name="Text Placeholder 2">
                <a:extLst>
                  <a:ext uri="{FF2B5EF4-FFF2-40B4-BE49-F238E27FC236}">
                    <a16:creationId xmlns:a16="http://schemas.microsoft.com/office/drawing/2014/main" id="{D9608D49-1538-076D-C365-B1B05BEFBEAD}"/>
                  </a:ext>
                </a:extLst>
              </p:cNvPr>
              <p:cNvSpPr>
                <a:spLocks noGrp="1" noRot="1" noChangeAspect="1" noMove="1" noResize="1" noEditPoints="1" noAdjustHandles="1" noChangeArrowheads="1" noChangeShapeType="1" noTextEdit="1"/>
              </p:cNvSpPr>
              <p:nvPr>
                <p:ph type="body" sz="quarter" idx="12"/>
              </p:nvPr>
            </p:nvSpPr>
            <p:spPr>
              <a:xfrm>
                <a:off x="243375" y="1356961"/>
                <a:ext cx="7667625" cy="1729139"/>
              </a:xfrm>
              <a:blipFill>
                <a:blip r:embed="rId2"/>
                <a:stretch>
                  <a:fillRect l="-2464" t="-530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1B79683-857C-DA55-6D4A-612B91EFA6EB}"/>
              </a:ext>
            </a:extLst>
          </p:cNvPr>
          <p:cNvSpPr>
            <a:spLocks noGrp="1"/>
          </p:cNvSpPr>
          <p:nvPr>
            <p:ph type="sldNum" sz="quarter" idx="11"/>
          </p:nvPr>
        </p:nvSpPr>
        <p:spPr/>
        <p:txBody>
          <a:bodyPr/>
          <a:lstStyle/>
          <a:p>
            <a:fld id="{DA2C159E-F13C-4A85-9A41-E7669D3E0D70}" type="slidenum">
              <a:rPr lang="en-GB" smtClean="0"/>
              <a:pPr/>
              <a:t>85</a:t>
            </a:fld>
            <a:endParaRPr lang="en-GB" dirty="0"/>
          </a:p>
        </p:txBody>
      </p:sp>
      <p:sp>
        <p:nvSpPr>
          <p:cNvPr id="5" name="Footer Placeholder 4">
            <a:extLst>
              <a:ext uri="{FF2B5EF4-FFF2-40B4-BE49-F238E27FC236}">
                <a16:creationId xmlns:a16="http://schemas.microsoft.com/office/drawing/2014/main" id="{F9D1E764-6CAA-ECF4-95B7-25C6B858BCB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97328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6D5F-52EB-8EE2-0391-507D40DBA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AA1B3-15AD-5359-E79F-2136BDCDEE9D}"/>
              </a:ext>
            </a:extLst>
          </p:cNvPr>
          <p:cNvSpPr>
            <a:spLocks noGrp="1"/>
          </p:cNvSpPr>
          <p:nvPr>
            <p:ph type="title"/>
          </p:nvPr>
        </p:nvSpPr>
        <p:spPr/>
        <p:txBody>
          <a:bodyPr/>
          <a:lstStyle/>
          <a:p>
            <a:r>
              <a:rPr lang="en-GB" dirty="0">
                <a:cs typeface="Arial"/>
              </a:rPr>
              <a:t>Homework-lesson 6</a:t>
            </a:r>
            <a:endParaRPr lang="en-GB" dirty="0"/>
          </a:p>
        </p:txBody>
      </p:sp>
      <p:sp>
        <p:nvSpPr>
          <p:cNvPr id="3" name="Text Placeholder 2">
            <a:extLst>
              <a:ext uri="{FF2B5EF4-FFF2-40B4-BE49-F238E27FC236}">
                <a16:creationId xmlns:a16="http://schemas.microsoft.com/office/drawing/2014/main" id="{78D04697-EF05-9D45-00BC-1A6AA3F27927}"/>
              </a:ext>
            </a:extLst>
          </p:cNvPr>
          <p:cNvSpPr>
            <a:spLocks noGrp="1"/>
          </p:cNvSpPr>
          <p:nvPr>
            <p:ph type="body" sz="quarter" idx="12"/>
          </p:nvPr>
        </p:nvSpPr>
        <p:spPr/>
        <p:txBody>
          <a:bodyPr vert="horz" lIns="0" tIns="0" rIns="0" bIns="0" rtlCol="0" anchor="t">
            <a:noAutofit/>
          </a:bodyPr>
          <a:lstStyle/>
          <a:p>
            <a:r>
              <a:rPr lang="en-GB" dirty="0">
                <a:ea typeface="+mn-lt"/>
                <a:cs typeface="+mn-lt"/>
              </a:rPr>
              <a:t>Look back at your Excel workbook.</a:t>
            </a:r>
          </a:p>
          <a:p>
            <a:endParaRPr lang="en-GB" dirty="0">
              <a:ea typeface="+mn-lt"/>
              <a:cs typeface="+mn-lt"/>
            </a:endParaRPr>
          </a:p>
          <a:p>
            <a:r>
              <a:rPr lang="en-GB" dirty="0">
                <a:ea typeface="+mn-lt"/>
                <a:cs typeface="+mn-lt"/>
              </a:rPr>
              <a:t>Is there anything that isn’t clear?  Be prepared to ask clarification questions in the next lesson.</a:t>
            </a: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B6A3C351-4D1A-824C-8BA7-D0222A6D0109}"/>
              </a:ext>
            </a:extLst>
          </p:cNvPr>
          <p:cNvSpPr>
            <a:spLocks noGrp="1"/>
          </p:cNvSpPr>
          <p:nvPr>
            <p:ph type="sldNum" sz="quarter" idx="11"/>
          </p:nvPr>
        </p:nvSpPr>
        <p:spPr/>
        <p:txBody>
          <a:bodyPr/>
          <a:lstStyle/>
          <a:p>
            <a:fld id="{DA2C159E-F13C-4A85-9A41-E7669D3E0D70}" type="slidenum">
              <a:rPr lang="en-GB" smtClean="0"/>
              <a:pPr/>
              <a:t>86</a:t>
            </a:fld>
            <a:endParaRPr lang="en-GB" dirty="0"/>
          </a:p>
        </p:txBody>
      </p:sp>
      <p:sp>
        <p:nvSpPr>
          <p:cNvPr id="5" name="Footer Placeholder 4">
            <a:extLst>
              <a:ext uri="{FF2B5EF4-FFF2-40B4-BE49-F238E27FC236}">
                <a16:creationId xmlns:a16="http://schemas.microsoft.com/office/drawing/2014/main" id="{7B7FB510-1C2C-AB8B-3A9F-A184E19560C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818189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ea typeface="+mn-lt"/>
                <a:cs typeface="+mn-lt"/>
              </a:rPr>
              <a:t>Solving construction problems with trigonometry</a:t>
            </a:r>
            <a:endParaRPr lang="en-US" dirty="0"/>
          </a:p>
          <a:p>
            <a:endParaRPr lang="en-US" dirty="0">
              <a:cs typeface="Arial"/>
            </a:endParaRPr>
          </a:p>
        </p:txBody>
      </p:sp>
    </p:spTree>
    <p:extLst>
      <p:ext uri="{BB962C8B-B14F-4D97-AF65-F5344CB8AC3E}">
        <p14:creationId xmlns:p14="http://schemas.microsoft.com/office/powerpoint/2010/main" val="49578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AD62-C00D-2A6A-7AB4-67B909A37B91}"/>
              </a:ext>
            </a:extLst>
          </p:cNvPr>
          <p:cNvSpPr>
            <a:spLocks noGrp="1"/>
          </p:cNvSpPr>
          <p:nvPr>
            <p:ph type="title"/>
          </p:nvPr>
        </p:nvSpPr>
        <p:spPr/>
        <p:txBody>
          <a:bodyPr/>
          <a:lstStyle/>
          <a:p>
            <a:r>
              <a:rPr lang="en-GB" dirty="0">
                <a:cs typeface="Arial"/>
              </a:rPr>
              <a:t>Learning aim-lesson 7</a:t>
            </a:r>
            <a:endParaRPr lang="en-GB" dirty="0"/>
          </a:p>
        </p:txBody>
      </p:sp>
      <p:sp>
        <p:nvSpPr>
          <p:cNvPr id="3" name="Text Placeholder 2">
            <a:extLst>
              <a:ext uri="{FF2B5EF4-FFF2-40B4-BE49-F238E27FC236}">
                <a16:creationId xmlns:a16="http://schemas.microsoft.com/office/drawing/2014/main" id="{3F145999-8C54-2F9E-A8B8-5A801DAB7294}"/>
              </a:ext>
            </a:extLst>
          </p:cNvPr>
          <p:cNvSpPr>
            <a:spLocks noGrp="1"/>
          </p:cNvSpPr>
          <p:nvPr>
            <p:ph type="body" sz="quarter" idx="12"/>
          </p:nvPr>
        </p:nvSpPr>
        <p:spPr/>
        <p:txBody>
          <a:bodyPr vert="horz" lIns="0" tIns="0" rIns="0" bIns="0" rtlCol="0" anchor="t">
            <a:noAutofit/>
          </a:bodyPr>
          <a:lstStyle/>
          <a:p>
            <a:r>
              <a:rPr lang="en-GB" dirty="0">
                <a:ea typeface="+mn-lt"/>
                <a:cs typeface="+mn-lt"/>
              </a:rPr>
              <a:t>Be able to apply trigonometry to solve construction problems.</a:t>
            </a: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16B66DD7-54BB-4933-41DE-025BF1BD6D7D}"/>
              </a:ext>
            </a:extLst>
          </p:cNvPr>
          <p:cNvSpPr>
            <a:spLocks noGrp="1"/>
          </p:cNvSpPr>
          <p:nvPr>
            <p:ph type="sldNum" sz="quarter" idx="11"/>
          </p:nvPr>
        </p:nvSpPr>
        <p:spPr/>
        <p:txBody>
          <a:bodyPr/>
          <a:lstStyle/>
          <a:p>
            <a:fld id="{DA2C159E-F13C-4A85-9A41-E7669D3E0D70}" type="slidenum">
              <a:rPr lang="en-GB" smtClean="0"/>
              <a:pPr/>
              <a:t>88</a:t>
            </a:fld>
            <a:endParaRPr lang="en-GB" dirty="0"/>
          </a:p>
        </p:txBody>
      </p:sp>
      <p:sp>
        <p:nvSpPr>
          <p:cNvPr id="5" name="Footer Placeholder 4">
            <a:extLst>
              <a:ext uri="{FF2B5EF4-FFF2-40B4-BE49-F238E27FC236}">
                <a16:creationId xmlns:a16="http://schemas.microsoft.com/office/drawing/2014/main" id="{3123F932-C2A5-B9A3-78E3-4E3E08CF8B1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91500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3CEB-D698-AAD7-62C1-4F28806CC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52F35-C87E-FBB3-762E-F7AAD0E1A6B6}"/>
              </a:ext>
            </a:extLst>
          </p:cNvPr>
          <p:cNvSpPr>
            <a:spLocks noGrp="1"/>
          </p:cNvSpPr>
          <p:nvPr>
            <p:ph type="title"/>
          </p:nvPr>
        </p:nvSpPr>
        <p:spPr/>
        <p:txBody>
          <a:bodyPr/>
          <a:lstStyle/>
          <a:p>
            <a:r>
              <a:rPr lang="en-US" dirty="0">
                <a:cs typeface="Arial"/>
              </a:rPr>
              <a:t>Lesson 7 overview</a:t>
            </a:r>
            <a:endParaRPr lang="en-US" dirty="0"/>
          </a:p>
        </p:txBody>
      </p:sp>
      <p:sp>
        <p:nvSpPr>
          <p:cNvPr id="3" name="Text Placeholder 2">
            <a:extLst>
              <a:ext uri="{FF2B5EF4-FFF2-40B4-BE49-F238E27FC236}">
                <a16:creationId xmlns:a16="http://schemas.microsoft.com/office/drawing/2014/main" id="{3D8F770B-35AF-B5F9-94AF-A2DF9BDD2727}"/>
              </a:ext>
            </a:extLst>
          </p:cNvPr>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US" dirty="0"/>
              <a:t>Working with total station data readings.</a:t>
            </a:r>
          </a:p>
          <a:p>
            <a:pPr marL="342900" indent="-342900">
              <a:buFont typeface="Arial" panose="020B0604020202020204" pitchFamily="34" charset="0"/>
              <a:buChar char="•"/>
            </a:pPr>
            <a:r>
              <a:rPr lang="en-US" dirty="0"/>
              <a:t>Trigonometry exercises.</a:t>
            </a:r>
          </a:p>
          <a:p>
            <a:pPr marL="342900" indent="-342900">
              <a:buFont typeface="Arial" panose="020B0604020202020204" pitchFamily="34" charset="0"/>
              <a:buChar char="•"/>
            </a:pPr>
            <a:r>
              <a:rPr lang="en-US" dirty="0"/>
              <a:t>Working from a map view.</a:t>
            </a:r>
          </a:p>
          <a:p>
            <a:pPr marL="342900" indent="-342900">
              <a:buFont typeface="Arial" panose="020B0604020202020204" pitchFamily="34" charset="0"/>
              <a:buChar char="•"/>
            </a:pPr>
            <a:r>
              <a:rPr lang="en-US" dirty="0"/>
              <a:t>Calculating roofing materials.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C03F2CC6-CD84-8979-D8BF-ACC2DC9BAD39}"/>
              </a:ext>
            </a:extLst>
          </p:cNvPr>
          <p:cNvSpPr>
            <a:spLocks noGrp="1"/>
          </p:cNvSpPr>
          <p:nvPr>
            <p:ph type="sldNum" sz="quarter" idx="11"/>
          </p:nvPr>
        </p:nvSpPr>
        <p:spPr/>
        <p:txBody>
          <a:bodyPr/>
          <a:lstStyle/>
          <a:p>
            <a:fld id="{DA2C159E-F13C-4A85-9A41-E7669D3E0D70}" type="slidenum">
              <a:rPr lang="en-GB" smtClean="0"/>
              <a:pPr/>
              <a:t>89</a:t>
            </a:fld>
            <a:endParaRPr lang="en-GB" dirty="0"/>
          </a:p>
        </p:txBody>
      </p:sp>
      <p:sp>
        <p:nvSpPr>
          <p:cNvPr id="5" name="Footer Placeholder 4">
            <a:extLst>
              <a:ext uri="{FF2B5EF4-FFF2-40B4-BE49-F238E27FC236}">
                <a16:creationId xmlns:a16="http://schemas.microsoft.com/office/drawing/2014/main" id="{23ACDE0B-46A4-259E-C061-5060A013307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5313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840A05-B1AD-B3F0-DCB0-2609C9FCDE9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a:t>
            </a:fld>
            <a:endParaRPr lang="en-GB" dirty="0"/>
          </a:p>
        </p:txBody>
      </p:sp>
      <p:sp>
        <p:nvSpPr>
          <p:cNvPr id="5" name="Footer Placeholder 4">
            <a:extLst>
              <a:ext uri="{FF2B5EF4-FFF2-40B4-BE49-F238E27FC236}">
                <a16:creationId xmlns:a16="http://schemas.microsoft.com/office/drawing/2014/main" id="{CDC31494-B6DD-0F56-D8AA-A87A4311CA5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6" name="Title 1">
            <a:extLst>
              <a:ext uri="{FF2B5EF4-FFF2-40B4-BE49-F238E27FC236}">
                <a16:creationId xmlns:a16="http://schemas.microsoft.com/office/drawing/2014/main" id="{9E8D2A9B-2E8D-469D-5F5C-AE03FA95CDE5}"/>
              </a:ext>
            </a:extLst>
          </p:cNvPr>
          <p:cNvSpPr>
            <a:spLocks noGrp="1"/>
          </p:cNvSpPr>
          <p:nvPr>
            <p:ph type="title"/>
          </p:nvPr>
        </p:nvSpPr>
        <p:spPr/>
        <p:txBody>
          <a:bodyPr>
            <a:normAutofit/>
          </a:bodyPr>
          <a:lstStyle/>
          <a:p>
            <a:r>
              <a:rPr lang="en-US" dirty="0"/>
              <a:t>Calculating area</a:t>
            </a:r>
          </a:p>
        </p:txBody>
      </p:sp>
      <p:sp>
        <p:nvSpPr>
          <p:cNvPr id="7" name="Text Placeholder 2">
            <a:extLst>
              <a:ext uri="{FF2B5EF4-FFF2-40B4-BE49-F238E27FC236}">
                <a16:creationId xmlns:a16="http://schemas.microsoft.com/office/drawing/2014/main" id="{058BCE94-990E-E9F1-1500-4CC8ABA0CAEC}"/>
              </a:ext>
            </a:extLst>
          </p:cNvPr>
          <p:cNvSpPr>
            <a:spLocks noGrp="1"/>
          </p:cNvSpPr>
          <p:nvPr>
            <p:ph type="body" sz="quarter" idx="12"/>
          </p:nvPr>
        </p:nvSpPr>
        <p:spPr>
          <a:xfrm>
            <a:off x="234000" y="986400"/>
            <a:ext cx="7667625" cy="842400"/>
          </a:xfrm>
        </p:spPr>
        <p:txBody>
          <a:bodyPr/>
          <a:lstStyle/>
          <a:p>
            <a:r>
              <a:rPr lang="en-US" dirty="0"/>
              <a:t>Area is calculated by multiplying the length by the width of a given shape. </a:t>
            </a:r>
          </a:p>
        </p:txBody>
      </p:sp>
      <p:grpSp>
        <p:nvGrpSpPr>
          <p:cNvPr id="2" name="Group 1" descr="2 dimensionsl rectangular shape labelled with Length (a) and width (b). This information will be used to illustrate how to calculate area.">
            <a:extLst>
              <a:ext uri="{FF2B5EF4-FFF2-40B4-BE49-F238E27FC236}">
                <a16:creationId xmlns:a16="http://schemas.microsoft.com/office/drawing/2014/main" id="{B8131A24-9CF0-8D83-9338-96991D9D98D4}"/>
              </a:ext>
            </a:extLst>
          </p:cNvPr>
          <p:cNvGrpSpPr/>
          <p:nvPr/>
        </p:nvGrpSpPr>
        <p:grpSpPr>
          <a:xfrm>
            <a:off x="696192" y="2317158"/>
            <a:ext cx="2305605" cy="1062101"/>
            <a:chOff x="1208253" y="2260928"/>
            <a:chExt cx="2305605" cy="1062101"/>
          </a:xfrm>
        </p:grpSpPr>
        <p:sp>
          <p:nvSpPr>
            <p:cNvPr id="8" name="Rectangle 7">
              <a:extLst>
                <a:ext uri="{FF2B5EF4-FFF2-40B4-BE49-F238E27FC236}">
                  <a16:creationId xmlns:a16="http://schemas.microsoft.com/office/drawing/2014/main" id="{6C7C9C41-C945-D955-61D7-16F1962098FB}"/>
                </a:ext>
              </a:extLst>
            </p:cNvPr>
            <p:cNvSpPr/>
            <p:nvPr/>
          </p:nvSpPr>
          <p:spPr>
            <a:xfrm>
              <a:off x="1446067" y="2260928"/>
              <a:ext cx="2067791" cy="7429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CBE1E360-DCD7-311A-2806-B30B5FEA091C}"/>
                </a:ext>
              </a:extLst>
            </p:cNvPr>
            <p:cNvSpPr txBox="1"/>
            <p:nvPr/>
          </p:nvSpPr>
          <p:spPr>
            <a:xfrm>
              <a:off x="2393175" y="2953697"/>
              <a:ext cx="181842" cy="369332"/>
            </a:xfrm>
            <a:prstGeom prst="rect">
              <a:avLst/>
            </a:prstGeom>
            <a:noFill/>
          </p:spPr>
          <p:txBody>
            <a:bodyPr wrap="square" lIns="0" tIns="0" rIns="0" bIns="0" rtlCol="0">
              <a:spAutoFit/>
            </a:bodyPr>
            <a:lstStyle/>
            <a:p>
              <a:r>
                <a:rPr lang="en-US" sz="2400" dirty="0"/>
                <a:t>a</a:t>
              </a:r>
            </a:p>
          </p:txBody>
        </p:sp>
        <p:sp>
          <p:nvSpPr>
            <p:cNvPr id="12" name="TextBox 11">
              <a:extLst>
                <a:ext uri="{FF2B5EF4-FFF2-40B4-BE49-F238E27FC236}">
                  <a16:creationId xmlns:a16="http://schemas.microsoft.com/office/drawing/2014/main" id="{94C5CA83-6228-1080-D741-A8E47D494D57}"/>
                </a:ext>
              </a:extLst>
            </p:cNvPr>
            <p:cNvSpPr txBox="1"/>
            <p:nvPr/>
          </p:nvSpPr>
          <p:spPr>
            <a:xfrm>
              <a:off x="1208253" y="2407327"/>
              <a:ext cx="181842" cy="369332"/>
            </a:xfrm>
            <a:prstGeom prst="rect">
              <a:avLst/>
            </a:prstGeom>
            <a:noFill/>
          </p:spPr>
          <p:txBody>
            <a:bodyPr wrap="square" lIns="0" tIns="0" rIns="0" bIns="0" rtlCol="0">
              <a:spAutoFit/>
            </a:bodyPr>
            <a:lstStyle/>
            <a:p>
              <a:r>
                <a:rPr lang="en-US" sz="2400" dirty="0"/>
                <a:t>b</a:t>
              </a:r>
            </a:p>
          </p:txBody>
        </p:sp>
      </p:grpSp>
      <p:sp>
        <p:nvSpPr>
          <p:cNvPr id="14" name="TextBox 13">
            <a:extLst>
              <a:ext uri="{FF2B5EF4-FFF2-40B4-BE49-F238E27FC236}">
                <a16:creationId xmlns:a16="http://schemas.microsoft.com/office/drawing/2014/main" id="{ED5B8761-AB22-B7BB-235B-770E80F26C75}"/>
              </a:ext>
            </a:extLst>
          </p:cNvPr>
          <p:cNvSpPr txBox="1"/>
          <p:nvPr/>
        </p:nvSpPr>
        <p:spPr>
          <a:xfrm>
            <a:off x="3782291" y="1679892"/>
            <a:ext cx="3875809" cy="738664"/>
          </a:xfrm>
          <a:prstGeom prst="rect">
            <a:avLst/>
          </a:prstGeom>
          <a:noFill/>
        </p:spPr>
        <p:txBody>
          <a:bodyPr wrap="square" lIns="0" tIns="0" rIns="0" bIns="0" rtlCol="0">
            <a:spAutoFit/>
          </a:bodyPr>
          <a:lstStyle/>
          <a:p>
            <a:r>
              <a:rPr lang="en-US" sz="2400" dirty="0"/>
              <a:t>Area (A) = length x width</a:t>
            </a:r>
          </a:p>
          <a:p>
            <a:r>
              <a:rPr lang="en-US" sz="2400" dirty="0"/>
              <a:t>                 = a x b</a:t>
            </a:r>
          </a:p>
        </p:txBody>
      </p:sp>
      <p:sp>
        <p:nvSpPr>
          <p:cNvPr id="13" name="TextBox 12">
            <a:extLst>
              <a:ext uri="{FF2B5EF4-FFF2-40B4-BE49-F238E27FC236}">
                <a16:creationId xmlns:a16="http://schemas.microsoft.com/office/drawing/2014/main" id="{E4722783-9956-BA25-4347-BEAB61F52329}"/>
              </a:ext>
            </a:extLst>
          </p:cNvPr>
          <p:cNvSpPr txBox="1"/>
          <p:nvPr/>
        </p:nvSpPr>
        <p:spPr>
          <a:xfrm>
            <a:off x="3782291" y="2748769"/>
            <a:ext cx="4759036" cy="1107996"/>
          </a:xfrm>
          <a:prstGeom prst="rect">
            <a:avLst/>
          </a:prstGeom>
          <a:noFill/>
        </p:spPr>
        <p:txBody>
          <a:bodyPr wrap="square" lIns="0" tIns="0" rIns="0" bIns="0" rtlCol="0">
            <a:spAutoFit/>
          </a:bodyPr>
          <a:lstStyle/>
          <a:p>
            <a:r>
              <a:rPr lang="en-US" sz="2400" dirty="0"/>
              <a:t>If side a = 2cm and side b = 4cm</a:t>
            </a:r>
          </a:p>
          <a:p>
            <a:r>
              <a:rPr lang="en-US" sz="2400" dirty="0"/>
              <a:t>Then A = 2cm x 4cm </a:t>
            </a:r>
          </a:p>
          <a:p>
            <a:r>
              <a:rPr lang="en-US" sz="2400" dirty="0"/>
              <a:t>             = 8cm</a:t>
            </a:r>
            <a:r>
              <a:rPr lang="en-US" sz="2400" baseline="30000" dirty="0"/>
              <a:t>2</a:t>
            </a:r>
            <a:endParaRPr lang="en-US" sz="2400" dirty="0"/>
          </a:p>
        </p:txBody>
      </p:sp>
    </p:spTree>
    <p:extLst>
      <p:ext uri="{BB962C8B-B14F-4D97-AF65-F5344CB8AC3E}">
        <p14:creationId xmlns:p14="http://schemas.microsoft.com/office/powerpoint/2010/main" val="7360327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F98E9-7905-76AC-A2C3-DCEC36959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8852B-E4CC-2C14-1F54-F8970CEB3645}"/>
              </a:ext>
            </a:extLst>
          </p:cNvPr>
          <p:cNvSpPr>
            <a:spLocks noGrp="1"/>
          </p:cNvSpPr>
          <p:nvPr>
            <p:ph type="title"/>
          </p:nvPr>
        </p:nvSpPr>
        <p:spPr>
          <a:xfrm>
            <a:off x="354266" y="433042"/>
            <a:ext cx="8437563" cy="699425"/>
          </a:xfrm>
        </p:spPr>
        <p:txBody>
          <a:bodyPr>
            <a:normAutofit/>
          </a:bodyPr>
          <a:lstStyle/>
          <a:p>
            <a:r>
              <a:rPr lang="en-GB" dirty="0">
                <a:cs typeface="Arial"/>
              </a:rPr>
              <a:t>Refresher – total station data</a:t>
            </a:r>
          </a:p>
        </p:txBody>
      </p:sp>
      <p:sp>
        <p:nvSpPr>
          <p:cNvPr id="4" name="Slide Number Placeholder 3">
            <a:extLst>
              <a:ext uri="{FF2B5EF4-FFF2-40B4-BE49-F238E27FC236}">
                <a16:creationId xmlns:a16="http://schemas.microsoft.com/office/drawing/2014/main" id="{32FE709F-402D-DAB6-6C2C-B12027F31475}"/>
              </a:ext>
            </a:extLst>
          </p:cNvPr>
          <p:cNvSpPr>
            <a:spLocks noGrp="1"/>
          </p:cNvSpPr>
          <p:nvPr>
            <p:ph type="sldNum" sz="quarter" idx="11"/>
          </p:nvPr>
        </p:nvSpPr>
        <p:spPr/>
        <p:txBody>
          <a:bodyPr/>
          <a:lstStyle/>
          <a:p>
            <a:fld id="{DA2C159E-F13C-4A85-9A41-E7669D3E0D70}" type="slidenum">
              <a:rPr lang="en-GB" smtClean="0"/>
              <a:pPr/>
              <a:t>90</a:t>
            </a:fld>
            <a:endParaRPr lang="en-GB" dirty="0"/>
          </a:p>
        </p:txBody>
      </p:sp>
      <p:sp>
        <p:nvSpPr>
          <p:cNvPr id="5" name="Footer Placeholder 4">
            <a:extLst>
              <a:ext uri="{FF2B5EF4-FFF2-40B4-BE49-F238E27FC236}">
                <a16:creationId xmlns:a16="http://schemas.microsoft.com/office/drawing/2014/main" id="{B82CBA7A-5858-EAF1-48B1-612C9262D917}"/>
              </a:ext>
            </a:extLst>
          </p:cNvPr>
          <p:cNvSpPr>
            <a:spLocks noGrp="1"/>
          </p:cNvSpPr>
          <p:nvPr>
            <p:ph type="ftr" sz="quarter" idx="10"/>
          </p:nvPr>
        </p:nvSpPr>
        <p:spPr/>
        <p:txBody>
          <a:bodyPr/>
          <a:lstStyle/>
          <a:p>
            <a:r>
              <a:rPr lang="en-GB" dirty="0"/>
              <a:t>Education &amp; Training Foundation</a:t>
            </a:r>
          </a:p>
        </p:txBody>
      </p:sp>
      <p:sp>
        <p:nvSpPr>
          <p:cNvPr id="10" name="Text Placeholder 9">
            <a:extLst>
              <a:ext uri="{FF2B5EF4-FFF2-40B4-BE49-F238E27FC236}">
                <a16:creationId xmlns:a16="http://schemas.microsoft.com/office/drawing/2014/main" id="{FE4F96CF-E87A-76EC-9337-5BD11F2BE223}"/>
              </a:ext>
            </a:extLst>
          </p:cNvPr>
          <p:cNvSpPr>
            <a:spLocks noGrp="1"/>
          </p:cNvSpPr>
          <p:nvPr>
            <p:ph type="body" sz="quarter" idx="12"/>
          </p:nvPr>
        </p:nvSpPr>
        <p:spPr>
          <a:xfrm>
            <a:off x="427706" y="1108884"/>
            <a:ext cx="7667625" cy="3601574"/>
          </a:xfrm>
        </p:spPr>
        <p:txBody>
          <a:bodyPr vert="horz" lIns="0" tIns="0" rIns="0" bIns="0" rtlCol="0" anchor="t">
            <a:noAutofit/>
          </a:bodyPr>
          <a:lstStyle/>
          <a:p>
            <a:r>
              <a:rPr lang="en-US" dirty="0"/>
              <a:t>Look at the total station data readings activity sheet.</a:t>
            </a:r>
          </a:p>
          <a:p>
            <a:endParaRPr lang="en-US" dirty="0"/>
          </a:p>
          <a:p>
            <a:r>
              <a:rPr lang="en-US" dirty="0"/>
              <a:t>Individually complete the exercises.</a:t>
            </a:r>
          </a:p>
          <a:p>
            <a:endParaRPr lang="en-US" dirty="0"/>
          </a:p>
          <a:p>
            <a:r>
              <a:rPr lang="en-US" dirty="0"/>
              <a:t>When complete, you will discuss your answers with another learner.</a:t>
            </a:r>
          </a:p>
        </p:txBody>
      </p:sp>
    </p:spTree>
    <p:extLst>
      <p:ext uri="{BB962C8B-B14F-4D97-AF65-F5344CB8AC3E}">
        <p14:creationId xmlns:p14="http://schemas.microsoft.com/office/powerpoint/2010/main" val="1017228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D675-7822-6BCC-3A15-064DDED65756}"/>
              </a:ext>
            </a:extLst>
          </p:cNvPr>
          <p:cNvSpPr>
            <a:spLocks noGrp="1"/>
          </p:cNvSpPr>
          <p:nvPr>
            <p:ph type="title"/>
          </p:nvPr>
        </p:nvSpPr>
        <p:spPr>
          <a:xfrm>
            <a:off x="232950" y="249900"/>
            <a:ext cx="8437563" cy="1270556"/>
          </a:xfrm>
        </p:spPr>
        <p:txBody>
          <a:bodyPr>
            <a:normAutofit/>
          </a:bodyPr>
          <a:lstStyle/>
          <a:p>
            <a:r>
              <a:rPr lang="en-GB" dirty="0">
                <a:cs typeface="Arial"/>
              </a:rPr>
              <a:t>Applying trigonometry to calculate area</a:t>
            </a:r>
            <a:endParaRPr lang="en-GB" dirty="0"/>
          </a:p>
        </p:txBody>
      </p:sp>
      <p:sp>
        <p:nvSpPr>
          <p:cNvPr id="3" name="Text Placeholder 2">
            <a:extLst>
              <a:ext uri="{FF2B5EF4-FFF2-40B4-BE49-F238E27FC236}">
                <a16:creationId xmlns:a16="http://schemas.microsoft.com/office/drawing/2014/main" id="{44B92810-8907-A419-3BF1-71F1595F8CBB}"/>
              </a:ext>
            </a:extLst>
          </p:cNvPr>
          <p:cNvSpPr>
            <a:spLocks noGrp="1"/>
          </p:cNvSpPr>
          <p:nvPr>
            <p:ph type="body" sz="quarter" idx="12"/>
          </p:nvPr>
        </p:nvSpPr>
        <p:spPr>
          <a:xfrm>
            <a:off x="234000" y="1406476"/>
            <a:ext cx="5059127" cy="3181498"/>
          </a:xfrm>
        </p:spPr>
        <p:txBody>
          <a:bodyPr vert="horz" lIns="0" tIns="0" rIns="0" bIns="0" rtlCol="0" anchor="t">
            <a:noAutofit/>
          </a:bodyPr>
          <a:lstStyle/>
          <a:p>
            <a:r>
              <a:rPr lang="en-GB" dirty="0">
                <a:ea typeface="+mn-lt"/>
                <a:cs typeface="+mn-lt"/>
              </a:rPr>
              <a:t>Area=1/2 a x b sin(C)</a:t>
            </a:r>
            <a:endParaRPr lang="en-US" dirty="0">
              <a:ea typeface="+mn-lt"/>
              <a:cs typeface="+mn-lt"/>
            </a:endParaRPr>
          </a:p>
          <a:p>
            <a:endParaRPr lang="en-GB" dirty="0">
              <a:ea typeface="+mn-lt"/>
              <a:cs typeface="+mn-lt"/>
            </a:endParaRPr>
          </a:p>
          <a:p>
            <a:r>
              <a:rPr lang="en-GB" dirty="0">
                <a:ea typeface="+mn-lt"/>
                <a:cs typeface="+mn-lt"/>
              </a:rPr>
              <a:t>Where: </a:t>
            </a:r>
          </a:p>
          <a:p>
            <a:pPr marL="342900" indent="-342900">
              <a:buChar char="•"/>
            </a:pPr>
            <a:r>
              <a:rPr lang="en-GB" dirty="0">
                <a:ea typeface="+mn-lt"/>
                <a:cs typeface="+mn-lt"/>
              </a:rPr>
              <a:t>a and b are two sides of a triangle</a:t>
            </a:r>
          </a:p>
          <a:p>
            <a:pPr marL="342900" indent="-342900">
              <a:buChar char="•"/>
            </a:pPr>
            <a:r>
              <a:rPr lang="en-GB" dirty="0">
                <a:ea typeface="+mn-lt"/>
                <a:cs typeface="+mn-lt"/>
              </a:rPr>
              <a:t>c is the angle between them</a:t>
            </a:r>
          </a:p>
          <a:p>
            <a:endParaRPr lang="en-GB"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17AE8E32-0360-68E8-3533-C4D8EEDAC50B}"/>
              </a:ext>
            </a:extLst>
          </p:cNvPr>
          <p:cNvSpPr>
            <a:spLocks noGrp="1"/>
          </p:cNvSpPr>
          <p:nvPr>
            <p:ph type="sldNum" sz="quarter" idx="11"/>
          </p:nvPr>
        </p:nvSpPr>
        <p:spPr/>
        <p:txBody>
          <a:bodyPr/>
          <a:lstStyle/>
          <a:p>
            <a:fld id="{DA2C159E-F13C-4A85-9A41-E7669D3E0D70}" type="slidenum">
              <a:rPr lang="en-GB" smtClean="0"/>
              <a:pPr/>
              <a:t>91</a:t>
            </a:fld>
            <a:endParaRPr lang="en-GB" dirty="0"/>
          </a:p>
        </p:txBody>
      </p:sp>
      <p:sp>
        <p:nvSpPr>
          <p:cNvPr id="5" name="Footer Placeholder 4">
            <a:extLst>
              <a:ext uri="{FF2B5EF4-FFF2-40B4-BE49-F238E27FC236}">
                <a16:creationId xmlns:a16="http://schemas.microsoft.com/office/drawing/2014/main" id="{3EFABCEE-4D1C-033D-878A-A401E4444AB4}"/>
              </a:ext>
            </a:extLst>
          </p:cNvPr>
          <p:cNvSpPr>
            <a:spLocks noGrp="1"/>
          </p:cNvSpPr>
          <p:nvPr>
            <p:ph type="ftr" sz="quarter" idx="10"/>
          </p:nvPr>
        </p:nvSpPr>
        <p:spPr/>
        <p:txBody>
          <a:bodyPr/>
          <a:lstStyle/>
          <a:p>
            <a:r>
              <a:rPr lang="en-GB" dirty="0"/>
              <a:t>Education &amp; Training Foundation</a:t>
            </a:r>
          </a:p>
        </p:txBody>
      </p:sp>
      <p:sp>
        <p:nvSpPr>
          <p:cNvPr id="8" name="Isosceles Triangle 7" descr="Triangle">
            <a:extLst>
              <a:ext uri="{FF2B5EF4-FFF2-40B4-BE49-F238E27FC236}">
                <a16:creationId xmlns:a16="http://schemas.microsoft.com/office/drawing/2014/main" id="{8ED1C105-F132-CF0A-E4CA-0658839343A0}"/>
              </a:ext>
            </a:extLst>
          </p:cNvPr>
          <p:cNvSpPr/>
          <p:nvPr/>
        </p:nvSpPr>
        <p:spPr>
          <a:xfrm>
            <a:off x="5421534" y="1175661"/>
            <a:ext cx="3608166" cy="1982210"/>
          </a:xfrm>
          <a:prstGeom prst="triangle">
            <a:avLst>
              <a:gd name="adj" fmla="val 45953"/>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029291A-BD8F-45E3-BF55-F63C1F3DAF99}"/>
              </a:ext>
            </a:extLst>
          </p:cNvPr>
          <p:cNvSpPr txBox="1"/>
          <p:nvPr/>
        </p:nvSpPr>
        <p:spPr>
          <a:xfrm>
            <a:off x="5922607" y="1798382"/>
            <a:ext cx="265397"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a</a:t>
            </a:r>
            <a:endParaRPr lang="en-GB" sz="2400" dirty="0"/>
          </a:p>
        </p:txBody>
      </p:sp>
      <p:sp>
        <p:nvSpPr>
          <p:cNvPr id="10" name="TextBox 9">
            <a:extLst>
              <a:ext uri="{FF2B5EF4-FFF2-40B4-BE49-F238E27FC236}">
                <a16:creationId xmlns:a16="http://schemas.microsoft.com/office/drawing/2014/main" id="{C219652C-1A3E-E14B-7393-900B2BE0CF7E}"/>
              </a:ext>
            </a:extLst>
          </p:cNvPr>
          <p:cNvSpPr txBox="1"/>
          <p:nvPr/>
        </p:nvSpPr>
        <p:spPr>
          <a:xfrm>
            <a:off x="6640304" y="3253713"/>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b</a:t>
            </a:r>
          </a:p>
        </p:txBody>
      </p:sp>
      <p:sp>
        <p:nvSpPr>
          <p:cNvPr id="11" name="TextBox 10">
            <a:extLst>
              <a:ext uri="{FF2B5EF4-FFF2-40B4-BE49-F238E27FC236}">
                <a16:creationId xmlns:a16="http://schemas.microsoft.com/office/drawing/2014/main" id="{5A0A3BDF-A0DF-170D-4FD2-6E6AAFF679AD}"/>
              </a:ext>
            </a:extLst>
          </p:cNvPr>
          <p:cNvSpPr txBox="1"/>
          <p:nvPr/>
        </p:nvSpPr>
        <p:spPr>
          <a:xfrm>
            <a:off x="5696664" y="2788539"/>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c</a:t>
            </a:r>
          </a:p>
        </p:txBody>
      </p:sp>
      <p:sp>
        <p:nvSpPr>
          <p:cNvPr id="12" name="Arc 11" descr="Angle 'c' on a triangle">
            <a:extLst>
              <a:ext uri="{FF2B5EF4-FFF2-40B4-BE49-F238E27FC236}">
                <a16:creationId xmlns:a16="http://schemas.microsoft.com/office/drawing/2014/main" id="{FFA2F0E6-C6E2-DC7A-989A-4B65D54291C4}"/>
              </a:ext>
            </a:extLst>
          </p:cNvPr>
          <p:cNvSpPr/>
          <p:nvPr/>
        </p:nvSpPr>
        <p:spPr>
          <a:xfrm>
            <a:off x="5361779" y="2763900"/>
            <a:ext cx="688459" cy="847946"/>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0461017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EDFF-0BAB-0506-E660-86574281D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839CB-AB47-3E48-F39C-F61AFF39C8AB}"/>
              </a:ext>
            </a:extLst>
          </p:cNvPr>
          <p:cNvSpPr>
            <a:spLocks noGrp="1"/>
          </p:cNvSpPr>
          <p:nvPr>
            <p:ph type="title"/>
          </p:nvPr>
        </p:nvSpPr>
        <p:spPr>
          <a:xfrm>
            <a:off x="232950" y="249900"/>
            <a:ext cx="8437563" cy="1270556"/>
          </a:xfrm>
        </p:spPr>
        <p:txBody>
          <a:bodyPr>
            <a:normAutofit/>
          </a:bodyPr>
          <a:lstStyle/>
          <a:p>
            <a:r>
              <a:rPr lang="en-GB" dirty="0">
                <a:cs typeface="Arial"/>
              </a:rPr>
              <a:t>Example to calculate area</a:t>
            </a:r>
            <a:endParaRPr lang="en-GB"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40667A2-97C6-2F93-522C-9226848214D2}"/>
                  </a:ext>
                </a:extLst>
              </p:cNvPr>
              <p:cNvSpPr>
                <a:spLocks noGrp="1"/>
              </p:cNvSpPr>
              <p:nvPr>
                <p:ph type="body" sz="quarter" idx="12"/>
              </p:nvPr>
            </p:nvSpPr>
            <p:spPr>
              <a:xfrm>
                <a:off x="234000" y="1406476"/>
                <a:ext cx="5619995" cy="3181498"/>
              </a:xfrm>
            </p:spPr>
            <p:txBody>
              <a:bodyPr vert="horz" lIns="0" tIns="0" rIns="0" bIns="0" rtlCol="0" anchor="t">
                <a:noAutofit/>
              </a:bodyPr>
              <a:lstStyle/>
              <a:p>
                <a:r>
                  <a:rPr lang="en-GB" dirty="0"/>
                  <a:t>Area = 1/2​×5×7×sin(</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30</m:t>
                        </m:r>
                      </m:e>
                      <m:sup>
                        <m:r>
                          <a:rPr lang="en-GB" b="0" i="1" smtClean="0">
                            <a:latin typeface="Cambria Math" panose="02040503050406030204" pitchFamily="18" charset="0"/>
                          </a:rPr>
                          <m:t>0</m:t>
                        </m:r>
                      </m:sup>
                    </m:sSup>
                  </m:oMath>
                </a14:m>
                <a:r>
                  <a:rPr lang="en-GB" dirty="0"/>
                  <a:t>)</a:t>
                </a:r>
              </a:p>
              <a:p>
                <a:r>
                  <a:rPr lang="en-GB" dirty="0"/>
                  <a:t>         = 17.5×0.5=8.75</a:t>
                </a:r>
              </a:p>
              <a:p>
                <a:endParaRPr lang="en-GB" dirty="0"/>
              </a:p>
              <a:p>
                <a:endParaRPr lang="en-GB" dirty="0">
                  <a:cs typeface="Arial"/>
                </a:endParaRPr>
              </a:p>
            </p:txBody>
          </p:sp>
        </mc:Choice>
        <mc:Fallback xmlns="">
          <p:sp>
            <p:nvSpPr>
              <p:cNvPr id="3" name="Text Placeholder 2">
                <a:extLst>
                  <a:ext uri="{FF2B5EF4-FFF2-40B4-BE49-F238E27FC236}">
                    <a16:creationId xmlns:a16="http://schemas.microsoft.com/office/drawing/2014/main" id="{F40667A2-97C6-2F93-522C-9226848214D2}"/>
                  </a:ext>
                </a:extLst>
              </p:cNvPr>
              <p:cNvSpPr>
                <a:spLocks noGrp="1" noRot="1" noChangeAspect="1" noMove="1" noResize="1" noEditPoints="1" noAdjustHandles="1" noChangeArrowheads="1" noChangeShapeType="1" noTextEdit="1"/>
              </p:cNvSpPr>
              <p:nvPr>
                <p:ph type="body" sz="quarter" idx="12"/>
              </p:nvPr>
            </p:nvSpPr>
            <p:spPr>
              <a:xfrm>
                <a:off x="234000" y="1406476"/>
                <a:ext cx="5619995" cy="3181498"/>
              </a:xfrm>
              <a:blipFill>
                <a:blip r:embed="rId2"/>
                <a:stretch>
                  <a:fillRect l="-3386" t="-27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FCFADF-A173-B363-0810-4BBEB6DA0788}"/>
              </a:ext>
            </a:extLst>
          </p:cNvPr>
          <p:cNvSpPr>
            <a:spLocks noGrp="1"/>
          </p:cNvSpPr>
          <p:nvPr>
            <p:ph type="sldNum" sz="quarter" idx="11"/>
          </p:nvPr>
        </p:nvSpPr>
        <p:spPr/>
        <p:txBody>
          <a:bodyPr/>
          <a:lstStyle/>
          <a:p>
            <a:fld id="{DA2C159E-F13C-4A85-9A41-E7669D3E0D70}" type="slidenum">
              <a:rPr lang="en-GB" smtClean="0"/>
              <a:pPr/>
              <a:t>92</a:t>
            </a:fld>
            <a:endParaRPr lang="en-GB" dirty="0"/>
          </a:p>
        </p:txBody>
      </p:sp>
      <p:sp>
        <p:nvSpPr>
          <p:cNvPr id="5" name="Footer Placeholder 4">
            <a:extLst>
              <a:ext uri="{FF2B5EF4-FFF2-40B4-BE49-F238E27FC236}">
                <a16:creationId xmlns:a16="http://schemas.microsoft.com/office/drawing/2014/main" id="{E407AAAB-7482-5D93-61CA-43969471EC57}"/>
              </a:ext>
            </a:extLst>
          </p:cNvPr>
          <p:cNvSpPr>
            <a:spLocks noGrp="1"/>
          </p:cNvSpPr>
          <p:nvPr>
            <p:ph type="ftr" sz="quarter" idx="10"/>
          </p:nvPr>
        </p:nvSpPr>
        <p:spPr/>
        <p:txBody>
          <a:bodyPr/>
          <a:lstStyle/>
          <a:p>
            <a:r>
              <a:rPr lang="en-GB" dirty="0"/>
              <a:t>Education &amp; Training Foundation</a:t>
            </a:r>
          </a:p>
        </p:txBody>
      </p:sp>
      <p:sp>
        <p:nvSpPr>
          <p:cNvPr id="7" name="Isosceles Triangle 6" descr="Triangle">
            <a:extLst>
              <a:ext uri="{FF2B5EF4-FFF2-40B4-BE49-F238E27FC236}">
                <a16:creationId xmlns:a16="http://schemas.microsoft.com/office/drawing/2014/main" id="{00B04DE7-A243-9D81-A79B-574CA6DE336F}"/>
              </a:ext>
            </a:extLst>
          </p:cNvPr>
          <p:cNvSpPr/>
          <p:nvPr/>
        </p:nvSpPr>
        <p:spPr>
          <a:xfrm>
            <a:off x="5854378" y="1631855"/>
            <a:ext cx="2907869" cy="1510065"/>
          </a:xfrm>
          <a:prstGeom prst="triangl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B979CE2E-B780-B2B1-924C-3972D3C12694}"/>
              </a:ext>
            </a:extLst>
          </p:cNvPr>
          <p:cNvSpPr txBox="1"/>
          <p:nvPr/>
        </p:nvSpPr>
        <p:spPr>
          <a:xfrm>
            <a:off x="6022942" y="1786986"/>
            <a:ext cx="59271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A=5</a:t>
            </a:r>
            <a:endParaRPr lang="en-GB" sz="2400" dirty="0"/>
          </a:p>
        </p:txBody>
      </p:sp>
      <p:sp>
        <p:nvSpPr>
          <p:cNvPr id="11" name="TextBox 10">
            <a:extLst>
              <a:ext uri="{FF2B5EF4-FFF2-40B4-BE49-F238E27FC236}">
                <a16:creationId xmlns:a16="http://schemas.microsoft.com/office/drawing/2014/main" id="{627554A6-179C-8BA1-7DE3-168644408B5F}"/>
              </a:ext>
            </a:extLst>
          </p:cNvPr>
          <p:cNvSpPr txBox="1"/>
          <p:nvPr/>
        </p:nvSpPr>
        <p:spPr>
          <a:xfrm>
            <a:off x="7067952" y="3242317"/>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2400" dirty="0">
                <a:cs typeface="Arial"/>
              </a:rPr>
              <a:t>B= 7</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6F2B4D-4053-D35F-1D3B-4AE457B9FCEE}"/>
                  </a:ext>
                </a:extLst>
              </p:cNvPr>
              <p:cNvSpPr txBox="1"/>
              <p:nvPr/>
            </p:nvSpPr>
            <p:spPr>
              <a:xfrm>
                <a:off x="5942758" y="2822787"/>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cs typeface="Arial"/>
                            </a:rPr>
                          </m:ctrlPr>
                        </m:sSupPr>
                        <m:e>
                          <m:r>
                            <a:rPr lang="en-GB" sz="2400" b="0" i="1" smtClean="0">
                              <a:latin typeface="Cambria Math" panose="02040503050406030204" pitchFamily="18" charset="0"/>
                              <a:cs typeface="Arial"/>
                            </a:rPr>
                            <m:t>30</m:t>
                          </m:r>
                        </m:e>
                        <m:sup>
                          <m:r>
                            <a:rPr lang="en-GB" sz="2400" b="0" i="1" smtClean="0">
                              <a:latin typeface="Cambria Math" panose="02040503050406030204" pitchFamily="18" charset="0"/>
                              <a:cs typeface="Arial"/>
                            </a:rPr>
                            <m:t>0</m:t>
                          </m:r>
                        </m:sup>
                      </m:sSup>
                    </m:oMath>
                  </m:oMathPara>
                </a14:m>
                <a:endParaRPr lang="en-GB" sz="2400" dirty="0">
                  <a:cs typeface="Arial"/>
                </a:endParaRPr>
              </a:p>
            </p:txBody>
          </p:sp>
        </mc:Choice>
        <mc:Fallback xmlns="">
          <p:sp>
            <p:nvSpPr>
              <p:cNvPr id="13" name="TextBox 12">
                <a:extLst>
                  <a:ext uri="{FF2B5EF4-FFF2-40B4-BE49-F238E27FC236}">
                    <a16:creationId xmlns:a16="http://schemas.microsoft.com/office/drawing/2014/main" id="{F26F2B4D-4053-D35F-1D3B-4AE457B9FCEE}"/>
                  </a:ext>
                </a:extLst>
              </p:cNvPr>
              <p:cNvSpPr txBox="1">
                <a:spLocks noRot="1" noChangeAspect="1" noMove="1" noResize="1" noEditPoints="1" noAdjustHandles="1" noChangeArrowheads="1" noChangeShapeType="1" noTextEdit="1"/>
              </p:cNvSpPr>
              <p:nvPr/>
            </p:nvSpPr>
            <p:spPr>
              <a:xfrm>
                <a:off x="5942758" y="2822787"/>
                <a:ext cx="717280" cy="369332"/>
              </a:xfrm>
              <a:prstGeom prst="rect">
                <a:avLst/>
              </a:prstGeom>
              <a:blipFill>
                <a:blip r:embed="rId3"/>
                <a:stretch>
                  <a:fillRect b="-6667"/>
                </a:stretch>
              </a:blipFill>
            </p:spPr>
            <p:txBody>
              <a:bodyPr/>
              <a:lstStyle/>
              <a:p>
                <a:r>
                  <a:rPr lang="en-US">
                    <a:noFill/>
                  </a:rPr>
                  <a:t> </a:t>
                </a:r>
              </a:p>
            </p:txBody>
          </p:sp>
        </mc:Fallback>
      </mc:AlternateContent>
      <p:sp>
        <p:nvSpPr>
          <p:cNvPr id="15" name="Arc 14" descr="Angle shown of 30 degrees on a triangle.">
            <a:extLst>
              <a:ext uri="{FF2B5EF4-FFF2-40B4-BE49-F238E27FC236}">
                <a16:creationId xmlns:a16="http://schemas.microsoft.com/office/drawing/2014/main" id="{94DBBCE6-FDD0-4CC0-AF65-A0F5B991F47F}"/>
              </a:ext>
            </a:extLst>
          </p:cNvPr>
          <p:cNvSpPr/>
          <p:nvPr/>
        </p:nvSpPr>
        <p:spPr>
          <a:xfrm>
            <a:off x="6089367" y="2676070"/>
            <a:ext cx="459860" cy="749234"/>
          </a:xfrm>
          <a:prstGeom prst="arc">
            <a:avLst>
              <a:gd name="adj1" fmla="val 16200000"/>
              <a:gd name="adj2" fmla="val 112059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8205463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260F-8C31-2C9D-FA14-72FA9E07C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7ADE6-D1FD-F869-5FD0-770B7B01BDD4}"/>
              </a:ext>
            </a:extLst>
          </p:cNvPr>
          <p:cNvSpPr>
            <a:spLocks noGrp="1"/>
          </p:cNvSpPr>
          <p:nvPr>
            <p:ph type="title"/>
          </p:nvPr>
        </p:nvSpPr>
        <p:spPr/>
        <p:txBody>
          <a:bodyPr>
            <a:normAutofit fontScale="90000"/>
          </a:bodyPr>
          <a:lstStyle/>
          <a:p>
            <a:r>
              <a:rPr lang="en-GB" dirty="0">
                <a:cs typeface="Arial"/>
              </a:rPr>
              <a:t>Solving construction problems using trigonometry</a:t>
            </a:r>
            <a:endParaRPr lang="en-GB" dirty="0"/>
          </a:p>
        </p:txBody>
      </p:sp>
      <p:sp>
        <p:nvSpPr>
          <p:cNvPr id="3" name="Text Placeholder 2">
            <a:extLst>
              <a:ext uri="{FF2B5EF4-FFF2-40B4-BE49-F238E27FC236}">
                <a16:creationId xmlns:a16="http://schemas.microsoft.com/office/drawing/2014/main" id="{58D4E2E6-9F91-FA9F-F3C1-587C6AAED340}"/>
              </a:ext>
            </a:extLst>
          </p:cNvPr>
          <p:cNvSpPr>
            <a:spLocks noGrp="1"/>
          </p:cNvSpPr>
          <p:nvPr>
            <p:ph type="body" sz="quarter" idx="12"/>
          </p:nvPr>
        </p:nvSpPr>
        <p:spPr>
          <a:xfrm>
            <a:off x="234000" y="1406476"/>
            <a:ext cx="7677394" cy="3181498"/>
          </a:xfrm>
        </p:spPr>
        <p:txBody>
          <a:bodyPr vert="horz" lIns="0" tIns="0" rIns="0" bIns="0" rtlCol="0" anchor="t">
            <a:noAutofit/>
          </a:bodyPr>
          <a:lstStyle/>
          <a:p>
            <a:r>
              <a:rPr lang="en-GB" b="0" dirty="0">
                <a:latin typeface="Arial"/>
                <a:ea typeface="Arial"/>
                <a:cs typeface="Arial"/>
              </a:rPr>
              <a:t>Look at the Applying trigonometry to calculate area.</a:t>
            </a:r>
          </a:p>
          <a:p>
            <a:endParaRPr lang="en-GB" dirty="0">
              <a:latin typeface="Arial"/>
              <a:cs typeface="Arial"/>
            </a:endParaRPr>
          </a:p>
          <a:p>
            <a:r>
              <a:rPr lang="en-GB" dirty="0">
                <a:latin typeface="Arial"/>
                <a:cs typeface="Arial"/>
              </a:rPr>
              <a:t>Individually complete the exercises.</a:t>
            </a:r>
          </a:p>
          <a:p>
            <a:endParaRPr lang="en-GB" dirty="0">
              <a:latin typeface="Arial"/>
              <a:cs typeface="Arial"/>
            </a:endParaRPr>
          </a:p>
          <a:p>
            <a:r>
              <a:rPr lang="en-GB" dirty="0">
                <a:latin typeface="Arial"/>
                <a:cs typeface="Arial"/>
              </a:rPr>
              <a:t>When complete, check against the answers provided.</a:t>
            </a:r>
            <a:endParaRPr lang="en-GB" dirty="0">
              <a:cs typeface="Arial"/>
            </a:endParaRPr>
          </a:p>
        </p:txBody>
      </p:sp>
      <p:sp>
        <p:nvSpPr>
          <p:cNvPr id="4" name="Slide Number Placeholder 3">
            <a:extLst>
              <a:ext uri="{FF2B5EF4-FFF2-40B4-BE49-F238E27FC236}">
                <a16:creationId xmlns:a16="http://schemas.microsoft.com/office/drawing/2014/main" id="{2FABD67A-9A3D-517B-306C-5F6CAF7A46E0}"/>
              </a:ext>
            </a:extLst>
          </p:cNvPr>
          <p:cNvSpPr>
            <a:spLocks noGrp="1"/>
          </p:cNvSpPr>
          <p:nvPr>
            <p:ph type="sldNum" sz="quarter" idx="11"/>
          </p:nvPr>
        </p:nvSpPr>
        <p:spPr/>
        <p:txBody>
          <a:bodyPr/>
          <a:lstStyle/>
          <a:p>
            <a:fld id="{DA2C159E-F13C-4A85-9A41-E7669D3E0D70}" type="slidenum">
              <a:rPr lang="en-GB" smtClean="0"/>
              <a:pPr/>
              <a:t>93</a:t>
            </a:fld>
            <a:endParaRPr lang="en-GB" dirty="0"/>
          </a:p>
        </p:txBody>
      </p:sp>
      <p:sp>
        <p:nvSpPr>
          <p:cNvPr id="5" name="Footer Placeholder 4">
            <a:extLst>
              <a:ext uri="{FF2B5EF4-FFF2-40B4-BE49-F238E27FC236}">
                <a16:creationId xmlns:a16="http://schemas.microsoft.com/office/drawing/2014/main" id="{D223B0E1-598E-5EF2-536F-B2C202B62C4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789988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9A38-12B2-CB9B-EE5B-C98D12E4F51C}"/>
              </a:ext>
            </a:extLst>
          </p:cNvPr>
          <p:cNvSpPr>
            <a:spLocks noGrp="1"/>
          </p:cNvSpPr>
          <p:nvPr>
            <p:ph type="title"/>
          </p:nvPr>
        </p:nvSpPr>
        <p:spPr/>
        <p:txBody>
          <a:bodyPr>
            <a:normAutofit/>
          </a:bodyPr>
          <a:lstStyle/>
          <a:p>
            <a:r>
              <a:rPr lang="en-GB" dirty="0">
                <a:cs typeface="Arial"/>
              </a:rPr>
              <a:t>Aerial view sketch activity</a:t>
            </a:r>
          </a:p>
        </p:txBody>
      </p:sp>
      <p:sp>
        <p:nvSpPr>
          <p:cNvPr id="3" name="Text Placeholder 2">
            <a:extLst>
              <a:ext uri="{FF2B5EF4-FFF2-40B4-BE49-F238E27FC236}">
                <a16:creationId xmlns:a16="http://schemas.microsoft.com/office/drawing/2014/main" id="{1E4BE04B-8D80-0F69-FC8D-76478C581CA7}"/>
              </a:ext>
            </a:extLst>
          </p:cNvPr>
          <p:cNvSpPr>
            <a:spLocks noGrp="1"/>
          </p:cNvSpPr>
          <p:nvPr>
            <p:ph type="body" sz="quarter" idx="12"/>
          </p:nvPr>
        </p:nvSpPr>
        <p:spPr>
          <a:xfrm>
            <a:off x="287731" y="1041991"/>
            <a:ext cx="7667625" cy="4000252"/>
          </a:xfrm>
        </p:spPr>
        <p:txBody>
          <a:bodyPr vert="horz" lIns="0" tIns="0" rIns="0" bIns="0" rtlCol="0" anchor="t">
            <a:noAutofit/>
          </a:bodyPr>
          <a:lstStyle/>
          <a:p>
            <a:r>
              <a:rPr lang="en-GB" dirty="0">
                <a:cs typeface="Arial"/>
              </a:rPr>
              <a:t>Work in groups.</a:t>
            </a:r>
          </a:p>
          <a:p>
            <a:endParaRPr lang="en-GB" dirty="0">
              <a:cs typeface="Arial"/>
            </a:endParaRPr>
          </a:p>
          <a:p>
            <a:r>
              <a:rPr lang="en-GB" dirty="0">
                <a:cs typeface="Arial"/>
              </a:rPr>
              <a:t>Discuss the calculations you need to make to solve the construction problem.</a:t>
            </a:r>
          </a:p>
          <a:p>
            <a:endParaRPr lang="en-GB" dirty="0">
              <a:cs typeface="Arial"/>
            </a:endParaRPr>
          </a:p>
          <a:p>
            <a:r>
              <a:rPr lang="en-GB" dirty="0">
                <a:cs typeface="Arial"/>
              </a:rPr>
              <a:t>Carry out the calculations needed.</a:t>
            </a:r>
          </a:p>
        </p:txBody>
      </p:sp>
      <p:sp>
        <p:nvSpPr>
          <p:cNvPr id="4" name="Slide Number Placeholder 3">
            <a:extLst>
              <a:ext uri="{FF2B5EF4-FFF2-40B4-BE49-F238E27FC236}">
                <a16:creationId xmlns:a16="http://schemas.microsoft.com/office/drawing/2014/main" id="{97E3E76D-0559-F96B-8F0D-C8A09AEDAABD}"/>
              </a:ext>
            </a:extLst>
          </p:cNvPr>
          <p:cNvSpPr>
            <a:spLocks noGrp="1"/>
          </p:cNvSpPr>
          <p:nvPr>
            <p:ph type="sldNum" sz="quarter" idx="11"/>
          </p:nvPr>
        </p:nvSpPr>
        <p:spPr/>
        <p:txBody>
          <a:bodyPr/>
          <a:lstStyle/>
          <a:p>
            <a:fld id="{DA2C159E-F13C-4A85-9A41-E7669D3E0D70}" type="slidenum">
              <a:rPr lang="en-GB" smtClean="0"/>
              <a:pPr/>
              <a:t>94</a:t>
            </a:fld>
            <a:endParaRPr lang="en-GB" dirty="0"/>
          </a:p>
        </p:txBody>
      </p:sp>
      <p:sp>
        <p:nvSpPr>
          <p:cNvPr id="5" name="Footer Placeholder 4">
            <a:extLst>
              <a:ext uri="{FF2B5EF4-FFF2-40B4-BE49-F238E27FC236}">
                <a16:creationId xmlns:a16="http://schemas.microsoft.com/office/drawing/2014/main" id="{2EB0942C-0837-CDEA-2DC8-A9B68DF0C04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240918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572BA-0D00-DA09-CCD2-C20557FF3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B1E3C-3351-6155-DEA4-6A976BB567D5}"/>
              </a:ext>
            </a:extLst>
          </p:cNvPr>
          <p:cNvSpPr>
            <a:spLocks noGrp="1"/>
          </p:cNvSpPr>
          <p:nvPr>
            <p:ph type="title"/>
          </p:nvPr>
        </p:nvSpPr>
        <p:spPr/>
        <p:txBody>
          <a:bodyPr>
            <a:normAutofit/>
          </a:bodyPr>
          <a:lstStyle/>
          <a:p>
            <a:r>
              <a:rPr lang="en-GB" dirty="0">
                <a:cs typeface="Arial"/>
              </a:rPr>
              <a:t>How many tipper trucks?</a:t>
            </a:r>
          </a:p>
        </p:txBody>
      </p:sp>
      <p:sp>
        <p:nvSpPr>
          <p:cNvPr id="3" name="Text Placeholder 2">
            <a:extLst>
              <a:ext uri="{FF2B5EF4-FFF2-40B4-BE49-F238E27FC236}">
                <a16:creationId xmlns:a16="http://schemas.microsoft.com/office/drawing/2014/main" id="{B14524DB-1757-4F1B-F1DC-5933F9EB0640}"/>
              </a:ext>
            </a:extLst>
          </p:cNvPr>
          <p:cNvSpPr>
            <a:spLocks noGrp="1"/>
          </p:cNvSpPr>
          <p:nvPr>
            <p:ph type="body" sz="quarter" idx="12"/>
          </p:nvPr>
        </p:nvSpPr>
        <p:spPr>
          <a:xfrm>
            <a:off x="287731" y="1041991"/>
            <a:ext cx="7667625" cy="4000252"/>
          </a:xfrm>
        </p:spPr>
        <p:txBody>
          <a:bodyPr vert="horz" lIns="0" tIns="0" rIns="0" bIns="0" rtlCol="0" anchor="t">
            <a:noAutofit/>
          </a:bodyPr>
          <a:lstStyle/>
          <a:p>
            <a:r>
              <a:rPr lang="en-GB" dirty="0">
                <a:cs typeface="Arial"/>
              </a:rPr>
              <a:t>Look at your Aerial view sketch.</a:t>
            </a:r>
          </a:p>
          <a:p>
            <a:endParaRPr lang="en-GB" dirty="0">
              <a:cs typeface="Arial"/>
            </a:endParaRPr>
          </a:p>
          <a:p>
            <a:r>
              <a:rPr lang="en-GB" dirty="0">
                <a:cs typeface="Arial"/>
              </a:rPr>
              <a:t>You now need to stay in your groups and calculate how many tipper trucks are needed.</a:t>
            </a:r>
          </a:p>
        </p:txBody>
      </p:sp>
      <p:sp>
        <p:nvSpPr>
          <p:cNvPr id="4" name="Slide Number Placeholder 3">
            <a:extLst>
              <a:ext uri="{FF2B5EF4-FFF2-40B4-BE49-F238E27FC236}">
                <a16:creationId xmlns:a16="http://schemas.microsoft.com/office/drawing/2014/main" id="{F04806BB-C850-2898-EDBB-D5CBD5E9537A}"/>
              </a:ext>
            </a:extLst>
          </p:cNvPr>
          <p:cNvSpPr>
            <a:spLocks noGrp="1"/>
          </p:cNvSpPr>
          <p:nvPr>
            <p:ph type="sldNum" sz="quarter" idx="11"/>
          </p:nvPr>
        </p:nvSpPr>
        <p:spPr/>
        <p:txBody>
          <a:bodyPr/>
          <a:lstStyle/>
          <a:p>
            <a:fld id="{DA2C159E-F13C-4A85-9A41-E7669D3E0D70}" type="slidenum">
              <a:rPr lang="en-GB" smtClean="0"/>
              <a:pPr/>
              <a:t>95</a:t>
            </a:fld>
            <a:endParaRPr lang="en-GB" dirty="0"/>
          </a:p>
        </p:txBody>
      </p:sp>
      <p:sp>
        <p:nvSpPr>
          <p:cNvPr id="5" name="Footer Placeholder 4">
            <a:extLst>
              <a:ext uri="{FF2B5EF4-FFF2-40B4-BE49-F238E27FC236}">
                <a16:creationId xmlns:a16="http://schemas.microsoft.com/office/drawing/2014/main" id="{D44F8370-0A9E-1C2F-050E-4E7B4884C63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3756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49DE-8F73-80ED-7FCB-8F377759D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21181-A34D-89DF-BD30-CE0523D7D539}"/>
              </a:ext>
            </a:extLst>
          </p:cNvPr>
          <p:cNvSpPr>
            <a:spLocks noGrp="1"/>
          </p:cNvSpPr>
          <p:nvPr>
            <p:ph type="title"/>
          </p:nvPr>
        </p:nvSpPr>
        <p:spPr/>
        <p:txBody>
          <a:bodyPr>
            <a:normAutofit/>
          </a:bodyPr>
          <a:lstStyle/>
          <a:p>
            <a:r>
              <a:rPr lang="en-GB" dirty="0">
                <a:cs typeface="Arial"/>
              </a:rPr>
              <a:t>Roofing activity</a:t>
            </a:r>
          </a:p>
        </p:txBody>
      </p:sp>
      <p:sp>
        <p:nvSpPr>
          <p:cNvPr id="3" name="Text Placeholder 2">
            <a:extLst>
              <a:ext uri="{FF2B5EF4-FFF2-40B4-BE49-F238E27FC236}">
                <a16:creationId xmlns:a16="http://schemas.microsoft.com/office/drawing/2014/main" id="{FE347ABA-5378-2E18-CCC2-824D2A5CF5F2}"/>
              </a:ext>
            </a:extLst>
          </p:cNvPr>
          <p:cNvSpPr>
            <a:spLocks noGrp="1"/>
          </p:cNvSpPr>
          <p:nvPr>
            <p:ph type="body" sz="quarter" idx="12"/>
          </p:nvPr>
        </p:nvSpPr>
        <p:spPr>
          <a:xfrm>
            <a:off x="287731" y="1041991"/>
            <a:ext cx="7667625" cy="4000252"/>
          </a:xfrm>
        </p:spPr>
        <p:txBody>
          <a:bodyPr vert="horz" lIns="0" tIns="0" rIns="0" bIns="0" rtlCol="0" anchor="t">
            <a:noAutofit/>
          </a:bodyPr>
          <a:lstStyle/>
          <a:p>
            <a:r>
              <a:rPr lang="en-GB" dirty="0">
                <a:cs typeface="Arial"/>
              </a:rPr>
              <a:t>Individually read the information on the Roofing activity sheet.</a:t>
            </a:r>
          </a:p>
          <a:p>
            <a:endParaRPr lang="en-GB" dirty="0">
              <a:cs typeface="Arial"/>
            </a:endParaRPr>
          </a:p>
          <a:p>
            <a:r>
              <a:rPr lang="en-GB" dirty="0">
                <a:cs typeface="Arial"/>
              </a:rPr>
              <a:t>Now, determine the amount of materials needed. Use the previous exercises to help you to plan your approach.</a:t>
            </a:r>
          </a:p>
          <a:p>
            <a:endParaRPr lang="en-GB" dirty="0">
              <a:cs typeface="Arial"/>
            </a:endParaRPr>
          </a:p>
          <a:p>
            <a:r>
              <a:rPr lang="en-GB" dirty="0">
                <a:cs typeface="Arial"/>
              </a:rPr>
              <a:t>Hand in the completed Roofing activity document.</a:t>
            </a:r>
          </a:p>
        </p:txBody>
      </p:sp>
      <p:sp>
        <p:nvSpPr>
          <p:cNvPr id="4" name="Slide Number Placeholder 3">
            <a:extLst>
              <a:ext uri="{FF2B5EF4-FFF2-40B4-BE49-F238E27FC236}">
                <a16:creationId xmlns:a16="http://schemas.microsoft.com/office/drawing/2014/main" id="{98E9F1BD-A589-0E2D-C613-B76613381AA2}"/>
              </a:ext>
            </a:extLst>
          </p:cNvPr>
          <p:cNvSpPr>
            <a:spLocks noGrp="1"/>
          </p:cNvSpPr>
          <p:nvPr>
            <p:ph type="sldNum" sz="quarter" idx="11"/>
          </p:nvPr>
        </p:nvSpPr>
        <p:spPr/>
        <p:txBody>
          <a:bodyPr/>
          <a:lstStyle/>
          <a:p>
            <a:fld id="{DA2C159E-F13C-4A85-9A41-E7669D3E0D70}" type="slidenum">
              <a:rPr lang="en-GB" smtClean="0"/>
              <a:pPr/>
              <a:t>96</a:t>
            </a:fld>
            <a:endParaRPr lang="en-GB" dirty="0"/>
          </a:p>
        </p:txBody>
      </p:sp>
      <p:sp>
        <p:nvSpPr>
          <p:cNvPr id="5" name="Footer Placeholder 4">
            <a:extLst>
              <a:ext uri="{FF2B5EF4-FFF2-40B4-BE49-F238E27FC236}">
                <a16:creationId xmlns:a16="http://schemas.microsoft.com/office/drawing/2014/main" id="{5C01B505-CCC3-E34E-6D3B-1A0DF2CA128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32327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pPr>
              <a:lnSpc>
                <a:spcPct val="90000"/>
              </a:lnSpc>
            </a:pPr>
            <a:r>
              <a:rPr lang="en-US" dirty="0"/>
              <a:t>Measurement for a retrofit</a:t>
            </a:r>
            <a:r>
              <a:rPr lang="en-US" dirty="0">
                <a:ea typeface="+mn-lt"/>
                <a:cs typeface="+mn-lt"/>
              </a:rPr>
              <a:t> </a:t>
            </a:r>
            <a:endParaRPr lang="en-US" dirty="0"/>
          </a:p>
          <a:p>
            <a:endParaRPr lang="en-US" dirty="0">
              <a:cs typeface="Arial"/>
            </a:endParaRPr>
          </a:p>
        </p:txBody>
      </p:sp>
    </p:spTree>
    <p:extLst>
      <p:ext uri="{BB962C8B-B14F-4D97-AF65-F5344CB8AC3E}">
        <p14:creationId xmlns:p14="http://schemas.microsoft.com/office/powerpoint/2010/main" val="32158269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9B4F-D541-5AF0-510E-F063156EE2FB}"/>
              </a:ext>
            </a:extLst>
          </p:cNvPr>
          <p:cNvSpPr>
            <a:spLocks noGrp="1"/>
          </p:cNvSpPr>
          <p:nvPr>
            <p:ph type="title"/>
          </p:nvPr>
        </p:nvSpPr>
        <p:spPr/>
        <p:txBody>
          <a:bodyPr/>
          <a:lstStyle/>
          <a:p>
            <a:r>
              <a:rPr lang="en-GB" dirty="0">
                <a:cs typeface="Arial"/>
              </a:rPr>
              <a:t>Learning aim-lesson 8</a:t>
            </a:r>
            <a:endParaRPr lang="en-GB" dirty="0"/>
          </a:p>
        </p:txBody>
      </p:sp>
      <p:sp>
        <p:nvSpPr>
          <p:cNvPr id="3" name="Text Placeholder 2">
            <a:extLst>
              <a:ext uri="{FF2B5EF4-FFF2-40B4-BE49-F238E27FC236}">
                <a16:creationId xmlns:a16="http://schemas.microsoft.com/office/drawing/2014/main" id="{06E2BB08-D538-399B-7D25-83332F5D0508}"/>
              </a:ext>
            </a:extLst>
          </p:cNvPr>
          <p:cNvSpPr>
            <a:spLocks noGrp="1"/>
          </p:cNvSpPr>
          <p:nvPr>
            <p:ph type="body" sz="quarter" idx="12"/>
          </p:nvPr>
        </p:nvSpPr>
        <p:spPr/>
        <p:txBody>
          <a:bodyPr vert="horz" lIns="0" tIns="0" rIns="0" bIns="0" rtlCol="0" anchor="t">
            <a:noAutofit/>
          </a:bodyPr>
          <a:lstStyle/>
          <a:p>
            <a:r>
              <a:rPr lang="en-GB" dirty="0">
                <a:ea typeface="+mn-lt"/>
                <a:cs typeface="+mn-lt"/>
              </a:rPr>
              <a:t>Be able to apply mathematical techniques to solve construction problems</a:t>
            </a: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13D28B7E-9A55-4B3F-A819-4AC41F4BA51F}"/>
              </a:ext>
            </a:extLst>
          </p:cNvPr>
          <p:cNvSpPr>
            <a:spLocks noGrp="1"/>
          </p:cNvSpPr>
          <p:nvPr>
            <p:ph type="sldNum" sz="quarter" idx="11"/>
          </p:nvPr>
        </p:nvSpPr>
        <p:spPr/>
        <p:txBody>
          <a:bodyPr/>
          <a:lstStyle/>
          <a:p>
            <a:fld id="{DA2C159E-F13C-4A85-9A41-E7669D3E0D70}" type="slidenum">
              <a:rPr lang="en-GB" smtClean="0"/>
              <a:pPr/>
              <a:t>98</a:t>
            </a:fld>
            <a:endParaRPr lang="en-GB" dirty="0"/>
          </a:p>
        </p:txBody>
      </p:sp>
      <p:sp>
        <p:nvSpPr>
          <p:cNvPr id="5" name="Footer Placeholder 4">
            <a:extLst>
              <a:ext uri="{FF2B5EF4-FFF2-40B4-BE49-F238E27FC236}">
                <a16:creationId xmlns:a16="http://schemas.microsoft.com/office/drawing/2014/main" id="{B8AB91EE-4D69-B419-A2CC-ED9F56F929F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48274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0BB8-1FB0-73FE-8991-5740E29FD143}"/>
              </a:ext>
            </a:extLst>
          </p:cNvPr>
          <p:cNvSpPr>
            <a:spLocks noGrp="1"/>
          </p:cNvSpPr>
          <p:nvPr>
            <p:ph type="title"/>
          </p:nvPr>
        </p:nvSpPr>
        <p:spPr/>
        <p:txBody>
          <a:bodyPr/>
          <a:lstStyle/>
          <a:p>
            <a:r>
              <a:rPr lang="en-GB" dirty="0">
                <a:cs typeface="Arial"/>
              </a:rPr>
              <a:t>Lesson 8 overview</a:t>
            </a:r>
            <a:endParaRPr lang="en-GB" dirty="0"/>
          </a:p>
        </p:txBody>
      </p:sp>
      <p:sp>
        <p:nvSpPr>
          <p:cNvPr id="3" name="Text Placeholder 2">
            <a:extLst>
              <a:ext uri="{FF2B5EF4-FFF2-40B4-BE49-F238E27FC236}">
                <a16:creationId xmlns:a16="http://schemas.microsoft.com/office/drawing/2014/main" id="{702CEB72-F5B7-7F84-B557-AA95F35C0181}"/>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Risk assessment activity.</a:t>
            </a:r>
          </a:p>
          <a:p>
            <a:pPr marL="342900" indent="-342900">
              <a:buFont typeface="Arial" panose="020B0604020202020204" pitchFamily="34" charset="0"/>
              <a:buChar char="•"/>
            </a:pPr>
            <a:r>
              <a:rPr lang="en-GB" dirty="0"/>
              <a:t>Calculate the amount of cladding needed for a retrofit using Excel.</a:t>
            </a:r>
          </a:p>
          <a:p>
            <a:pPr marL="342900" indent="-342900">
              <a:buFont typeface="Arial" panose="020B0604020202020204" pitchFamily="34" charset="0"/>
              <a:buChar char="•"/>
            </a:pPr>
            <a:r>
              <a:rPr lang="en-GB" dirty="0"/>
              <a:t>Site measurement with a total station.</a:t>
            </a: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2FC8E8C-9650-67B6-0405-73E98AADE153}"/>
              </a:ext>
            </a:extLst>
          </p:cNvPr>
          <p:cNvSpPr>
            <a:spLocks noGrp="1"/>
          </p:cNvSpPr>
          <p:nvPr>
            <p:ph type="sldNum" sz="quarter" idx="11"/>
          </p:nvPr>
        </p:nvSpPr>
        <p:spPr/>
        <p:txBody>
          <a:bodyPr/>
          <a:lstStyle/>
          <a:p>
            <a:fld id="{DA2C159E-F13C-4A85-9A41-E7669D3E0D70}" type="slidenum">
              <a:rPr lang="en-GB" smtClean="0"/>
              <a:pPr/>
              <a:t>99</a:t>
            </a:fld>
            <a:endParaRPr lang="en-GB" dirty="0"/>
          </a:p>
        </p:txBody>
      </p:sp>
      <p:sp>
        <p:nvSpPr>
          <p:cNvPr id="5" name="Footer Placeholder 4">
            <a:extLst>
              <a:ext uri="{FF2B5EF4-FFF2-40B4-BE49-F238E27FC236}">
                <a16:creationId xmlns:a16="http://schemas.microsoft.com/office/drawing/2014/main" id="{AE637277-C66C-64FD-A645-73EA7D4EC30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82410351"/>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5B557C4B092AEE4EB3E076F9135FEC39" ma:contentTypeVersion="15" ma:contentTypeDescription="" ma:contentTypeScope="" ma:versionID="bb0f7108a780dc0d47ccd1bdd5e2abd4">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de3bce33c9cf422c62cb07d4ac110834"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13628aac-c551-46e2-9f62-e0d0c8aa32ab}" ma:internalName="TaxCatchAll" ma:showField="CatchAllData" ma:web="3983d9d8-ce1f-4a1d-bf6e-f2bacb5f52d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13628aac-c551-46e2-9f62-e0d0c8aa32ab}" ma:internalName="TaxCatchAllLabel" ma:readOnly="true" ma:showField="CatchAllDataLabel" ma:web="3983d9d8-ce1f-4a1d-bf6e-f2bacb5f52de">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nillable="true" ma:taxonomy="true" ma:internalName="f6ec388a6d534bab86a259abd1bfa088" ma:taxonomyFieldName="DfeOrganisationalUnit" ma:displayName="Organisational Unit" ma:readOnly="false"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nillable="true" ma:taxonomy="true" ma:internalName="p6919dbb65844893b164c5f63a6f0eeb" ma:taxonomyFieldName="DfeOwner" ma:displayName="Owner" ma:readOnly="false" ma:default="1;#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i98b064926ea4fbe8f5b88c394ff652b" ma:index="14"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T4Q77CJQPZJK-1009790678-305454</_dlc_DocId>
    <_dlc_DocIdUrl xmlns="ba2294b9-6d6a-4c9b-a125-9e4b98f52ed2">
      <Url>https://educationgovuk.sharepoint.com/sites/lvedfe00038/_layouts/15/DocIdRedir.aspx?ID=T4Q77CJQPZJK-1009790678-305454</Url>
      <Description>T4Q77CJQPZJK-1009790678-305454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c07c698-60f5-424f-b9af-f4c59398b511" ContentTypeId="0x010100545E941595ED5448BA61900FDDAFF313"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F95C31-55EB-4EE8-96EE-829D4BF66498}"/>
</file>

<file path=customXml/itemProps2.xml><?xml version="1.0" encoding="utf-8"?>
<ds:datastoreItem xmlns:ds="http://schemas.openxmlformats.org/officeDocument/2006/customXml" ds:itemID="{4A76E745-D9E8-4D93-8B7F-BCE1E4A491AA}">
  <ds:schemaRefs>
    <ds:schemaRef ds:uri="http://www.w3.org/XML/1998/namespace"/>
    <ds:schemaRef ds:uri="414d2ded-29cc-4abd-a1df-c646721ce55b"/>
    <ds:schemaRef ds:uri="http://schemas.microsoft.com/office/infopath/2007/PartnerControls"/>
    <ds:schemaRef ds:uri="http://schemas.microsoft.com/office/2006/documentManagement/types"/>
    <ds:schemaRef ds:uri="http://schemas.openxmlformats.org/package/2006/metadata/core-properties"/>
    <ds:schemaRef ds:uri="2847a094-2edf-4950-a853-13ec668231ed"/>
    <ds:schemaRef ds:uri="http://schemas.microsoft.com/office/2006/metadata/propertie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4.xml><?xml version="1.0" encoding="utf-8"?>
<ds:datastoreItem xmlns:ds="http://schemas.openxmlformats.org/officeDocument/2006/customXml" ds:itemID="{B75FC6E5-4C84-4403-B189-59CB2F08C5B6}"/>
</file>

<file path=customXml/itemProps5.xml><?xml version="1.0" encoding="utf-8"?>
<ds:datastoreItem xmlns:ds="http://schemas.openxmlformats.org/officeDocument/2006/customXml" ds:itemID="{9F41F068-534B-4EC1-92DB-46ED2020636F}"/>
</file>

<file path=docProps/app.xml><?xml version="1.0" encoding="utf-8"?>
<Properties xmlns="http://schemas.openxmlformats.org/officeDocument/2006/extended-properties" xmlns:vt="http://schemas.openxmlformats.org/officeDocument/2006/docPropsVTypes">
  <TotalTime>48031</TotalTime>
  <Words>5677</Words>
  <Application>Microsoft Office PowerPoint</Application>
  <PresentationFormat>On-screen Show (16:9)</PresentationFormat>
  <Paragraphs>1090</Paragraphs>
  <Slides>137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137</vt:i4>
      </vt:variant>
    </vt:vector>
  </HeadingPairs>
  <TitlesOfParts>
    <vt:vector size="142" baseType="lpstr">
      <vt:lpstr>Arial</vt:lpstr>
      <vt:lpstr>Calibri</vt:lpstr>
      <vt:lpstr>Cambria Math</vt:lpstr>
      <vt:lpstr>Segoe UI</vt:lpstr>
      <vt:lpstr>ETF Master</vt:lpstr>
      <vt:lpstr>T LEVEL IN DESIGN, SURVEYING AND PLANNING FOR CONSTRUCTION</vt:lpstr>
      <vt:lpstr>Lesson 1</vt:lpstr>
      <vt:lpstr>Learning aims-lesson 1</vt:lpstr>
      <vt:lpstr>Lesson 1 overview</vt:lpstr>
      <vt:lpstr>Measure dimensions - length</vt:lpstr>
      <vt:lpstr>Assess the measuring equipment</vt:lpstr>
      <vt:lpstr>Practical measurement</vt:lpstr>
      <vt:lpstr>Calculating perimeter</vt:lpstr>
      <vt:lpstr>Calculating area</vt:lpstr>
      <vt:lpstr>Calculating volume</vt:lpstr>
      <vt:lpstr>Giving measurement instructions</vt:lpstr>
      <vt:lpstr>How were the instructions?</vt:lpstr>
      <vt:lpstr>Estimate room dimensions</vt:lpstr>
      <vt:lpstr>Convert imperial to metric</vt:lpstr>
      <vt:lpstr>Measure room dimensions</vt:lpstr>
      <vt:lpstr>Implications of estimation in construction</vt:lpstr>
      <vt:lpstr>Complete the exam-style questions </vt:lpstr>
      <vt:lpstr>Model answer</vt:lpstr>
      <vt:lpstr>Lesson 2</vt:lpstr>
      <vt:lpstr>Learning aim-lesson 2</vt:lpstr>
      <vt:lpstr>Lesson 2 overview</vt:lpstr>
      <vt:lpstr>What do you see?</vt:lpstr>
      <vt:lpstr>What is the problem here?</vt:lpstr>
      <vt:lpstr>Does this look right?</vt:lpstr>
      <vt:lpstr>Measurement terms</vt:lpstr>
      <vt:lpstr>Construction tolerance calculations</vt:lpstr>
      <vt:lpstr>Compound error</vt:lpstr>
      <vt:lpstr>Potential consequence of errors</vt:lpstr>
      <vt:lpstr>Calculating the consequences</vt:lpstr>
      <vt:lpstr>Types of errors</vt:lpstr>
      <vt:lpstr>Environment and measurement</vt:lpstr>
      <vt:lpstr>How to reduce errors</vt:lpstr>
      <vt:lpstr>Types of measurement tools</vt:lpstr>
      <vt:lpstr>Research activity</vt:lpstr>
      <vt:lpstr>Present your findings</vt:lpstr>
      <vt:lpstr>Which measurement tool?</vt:lpstr>
      <vt:lpstr>Why surveyors use precise instruments</vt:lpstr>
      <vt:lpstr>What happens if we get it wrong?</vt:lpstr>
      <vt:lpstr>Lesson 3</vt:lpstr>
      <vt:lpstr>Learning aims-lesson 3</vt:lpstr>
      <vt:lpstr>Lesson 3 overview</vt:lpstr>
      <vt:lpstr>Considerations for a site survey</vt:lpstr>
      <vt:lpstr>Check out a site for a survey</vt:lpstr>
      <vt:lpstr>Site surveys-considerations</vt:lpstr>
      <vt:lpstr>Why use a total station?</vt:lpstr>
      <vt:lpstr>Health and safety</vt:lpstr>
      <vt:lpstr>Observe how a total station set up</vt:lpstr>
      <vt:lpstr>Set up your total station</vt:lpstr>
      <vt:lpstr>Importance of correct set up and levelling</vt:lpstr>
      <vt:lpstr>Observe how to take measurements with a total station</vt:lpstr>
      <vt:lpstr>Take measurements with a total station</vt:lpstr>
      <vt:lpstr>Measuring in an external environment</vt:lpstr>
      <vt:lpstr>Lesson 5</vt:lpstr>
      <vt:lpstr>Learning aims-lesson 5</vt:lpstr>
      <vt:lpstr>Lesson 5 overview</vt:lpstr>
      <vt:lpstr>Any difficulties working with the total station in the external environment?</vt:lpstr>
      <vt:lpstr>Using Excel</vt:lpstr>
      <vt:lpstr>Solve a problem</vt:lpstr>
      <vt:lpstr>Perimeter</vt:lpstr>
      <vt:lpstr>Area</vt:lpstr>
      <vt:lpstr>Cladding</vt:lpstr>
      <vt:lpstr>Poll</vt:lpstr>
      <vt:lpstr>Volume</vt:lpstr>
      <vt:lpstr>Question</vt:lpstr>
      <vt:lpstr>Next lessons</vt:lpstr>
      <vt:lpstr>Lesson 6</vt:lpstr>
      <vt:lpstr>Learning aim-lesson 6</vt:lpstr>
      <vt:lpstr>Lesson 6 overview</vt:lpstr>
      <vt:lpstr>Starter</vt:lpstr>
      <vt:lpstr>Key trigonometry terms</vt:lpstr>
      <vt:lpstr>Using trigonometry to work out length</vt:lpstr>
      <vt:lpstr>Calculate length with the sine rule</vt:lpstr>
      <vt:lpstr>Calculate length with the cosine rule</vt:lpstr>
      <vt:lpstr>Calculate an angle using trigonometry</vt:lpstr>
      <vt:lpstr>Triangles without right-angles</vt:lpstr>
      <vt:lpstr>Non-right-angle triangle sine rule</vt:lpstr>
      <vt:lpstr>Non-right-angle triangle cosine rule</vt:lpstr>
      <vt:lpstr>Trigonometry calculations</vt:lpstr>
      <vt:lpstr>Site survey</vt:lpstr>
      <vt:lpstr>Site survey sketch</vt:lpstr>
      <vt:lpstr>Carrying out the site survey</vt:lpstr>
      <vt:lpstr>Need help?</vt:lpstr>
      <vt:lpstr>Plot the boundary shape in Excel </vt:lpstr>
      <vt:lpstr>Example of outcome</vt:lpstr>
      <vt:lpstr>Calculating boundary (perimeter) of the site </vt:lpstr>
      <vt:lpstr>Homework-lesson 6</vt:lpstr>
      <vt:lpstr>Lesson 7</vt:lpstr>
      <vt:lpstr>Learning aim-lesson 7</vt:lpstr>
      <vt:lpstr>Lesson 7 overview</vt:lpstr>
      <vt:lpstr>Refresher – total station data</vt:lpstr>
      <vt:lpstr>Applying trigonometry to calculate area</vt:lpstr>
      <vt:lpstr>Example to calculate area</vt:lpstr>
      <vt:lpstr>Solving construction problems using trigonometry</vt:lpstr>
      <vt:lpstr>Aerial view sketch activity</vt:lpstr>
      <vt:lpstr>How many tipper trucks?</vt:lpstr>
      <vt:lpstr>Roofing activity</vt:lpstr>
      <vt:lpstr>Lesson 8</vt:lpstr>
      <vt:lpstr>Learning aim-lesson 8</vt:lpstr>
      <vt:lpstr>Lesson 8 overview</vt:lpstr>
      <vt:lpstr>Risk assessment terminology</vt:lpstr>
      <vt:lpstr>Risk assessment scenario</vt:lpstr>
      <vt:lpstr>Cladding scenario data</vt:lpstr>
      <vt:lpstr>Preparing for a site survey </vt:lpstr>
      <vt:lpstr>Checking the validity of data through a site survey</vt:lpstr>
      <vt:lpstr>Quantity of materials required</vt:lpstr>
      <vt:lpstr>Compare the data </vt:lpstr>
      <vt:lpstr>Lesson 9</vt:lpstr>
      <vt:lpstr>Learning aims-lesson 9</vt:lpstr>
      <vt:lpstr>Lesson 9 overview</vt:lpstr>
      <vt:lpstr>Artificial intelligence (AI)</vt:lpstr>
      <vt:lpstr>Using AI to obtain information</vt:lpstr>
      <vt:lpstr>Referencing sources</vt:lpstr>
      <vt:lpstr>Harvard referencing of a website</vt:lpstr>
      <vt:lpstr>Harvard referencing of AI</vt:lpstr>
      <vt:lpstr>Wind turbines case study</vt:lpstr>
      <vt:lpstr>Justify</vt:lpstr>
      <vt:lpstr>Example justification</vt:lpstr>
      <vt:lpstr>Now you justify</vt:lpstr>
      <vt:lpstr>Which calculation first?</vt:lpstr>
      <vt:lpstr>Solve the problem</vt:lpstr>
      <vt:lpstr>Check your answers</vt:lpstr>
      <vt:lpstr>New problem</vt:lpstr>
      <vt:lpstr>New calculation exercise</vt:lpstr>
      <vt:lpstr>Report to the farmer</vt:lpstr>
      <vt:lpstr>Peer review the report</vt:lpstr>
      <vt:lpstr>Are wind turbines good or bad for a local community where they are located?</vt:lpstr>
      <vt:lpstr>Next steps for lesson 10</vt:lpstr>
      <vt:lpstr>Lesson10</vt:lpstr>
      <vt:lpstr>Learning aims-lesson 10</vt:lpstr>
      <vt:lpstr>Lesson 10 overview</vt:lpstr>
      <vt:lpstr>Case study introduction</vt:lpstr>
      <vt:lpstr>Your task</vt:lpstr>
      <vt:lpstr>Peer review of the plan</vt:lpstr>
      <vt:lpstr>Plan revision</vt:lpstr>
      <vt:lpstr>Measure the environment</vt:lpstr>
      <vt:lpstr>Carry out the calculations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Alex Birch</cp:lastModifiedBy>
  <cp:revision>694</cp:revision>
  <dcterms:created xsi:type="dcterms:W3CDTF">2020-10-20T08:50:32Z</dcterms:created>
  <dcterms:modified xsi:type="dcterms:W3CDTF">2026-06-03T09:26:34Z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0x010100545E941595ED5448BA61900FDDAFF313005B557C4B092AEE4EB3E076F9135FEC39</vt:lpwstr>
  </property>
  <property fmtid="{D5CDD505-2E9C-101B-9397-08002B2CF9AE}" pid="3" name="MediaServiceImageTags">
    <vt:lpwstr/>
  </property>
  <property fmtid="{D5CDD505-2E9C-101B-9397-08002B2CF9AE}" pid="4" name="pd0bfabaa6cb47f7bff41b54a8405b46">
    <vt:lpwstr>DfE|cc08a6d4-dfde-4d0f-bd85-069ebcef80d5</vt:lpwstr>
  </property>
  <property fmtid="{D5CDD505-2E9C-101B-9397-08002B2CF9AE}" pid="5" name="afedf6f4583d4414b8b49f98bd7a4a38">
    <vt:lpwstr>DfE|a484111e-5b24-4ad9-9778-c536c8c88985</vt:lpwstr>
  </property>
  <property fmtid="{D5CDD505-2E9C-101B-9397-08002B2CF9AE}" pid="6" name="_dlc_DocIdItemGuid">
    <vt:lpwstr>1faa905b-0286-40a3-b333-7a3d8de1bcda</vt:lpwstr>
  </property>
  <property fmtid="{D5CDD505-2E9C-101B-9397-08002B2CF9AE}" pid="7" name="DfeOrganisationalUnit">
    <vt:i4>2</vt:i4>
  </property>
  <property fmtid="{D5CDD505-2E9C-101B-9397-08002B2CF9AE}" pid="8" name="DfeOwner">
    <vt:i4>1</vt:i4>
  </property>
</Properties>
</file>