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83"/>
  </p:notesMasterIdLst>
  <p:handoutMasterIdLst>
    <p:handoutMasterId r:id="rId184"/>
  </p:handoutMasterIdLst>
  <p:sldIdLst>
    <p:sldId id="296" r:id="rId7"/>
    <p:sldId id="298" r:id="rId8"/>
    <p:sldId id="343" r:id="rId9"/>
    <p:sldId id="522" r:id="rId10"/>
    <p:sldId id="523" r:id="rId11"/>
    <p:sldId id="524" r:id="rId12"/>
    <p:sldId id="525" r:id="rId13"/>
    <p:sldId id="526" r:id="rId14"/>
    <p:sldId id="338" r:id="rId15"/>
    <p:sldId id="339" r:id="rId16"/>
    <p:sldId id="529" r:id="rId17"/>
    <p:sldId id="530" r:id="rId18"/>
    <p:sldId id="534" r:id="rId19"/>
    <p:sldId id="532" r:id="rId20"/>
    <p:sldId id="533" r:id="rId21"/>
    <p:sldId id="535" r:id="rId22"/>
    <p:sldId id="536" r:id="rId23"/>
    <p:sldId id="538" r:id="rId24"/>
    <p:sldId id="539" r:id="rId25"/>
    <p:sldId id="540" r:id="rId26"/>
    <p:sldId id="537" r:id="rId27"/>
    <p:sldId id="541" r:id="rId28"/>
    <p:sldId id="300" r:id="rId29"/>
    <p:sldId id="543" r:id="rId30"/>
    <p:sldId id="643" r:id="rId31"/>
    <p:sldId id="644" r:id="rId32"/>
    <p:sldId id="547" r:id="rId33"/>
    <p:sldId id="544" r:id="rId34"/>
    <p:sldId id="546" r:id="rId35"/>
    <p:sldId id="549" r:id="rId36"/>
    <p:sldId id="550" r:id="rId37"/>
    <p:sldId id="551" r:id="rId38"/>
    <p:sldId id="553" r:id="rId39"/>
    <p:sldId id="554" r:id="rId40"/>
    <p:sldId id="555" r:id="rId41"/>
    <p:sldId id="556" r:id="rId42"/>
    <p:sldId id="557" r:id="rId43"/>
    <p:sldId id="561" r:id="rId44"/>
    <p:sldId id="562" r:id="rId45"/>
    <p:sldId id="638" r:id="rId46"/>
    <p:sldId id="563" r:id="rId47"/>
    <p:sldId id="521" r:id="rId48"/>
    <p:sldId id="565" r:id="rId49"/>
    <p:sldId id="564" r:id="rId50"/>
    <p:sldId id="588" r:id="rId51"/>
    <p:sldId id="589" r:id="rId52"/>
    <p:sldId id="369" r:id="rId53"/>
    <p:sldId id="566" r:id="rId54"/>
    <p:sldId id="567" r:id="rId55"/>
    <p:sldId id="579" r:id="rId56"/>
    <p:sldId id="365" r:id="rId57"/>
    <p:sldId id="582" r:id="rId58"/>
    <p:sldId id="641" r:id="rId59"/>
    <p:sldId id="639" r:id="rId60"/>
    <p:sldId id="377" r:id="rId61"/>
    <p:sldId id="590" r:id="rId62"/>
    <p:sldId id="642" r:id="rId63"/>
    <p:sldId id="373" r:id="rId64"/>
    <p:sldId id="304" r:id="rId65"/>
    <p:sldId id="405" r:id="rId66"/>
    <p:sldId id="584" r:id="rId67"/>
    <p:sldId id="585" r:id="rId68"/>
    <p:sldId id="586" r:id="rId69"/>
    <p:sldId id="587" r:id="rId70"/>
    <p:sldId id="412" r:id="rId71"/>
    <p:sldId id="422" r:id="rId72"/>
    <p:sldId id="406" r:id="rId73"/>
    <p:sldId id="640" r:id="rId74"/>
    <p:sldId id="407" r:id="rId75"/>
    <p:sldId id="637" r:id="rId76"/>
    <p:sldId id="645" r:id="rId77"/>
    <p:sldId id="601" r:id="rId78"/>
    <p:sldId id="602" r:id="rId79"/>
    <p:sldId id="603" r:id="rId80"/>
    <p:sldId id="609" r:id="rId81"/>
    <p:sldId id="610" r:id="rId82"/>
    <p:sldId id="611" r:id="rId83"/>
    <p:sldId id="612" r:id="rId84"/>
    <p:sldId id="613" r:id="rId85"/>
    <p:sldId id="614" r:id="rId86"/>
    <p:sldId id="615" r:id="rId87"/>
    <p:sldId id="623" r:id="rId88"/>
    <p:sldId id="616" r:id="rId89"/>
    <p:sldId id="617" r:id="rId90"/>
    <p:sldId id="618" r:id="rId91"/>
    <p:sldId id="646" r:id="rId92"/>
    <p:sldId id="619" r:id="rId93"/>
    <p:sldId id="620" r:id="rId94"/>
    <p:sldId id="621" r:id="rId95"/>
    <p:sldId id="622" r:id="rId96"/>
    <p:sldId id="625" r:id="rId97"/>
    <p:sldId id="626" r:id="rId98"/>
    <p:sldId id="627" r:id="rId99"/>
    <p:sldId id="629" r:id="rId100"/>
    <p:sldId id="630" r:id="rId101"/>
    <p:sldId id="631" r:id="rId102"/>
    <p:sldId id="632" r:id="rId103"/>
    <p:sldId id="628" r:id="rId104"/>
    <p:sldId id="633" r:id="rId105"/>
    <p:sldId id="634" r:id="rId106"/>
    <p:sldId id="635" r:id="rId107"/>
    <p:sldId id="636" r:id="rId108"/>
    <p:sldId id="316" r:id="rId109"/>
    <p:sldId id="648" r:id="rId110"/>
    <p:sldId id="334" r:id="rId111"/>
    <p:sldId id="652" r:id="rId112"/>
    <p:sldId id="653" r:id="rId113"/>
    <p:sldId id="654" r:id="rId114"/>
    <p:sldId id="655" r:id="rId115"/>
    <p:sldId id="656" r:id="rId116"/>
    <p:sldId id="658" r:id="rId117"/>
    <p:sldId id="659" r:id="rId118"/>
    <p:sldId id="660" r:id="rId119"/>
    <p:sldId id="661" r:id="rId120"/>
    <p:sldId id="663" r:id="rId121"/>
    <p:sldId id="664" r:id="rId122"/>
    <p:sldId id="665" r:id="rId123"/>
    <p:sldId id="647" r:id="rId124"/>
    <p:sldId id="319" r:id="rId125"/>
    <p:sldId id="649" r:id="rId126"/>
    <p:sldId id="666" r:id="rId127"/>
    <p:sldId id="668" r:id="rId128"/>
    <p:sldId id="669" r:id="rId129"/>
    <p:sldId id="667" r:id="rId130"/>
    <p:sldId id="670" r:id="rId131"/>
    <p:sldId id="671" r:id="rId132"/>
    <p:sldId id="672" r:id="rId133"/>
    <p:sldId id="711" r:id="rId134"/>
    <p:sldId id="673" r:id="rId135"/>
    <p:sldId id="712" r:id="rId136"/>
    <p:sldId id="674" r:id="rId137"/>
    <p:sldId id="675" r:id="rId138"/>
    <p:sldId id="676" r:id="rId139"/>
    <p:sldId id="678" r:id="rId140"/>
    <p:sldId id="677" r:id="rId141"/>
    <p:sldId id="679" r:id="rId142"/>
    <p:sldId id="680" r:id="rId143"/>
    <p:sldId id="681" r:id="rId144"/>
    <p:sldId id="683" r:id="rId145"/>
    <p:sldId id="684" r:id="rId146"/>
    <p:sldId id="682" r:id="rId147"/>
    <p:sldId id="685" r:id="rId148"/>
    <p:sldId id="713" r:id="rId149"/>
    <p:sldId id="686" r:id="rId150"/>
    <p:sldId id="322" r:id="rId151"/>
    <p:sldId id="347" r:id="rId152"/>
    <p:sldId id="692" r:id="rId153"/>
    <p:sldId id="693" r:id="rId154"/>
    <p:sldId id="710" r:id="rId155"/>
    <p:sldId id="694" r:id="rId156"/>
    <p:sldId id="695" r:id="rId157"/>
    <p:sldId id="696" r:id="rId158"/>
    <p:sldId id="698" r:id="rId159"/>
    <p:sldId id="697" r:id="rId160"/>
    <p:sldId id="699" r:id="rId161"/>
    <p:sldId id="700" r:id="rId162"/>
    <p:sldId id="701" r:id="rId163"/>
    <p:sldId id="702" r:id="rId164"/>
    <p:sldId id="703" r:id="rId165"/>
    <p:sldId id="704" r:id="rId166"/>
    <p:sldId id="714" r:id="rId167"/>
    <p:sldId id="705" r:id="rId168"/>
    <p:sldId id="688" r:id="rId169"/>
    <p:sldId id="600" r:id="rId170"/>
    <p:sldId id="689" r:id="rId171"/>
    <p:sldId id="690" r:id="rId172"/>
    <p:sldId id="691" r:id="rId173"/>
    <p:sldId id="604" r:id="rId174"/>
    <p:sldId id="605" r:id="rId175"/>
    <p:sldId id="706" r:id="rId176"/>
    <p:sldId id="606" r:id="rId177"/>
    <p:sldId id="707" r:id="rId178"/>
    <p:sldId id="708" r:id="rId179"/>
    <p:sldId id="709" r:id="rId180"/>
    <p:sldId id="607" r:id="rId181"/>
    <p:sldId id="262" r:id="rId1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136E5E-C2F7-2242-1F09-64F4223FABB7}" name="Kathy Smith" initials="KS" userId="S::kathy.smith_sgscol.ac.uk#ext#@aoctenant.onmicrosoft.com::138ec0c3-5c05-4c1b-9078-e9383766602d" providerId="AD"/>
  <p188:author id="{473F2D82-C3C3-DDA7-9377-E23167EA6B6B}" name="Elise James" initials="EJ" userId="42537d0e53cac1b1" providerId="Windows Live"/>
  <p188:author id="{368B78AE-08AB-EE48-F50F-653FBA913B71}" name="Rosie Passaway" initials="RP" userId="S::Rosie.Passaway@sgscol.ac.uk::602c84b2-8bc4-480b-aa58-ddae2df5f368" providerId="AD"/>
  <p188:author id="{DF6B61B9-D879-91C9-ECE6-A1D21E84EACA}" name="Kirsten Hollister" initials="KH" userId="S::kirstenh@shrewsbury.ac.uk::f82291c8-99d5-47cd-8c9c-47767899496e" providerId="AD"/>
  <p188:author id="{1107EDC4-A40D-1651-B5CF-13FF167D3B1A}" name="Alison Ivins" initials="AI" userId="S::alison.ivins@aoc.co.uk::ab52a48f-ae0c-4269-956e-e77168aefa26" providerId="AD"/>
  <p188:author id="{6BEE51D8-7DFA-0C73-07A6-B6FDEC75D2C7}" name="Sharon Moore" initials="SM" userId="11e493e1b6637736" providerId="Windows Live"/>
  <p188:author id="{CD513FE5-B6CC-6AD8-5671-8D4ADC2CCD82}" name="Kathy Smith" initials="KS" userId="S::Kathy.Smith@sgscol.ac.uk::927e9b06-b679-4720-bb0c-fc6800ce12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01" autoAdjust="0"/>
    <p:restoredTop sz="94660"/>
  </p:normalViewPr>
  <p:slideViewPr>
    <p:cSldViewPr snapToGrid="0">
      <p:cViewPr varScale="1">
        <p:scale>
          <a:sx n="114" d="100"/>
          <a:sy n="114" d="100"/>
        </p:scale>
        <p:origin x="60" y="348"/>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customXml" Target="../customXml/item5.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slide" Target="slides/slide175.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slide" Target="slides/slide165.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slide" Target="slides/slide176.xml"/><Relationship Id="rId6" Type="http://schemas.openxmlformats.org/officeDocument/2006/relationships/slideMaster" Target="slideMasters/slideMaster1.xml"/><Relationship Id="rId23" Type="http://schemas.openxmlformats.org/officeDocument/2006/relationships/slide" Target="slides/slide17.xml"/><Relationship Id="rId119" Type="http://schemas.openxmlformats.org/officeDocument/2006/relationships/slide" Target="slides/slide113.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handoutMaster" Target="handoutMasters/handoutMaster1.xml"/><Relationship Id="rId189" Type="http://schemas.microsoft.com/office/2018/10/relationships/authors" Target="authors.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80" Type="http://schemas.openxmlformats.org/officeDocument/2006/relationships/slide" Target="slides/slide174.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viewProps" Target="viewProps.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theme" Target="theme/theme1.xml"/><Relationship Id="rId1" Type="http://schemas.openxmlformats.org/officeDocument/2006/relationships/customXml" Target="../customXml/item1.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09/07/2026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dirty="0"/>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09/07/2026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dirty="0"/>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dirty="0"/>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9F504-87B9-313B-A3D5-B7A37BD94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CB503-5F87-6D7E-BDC7-8104A3ACA3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80A4C-195A-6D9A-5174-39B0A2D65A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0DD73E-6A98-1B2E-7A5F-E903BC9D8F03}"/>
              </a:ext>
            </a:extLst>
          </p:cNvPr>
          <p:cNvSpPr>
            <a:spLocks noGrp="1"/>
          </p:cNvSpPr>
          <p:nvPr>
            <p:ph type="sldNum" sz="quarter" idx="5"/>
          </p:nvPr>
        </p:nvSpPr>
        <p:spPr/>
        <p:txBody>
          <a:bodyPr/>
          <a:lstStyle/>
          <a:p>
            <a:fld id="{9920340D-206C-4C41-A35B-4D72CE2F2B89}" type="slidenum">
              <a:rPr lang="en-GB" smtClean="0"/>
              <a:t>106</a:t>
            </a:fld>
            <a:endParaRPr lang="en-GB" dirty="0"/>
          </a:p>
        </p:txBody>
      </p:sp>
    </p:spTree>
    <p:extLst>
      <p:ext uri="{BB962C8B-B14F-4D97-AF65-F5344CB8AC3E}">
        <p14:creationId xmlns:p14="http://schemas.microsoft.com/office/powerpoint/2010/main" val="270482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D1FDD-3E65-1E8A-135F-17B1FA669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A0236-EB9D-AF6F-124B-3D0B47B77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2B76D-976E-CB5F-80BD-ACF1FFA7AA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56C561-548A-76ED-1480-74D820DC49E7}"/>
              </a:ext>
            </a:extLst>
          </p:cNvPr>
          <p:cNvSpPr>
            <a:spLocks noGrp="1"/>
          </p:cNvSpPr>
          <p:nvPr>
            <p:ph type="sldNum" sz="quarter" idx="5"/>
          </p:nvPr>
        </p:nvSpPr>
        <p:spPr/>
        <p:txBody>
          <a:bodyPr/>
          <a:lstStyle/>
          <a:p>
            <a:fld id="{9920340D-206C-4C41-A35B-4D72CE2F2B89}" type="slidenum">
              <a:rPr lang="en-GB" smtClean="0"/>
              <a:t>107</a:t>
            </a:fld>
            <a:endParaRPr lang="en-GB" dirty="0"/>
          </a:p>
        </p:txBody>
      </p:sp>
    </p:spTree>
    <p:extLst>
      <p:ext uri="{BB962C8B-B14F-4D97-AF65-F5344CB8AC3E}">
        <p14:creationId xmlns:p14="http://schemas.microsoft.com/office/powerpoint/2010/main" val="370098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1242-CB5A-F694-5016-5E9977FCC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0F9CF-7E07-2116-0228-D9B65BB2A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A36F9-D0B6-E2C3-EB36-4E4635D6B2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F8DCF5-A011-D798-8716-B8A4D17F3854}"/>
              </a:ext>
            </a:extLst>
          </p:cNvPr>
          <p:cNvSpPr>
            <a:spLocks noGrp="1"/>
          </p:cNvSpPr>
          <p:nvPr>
            <p:ph type="sldNum" sz="quarter" idx="5"/>
          </p:nvPr>
        </p:nvSpPr>
        <p:spPr/>
        <p:txBody>
          <a:bodyPr/>
          <a:lstStyle/>
          <a:p>
            <a:fld id="{9920340D-206C-4C41-A35B-4D72CE2F2B89}" type="slidenum">
              <a:rPr lang="en-GB" smtClean="0"/>
              <a:t>108</a:t>
            </a:fld>
            <a:endParaRPr lang="en-GB" dirty="0"/>
          </a:p>
        </p:txBody>
      </p:sp>
    </p:spTree>
    <p:extLst>
      <p:ext uri="{BB962C8B-B14F-4D97-AF65-F5344CB8AC3E}">
        <p14:creationId xmlns:p14="http://schemas.microsoft.com/office/powerpoint/2010/main" val="232392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72970-0E55-A96D-7052-447C4B9BF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2690A-A39C-E529-D49E-23145AE0B6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86259-75EF-F563-0334-3C2A0939F9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D051BA-A248-AB75-A51B-6D4CC1C75C00}"/>
              </a:ext>
            </a:extLst>
          </p:cNvPr>
          <p:cNvSpPr>
            <a:spLocks noGrp="1"/>
          </p:cNvSpPr>
          <p:nvPr>
            <p:ph type="sldNum" sz="quarter" idx="5"/>
          </p:nvPr>
        </p:nvSpPr>
        <p:spPr/>
        <p:txBody>
          <a:bodyPr/>
          <a:lstStyle/>
          <a:p>
            <a:fld id="{9920340D-206C-4C41-A35B-4D72CE2F2B89}" type="slidenum">
              <a:rPr lang="en-GB" smtClean="0"/>
              <a:t>109</a:t>
            </a:fld>
            <a:endParaRPr lang="en-GB" dirty="0"/>
          </a:p>
        </p:txBody>
      </p:sp>
    </p:spTree>
    <p:extLst>
      <p:ext uri="{BB962C8B-B14F-4D97-AF65-F5344CB8AC3E}">
        <p14:creationId xmlns:p14="http://schemas.microsoft.com/office/powerpoint/2010/main" val="252019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AF652-98D2-CCCE-62E5-B17F10BFA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13561-FF61-67C6-CCC4-92488BA8D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9BBC3-9BD6-9447-EEEA-E2A51B782B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CF8951-1293-7AC6-6738-980652256C3C}"/>
              </a:ext>
            </a:extLst>
          </p:cNvPr>
          <p:cNvSpPr>
            <a:spLocks noGrp="1"/>
          </p:cNvSpPr>
          <p:nvPr>
            <p:ph type="sldNum" sz="quarter" idx="5"/>
          </p:nvPr>
        </p:nvSpPr>
        <p:spPr/>
        <p:txBody>
          <a:bodyPr/>
          <a:lstStyle/>
          <a:p>
            <a:fld id="{9920340D-206C-4C41-A35B-4D72CE2F2B89}" type="slidenum">
              <a:rPr lang="en-GB" smtClean="0"/>
              <a:t>110</a:t>
            </a:fld>
            <a:endParaRPr lang="en-GB" dirty="0"/>
          </a:p>
        </p:txBody>
      </p:sp>
    </p:spTree>
    <p:extLst>
      <p:ext uri="{BB962C8B-B14F-4D97-AF65-F5344CB8AC3E}">
        <p14:creationId xmlns:p14="http://schemas.microsoft.com/office/powerpoint/2010/main" val="2559383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4A0AB-FE7B-4D2A-00D1-8666A39D0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8009A-E440-3E95-FF44-341742D9B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24D43-82E2-9AEC-76AD-A3F07F9492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EE2526-EA36-0035-28E1-26FC78C69855}"/>
              </a:ext>
            </a:extLst>
          </p:cNvPr>
          <p:cNvSpPr>
            <a:spLocks noGrp="1"/>
          </p:cNvSpPr>
          <p:nvPr>
            <p:ph type="sldNum" sz="quarter" idx="5"/>
          </p:nvPr>
        </p:nvSpPr>
        <p:spPr/>
        <p:txBody>
          <a:bodyPr/>
          <a:lstStyle/>
          <a:p>
            <a:fld id="{9920340D-206C-4C41-A35B-4D72CE2F2B89}" type="slidenum">
              <a:rPr lang="en-GB" smtClean="0"/>
              <a:t>111</a:t>
            </a:fld>
            <a:endParaRPr lang="en-GB" dirty="0"/>
          </a:p>
        </p:txBody>
      </p:sp>
    </p:spTree>
    <p:extLst>
      <p:ext uri="{BB962C8B-B14F-4D97-AF65-F5344CB8AC3E}">
        <p14:creationId xmlns:p14="http://schemas.microsoft.com/office/powerpoint/2010/main" val="1449096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BCA75-E1AC-C0A3-617B-56CC612F7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03B1E-1743-544B-CFB8-D83607672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2109D-2FF7-C9CE-AB3F-798F5D0EE1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E51DCD-3FF5-3DB8-8FC9-D48DFA203F1E}"/>
              </a:ext>
            </a:extLst>
          </p:cNvPr>
          <p:cNvSpPr>
            <a:spLocks noGrp="1"/>
          </p:cNvSpPr>
          <p:nvPr>
            <p:ph type="sldNum" sz="quarter" idx="5"/>
          </p:nvPr>
        </p:nvSpPr>
        <p:spPr/>
        <p:txBody>
          <a:bodyPr/>
          <a:lstStyle/>
          <a:p>
            <a:fld id="{9920340D-206C-4C41-A35B-4D72CE2F2B89}" type="slidenum">
              <a:rPr lang="en-GB" smtClean="0"/>
              <a:t>112</a:t>
            </a:fld>
            <a:endParaRPr lang="en-GB" dirty="0"/>
          </a:p>
        </p:txBody>
      </p:sp>
    </p:spTree>
    <p:extLst>
      <p:ext uri="{BB962C8B-B14F-4D97-AF65-F5344CB8AC3E}">
        <p14:creationId xmlns:p14="http://schemas.microsoft.com/office/powerpoint/2010/main" val="1867235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7DCF1-D097-D9DB-0325-4AB171A5D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A0A7A7-0D11-873F-C335-A9C9C83F0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96D88-A58D-5A23-1676-FE90D3E16C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E0FB98-8058-107B-A0BE-51EE9805FEBD}"/>
              </a:ext>
            </a:extLst>
          </p:cNvPr>
          <p:cNvSpPr>
            <a:spLocks noGrp="1"/>
          </p:cNvSpPr>
          <p:nvPr>
            <p:ph type="sldNum" sz="quarter" idx="5"/>
          </p:nvPr>
        </p:nvSpPr>
        <p:spPr/>
        <p:txBody>
          <a:bodyPr/>
          <a:lstStyle/>
          <a:p>
            <a:fld id="{9920340D-206C-4C41-A35B-4D72CE2F2B89}" type="slidenum">
              <a:rPr lang="en-GB" smtClean="0"/>
              <a:t>113</a:t>
            </a:fld>
            <a:endParaRPr lang="en-GB" dirty="0"/>
          </a:p>
        </p:txBody>
      </p:sp>
    </p:spTree>
    <p:extLst>
      <p:ext uri="{BB962C8B-B14F-4D97-AF65-F5344CB8AC3E}">
        <p14:creationId xmlns:p14="http://schemas.microsoft.com/office/powerpoint/2010/main" val="147316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7882C-C42A-55CF-A5BD-5582769BA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F80D6-6FB0-6279-044B-CACD7C0E9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EB76E-01FA-D0B4-BD70-589A0725EF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4A38F4-4E6B-38F9-795A-7A0CD3C28CA8}"/>
              </a:ext>
            </a:extLst>
          </p:cNvPr>
          <p:cNvSpPr>
            <a:spLocks noGrp="1"/>
          </p:cNvSpPr>
          <p:nvPr>
            <p:ph type="sldNum" sz="quarter" idx="5"/>
          </p:nvPr>
        </p:nvSpPr>
        <p:spPr/>
        <p:txBody>
          <a:bodyPr/>
          <a:lstStyle/>
          <a:p>
            <a:fld id="{9920340D-206C-4C41-A35B-4D72CE2F2B89}" type="slidenum">
              <a:rPr lang="en-GB" smtClean="0"/>
              <a:t>114</a:t>
            </a:fld>
            <a:endParaRPr lang="en-GB" dirty="0"/>
          </a:p>
        </p:txBody>
      </p:sp>
    </p:spTree>
    <p:extLst>
      <p:ext uri="{BB962C8B-B14F-4D97-AF65-F5344CB8AC3E}">
        <p14:creationId xmlns:p14="http://schemas.microsoft.com/office/powerpoint/2010/main" val="3944192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728E2-62A3-72F2-26BE-8B3DC4D6D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D24AC-48AE-15F7-52E0-25DD401AB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4715A-5DB0-AD58-B564-855802AD55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B73F4A-6D96-72C6-B992-2548F4EAAF21}"/>
              </a:ext>
            </a:extLst>
          </p:cNvPr>
          <p:cNvSpPr>
            <a:spLocks noGrp="1"/>
          </p:cNvSpPr>
          <p:nvPr>
            <p:ph type="sldNum" sz="quarter" idx="5"/>
          </p:nvPr>
        </p:nvSpPr>
        <p:spPr/>
        <p:txBody>
          <a:bodyPr/>
          <a:lstStyle/>
          <a:p>
            <a:fld id="{9920340D-206C-4C41-A35B-4D72CE2F2B89}" type="slidenum">
              <a:rPr lang="en-GB" smtClean="0"/>
              <a:t>115</a:t>
            </a:fld>
            <a:endParaRPr lang="en-GB" dirty="0"/>
          </a:p>
        </p:txBody>
      </p:sp>
    </p:spTree>
    <p:extLst>
      <p:ext uri="{BB962C8B-B14F-4D97-AF65-F5344CB8AC3E}">
        <p14:creationId xmlns:p14="http://schemas.microsoft.com/office/powerpoint/2010/main" val="166349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dirty="0"/>
          </a:p>
        </p:txBody>
      </p:sp>
    </p:spTree>
    <p:extLst>
      <p:ext uri="{BB962C8B-B14F-4D97-AF65-F5344CB8AC3E}">
        <p14:creationId xmlns:p14="http://schemas.microsoft.com/office/powerpoint/2010/main" val="93595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0051E-C19A-F29D-2FE9-91A8C7A24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46848-35C0-F824-4858-DE94F444D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36437-1923-8F02-79CA-0901AA5896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3956E1-BE21-0D3E-EB2F-491906C899EB}"/>
              </a:ext>
            </a:extLst>
          </p:cNvPr>
          <p:cNvSpPr>
            <a:spLocks noGrp="1"/>
          </p:cNvSpPr>
          <p:nvPr>
            <p:ph type="sldNum" sz="quarter" idx="5"/>
          </p:nvPr>
        </p:nvSpPr>
        <p:spPr/>
        <p:txBody>
          <a:bodyPr/>
          <a:lstStyle/>
          <a:p>
            <a:fld id="{9920340D-206C-4C41-A35B-4D72CE2F2B89}" type="slidenum">
              <a:rPr lang="en-GB" smtClean="0"/>
              <a:t>116</a:t>
            </a:fld>
            <a:endParaRPr lang="en-GB" dirty="0"/>
          </a:p>
        </p:txBody>
      </p:sp>
    </p:spTree>
    <p:extLst>
      <p:ext uri="{BB962C8B-B14F-4D97-AF65-F5344CB8AC3E}">
        <p14:creationId xmlns:p14="http://schemas.microsoft.com/office/powerpoint/2010/main" val="4217106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CD85A-D618-E965-BF10-B19F00786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2C6CA-9E9C-B8F7-0765-8C8471FA3B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55289-4EC9-2519-CC01-1477CD1628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DDD7C2-1053-842A-F90E-4FCC61C17D55}"/>
              </a:ext>
            </a:extLst>
          </p:cNvPr>
          <p:cNvSpPr>
            <a:spLocks noGrp="1"/>
          </p:cNvSpPr>
          <p:nvPr>
            <p:ph type="sldNum" sz="quarter" idx="5"/>
          </p:nvPr>
        </p:nvSpPr>
        <p:spPr/>
        <p:txBody>
          <a:bodyPr/>
          <a:lstStyle/>
          <a:p>
            <a:fld id="{9920340D-206C-4C41-A35B-4D72CE2F2B89}" type="slidenum">
              <a:rPr lang="en-GB" smtClean="0"/>
              <a:t>117</a:t>
            </a:fld>
            <a:endParaRPr lang="en-GB" dirty="0"/>
          </a:p>
        </p:txBody>
      </p:sp>
    </p:spTree>
    <p:extLst>
      <p:ext uri="{BB962C8B-B14F-4D97-AF65-F5344CB8AC3E}">
        <p14:creationId xmlns:p14="http://schemas.microsoft.com/office/powerpoint/2010/main" val="3629832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26C8F-58FE-DFC5-1DFB-46317A170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1635D-A228-D9D4-352E-10BD22FFE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162889-11C2-F53E-39C8-47378A7199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D36CFE-AA31-89F3-2162-7EE9FD34B03F}"/>
              </a:ext>
            </a:extLst>
          </p:cNvPr>
          <p:cNvSpPr>
            <a:spLocks noGrp="1"/>
          </p:cNvSpPr>
          <p:nvPr>
            <p:ph type="sldNum" sz="quarter" idx="5"/>
          </p:nvPr>
        </p:nvSpPr>
        <p:spPr/>
        <p:txBody>
          <a:bodyPr/>
          <a:lstStyle/>
          <a:p>
            <a:fld id="{9920340D-206C-4C41-A35B-4D72CE2F2B89}" type="slidenum">
              <a:rPr lang="en-GB" smtClean="0"/>
              <a:t>118</a:t>
            </a:fld>
            <a:endParaRPr lang="en-GB" dirty="0"/>
          </a:p>
        </p:txBody>
      </p:sp>
    </p:spTree>
    <p:extLst>
      <p:ext uri="{BB962C8B-B14F-4D97-AF65-F5344CB8AC3E}">
        <p14:creationId xmlns:p14="http://schemas.microsoft.com/office/powerpoint/2010/main" val="923946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119</a:t>
            </a:fld>
            <a:endParaRPr lang="en-GB" dirty="0"/>
          </a:p>
        </p:txBody>
      </p:sp>
    </p:spTree>
    <p:extLst>
      <p:ext uri="{BB962C8B-B14F-4D97-AF65-F5344CB8AC3E}">
        <p14:creationId xmlns:p14="http://schemas.microsoft.com/office/powerpoint/2010/main" val="2464287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8D7A5-AEF1-64A2-9FC5-1AF65E44A3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6CDEC-EFCE-E3EA-BEAC-76502A1DA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842393-7F3B-6B2F-7506-047EF9BFFE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D594D2-0B00-4762-69AD-45F3ECE297C0}"/>
              </a:ext>
            </a:extLst>
          </p:cNvPr>
          <p:cNvSpPr>
            <a:spLocks noGrp="1"/>
          </p:cNvSpPr>
          <p:nvPr>
            <p:ph type="sldNum" sz="quarter" idx="5"/>
          </p:nvPr>
        </p:nvSpPr>
        <p:spPr/>
        <p:txBody>
          <a:bodyPr/>
          <a:lstStyle/>
          <a:p>
            <a:fld id="{9920340D-206C-4C41-A35B-4D72CE2F2B89}" type="slidenum">
              <a:rPr lang="en-GB" smtClean="0"/>
              <a:t>122</a:t>
            </a:fld>
            <a:endParaRPr lang="en-GB" dirty="0"/>
          </a:p>
        </p:txBody>
      </p:sp>
    </p:spTree>
    <p:extLst>
      <p:ext uri="{BB962C8B-B14F-4D97-AF65-F5344CB8AC3E}">
        <p14:creationId xmlns:p14="http://schemas.microsoft.com/office/powerpoint/2010/main" val="445255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AC153-C2DA-C5A0-0DC1-C16EB4008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C1FD2-021F-F88D-1B68-4CFCFE5CA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5DF30-9C78-02BA-7355-9261C498E3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6CB088-E2B4-E20B-1628-729D66CFA7C9}"/>
              </a:ext>
            </a:extLst>
          </p:cNvPr>
          <p:cNvSpPr>
            <a:spLocks noGrp="1"/>
          </p:cNvSpPr>
          <p:nvPr>
            <p:ph type="sldNum" sz="quarter" idx="5"/>
          </p:nvPr>
        </p:nvSpPr>
        <p:spPr/>
        <p:txBody>
          <a:bodyPr/>
          <a:lstStyle/>
          <a:p>
            <a:fld id="{9920340D-206C-4C41-A35B-4D72CE2F2B89}" type="slidenum">
              <a:rPr lang="en-GB" smtClean="0"/>
              <a:t>123</a:t>
            </a:fld>
            <a:endParaRPr lang="en-GB" dirty="0"/>
          </a:p>
        </p:txBody>
      </p:sp>
    </p:spTree>
    <p:extLst>
      <p:ext uri="{BB962C8B-B14F-4D97-AF65-F5344CB8AC3E}">
        <p14:creationId xmlns:p14="http://schemas.microsoft.com/office/powerpoint/2010/main" val="3013241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80C8B-F249-C93F-D17F-1EDD88047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4F7CB-7C01-7A7D-A36B-6E85F979E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54C7C-8732-CB76-0068-8786AA7386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9E0330-82CE-ED94-046B-60F148FF4691}"/>
              </a:ext>
            </a:extLst>
          </p:cNvPr>
          <p:cNvSpPr>
            <a:spLocks noGrp="1"/>
          </p:cNvSpPr>
          <p:nvPr>
            <p:ph type="sldNum" sz="quarter" idx="5"/>
          </p:nvPr>
        </p:nvSpPr>
        <p:spPr/>
        <p:txBody>
          <a:bodyPr/>
          <a:lstStyle/>
          <a:p>
            <a:fld id="{9920340D-206C-4C41-A35B-4D72CE2F2B89}" type="slidenum">
              <a:rPr lang="en-GB" smtClean="0"/>
              <a:t>139</a:t>
            </a:fld>
            <a:endParaRPr lang="en-GB" dirty="0"/>
          </a:p>
        </p:txBody>
      </p:sp>
    </p:spTree>
    <p:extLst>
      <p:ext uri="{BB962C8B-B14F-4D97-AF65-F5344CB8AC3E}">
        <p14:creationId xmlns:p14="http://schemas.microsoft.com/office/powerpoint/2010/main" val="1874370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F766E-C652-45CA-824F-2CAE71256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21869-BFF5-1A4D-CF4A-1FFB9B3A6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906E0-66D9-1C07-8A64-862EB4B69A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20CADD-FC38-018F-4DCC-F0354F214345}"/>
              </a:ext>
            </a:extLst>
          </p:cNvPr>
          <p:cNvSpPr>
            <a:spLocks noGrp="1"/>
          </p:cNvSpPr>
          <p:nvPr>
            <p:ph type="sldNum" sz="quarter" idx="5"/>
          </p:nvPr>
        </p:nvSpPr>
        <p:spPr/>
        <p:txBody>
          <a:bodyPr/>
          <a:lstStyle/>
          <a:p>
            <a:fld id="{9920340D-206C-4C41-A35B-4D72CE2F2B89}" type="slidenum">
              <a:rPr lang="en-GB" smtClean="0"/>
              <a:t>140</a:t>
            </a:fld>
            <a:endParaRPr lang="en-GB" dirty="0"/>
          </a:p>
        </p:txBody>
      </p:sp>
    </p:spTree>
    <p:extLst>
      <p:ext uri="{BB962C8B-B14F-4D97-AF65-F5344CB8AC3E}">
        <p14:creationId xmlns:p14="http://schemas.microsoft.com/office/powerpoint/2010/main" val="2544056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145</a:t>
            </a:fld>
            <a:endParaRPr lang="en-GB" dirty="0"/>
          </a:p>
        </p:txBody>
      </p:sp>
    </p:spTree>
    <p:extLst>
      <p:ext uri="{BB962C8B-B14F-4D97-AF65-F5344CB8AC3E}">
        <p14:creationId xmlns:p14="http://schemas.microsoft.com/office/powerpoint/2010/main" val="2137735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165</a:t>
            </a:fld>
            <a:endParaRPr lang="en-GB" dirty="0"/>
          </a:p>
        </p:txBody>
      </p:sp>
    </p:spTree>
    <p:extLst>
      <p:ext uri="{BB962C8B-B14F-4D97-AF65-F5344CB8AC3E}">
        <p14:creationId xmlns:p14="http://schemas.microsoft.com/office/powerpoint/2010/main" val="342539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23</a:t>
            </a:fld>
            <a:endParaRPr lang="en-GB" dirty="0"/>
          </a:p>
        </p:txBody>
      </p:sp>
    </p:spTree>
    <p:extLst>
      <p:ext uri="{BB962C8B-B14F-4D97-AF65-F5344CB8AC3E}">
        <p14:creationId xmlns:p14="http://schemas.microsoft.com/office/powerpoint/2010/main" val="1160733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176</a:t>
            </a:fld>
            <a:endParaRPr lang="en-GB" dirty="0"/>
          </a:p>
        </p:txBody>
      </p:sp>
    </p:spTree>
    <p:extLst>
      <p:ext uri="{BB962C8B-B14F-4D97-AF65-F5344CB8AC3E}">
        <p14:creationId xmlns:p14="http://schemas.microsoft.com/office/powerpoint/2010/main" val="294197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0960-9198-A658-7253-B178C8E80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F6985-CEEB-A525-77F0-E093750D6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85FDE-E42C-803F-BB3E-1B814595D3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274B48-12F5-ECE3-2DB1-62AECA6AA32F}"/>
              </a:ext>
            </a:extLst>
          </p:cNvPr>
          <p:cNvSpPr>
            <a:spLocks noGrp="1"/>
          </p:cNvSpPr>
          <p:nvPr>
            <p:ph type="sldNum" sz="quarter" idx="5"/>
          </p:nvPr>
        </p:nvSpPr>
        <p:spPr/>
        <p:txBody>
          <a:bodyPr/>
          <a:lstStyle/>
          <a:p>
            <a:fld id="{9920340D-206C-4C41-A35B-4D72CE2F2B89}" type="slidenum">
              <a:rPr lang="en-GB" smtClean="0"/>
              <a:pPr/>
              <a:t>42</a:t>
            </a:fld>
            <a:endParaRPr lang="en-GB" dirty="0"/>
          </a:p>
        </p:txBody>
      </p:sp>
    </p:spTree>
    <p:extLst>
      <p:ext uri="{BB962C8B-B14F-4D97-AF65-F5344CB8AC3E}">
        <p14:creationId xmlns:p14="http://schemas.microsoft.com/office/powerpoint/2010/main" val="84593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59</a:t>
            </a:fld>
            <a:endParaRPr lang="en-GB" dirty="0"/>
          </a:p>
        </p:txBody>
      </p:sp>
    </p:spTree>
    <p:extLst>
      <p:ext uri="{BB962C8B-B14F-4D97-AF65-F5344CB8AC3E}">
        <p14:creationId xmlns:p14="http://schemas.microsoft.com/office/powerpoint/2010/main" val="403433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72</a:t>
            </a:fld>
            <a:endParaRPr lang="en-GB" dirty="0"/>
          </a:p>
        </p:txBody>
      </p:sp>
    </p:spTree>
    <p:extLst>
      <p:ext uri="{BB962C8B-B14F-4D97-AF65-F5344CB8AC3E}">
        <p14:creationId xmlns:p14="http://schemas.microsoft.com/office/powerpoint/2010/main" val="328769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88</a:t>
            </a:fld>
            <a:endParaRPr lang="en-GB" dirty="0"/>
          </a:p>
        </p:txBody>
      </p:sp>
    </p:spTree>
    <p:extLst>
      <p:ext uri="{BB962C8B-B14F-4D97-AF65-F5344CB8AC3E}">
        <p14:creationId xmlns:p14="http://schemas.microsoft.com/office/powerpoint/2010/main" val="181285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103</a:t>
            </a:fld>
            <a:endParaRPr lang="en-GB" dirty="0"/>
          </a:p>
        </p:txBody>
      </p:sp>
    </p:spTree>
    <p:extLst>
      <p:ext uri="{BB962C8B-B14F-4D97-AF65-F5344CB8AC3E}">
        <p14:creationId xmlns:p14="http://schemas.microsoft.com/office/powerpoint/2010/main" val="841651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A241-A8EF-1591-3566-C965E879E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287DB-84DB-9F2A-0C2E-0F19D47B9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1D714-5879-94B4-26E1-12297757D4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D9067B-C113-2947-CB23-A7E40CF9DAA1}"/>
              </a:ext>
            </a:extLst>
          </p:cNvPr>
          <p:cNvSpPr>
            <a:spLocks noGrp="1"/>
          </p:cNvSpPr>
          <p:nvPr>
            <p:ph type="sldNum" sz="quarter" idx="5"/>
          </p:nvPr>
        </p:nvSpPr>
        <p:spPr/>
        <p:txBody>
          <a:bodyPr/>
          <a:lstStyle/>
          <a:p>
            <a:fld id="{9920340D-206C-4C41-A35B-4D72CE2F2B89}" type="slidenum">
              <a:rPr lang="en-GB" smtClean="0"/>
              <a:t>105</a:t>
            </a:fld>
            <a:endParaRPr lang="en-GB" dirty="0"/>
          </a:p>
        </p:txBody>
      </p:sp>
    </p:spTree>
    <p:extLst>
      <p:ext uri="{BB962C8B-B14F-4D97-AF65-F5344CB8AC3E}">
        <p14:creationId xmlns:p14="http://schemas.microsoft.com/office/powerpoint/2010/main" val="314747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F14D5ED0-A2F5-A546-8C5C-70096A8625F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a:extLst>
              <a:ext uri="{FF2B5EF4-FFF2-40B4-BE49-F238E27FC236}">
                <a16:creationId xmlns:a16="http://schemas.microsoft.com/office/drawing/2014/main" id="{6EEA13AF-D457-EC45-9075-03198B4D877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 name="Title 1"/>
          <p:cNvSpPr>
            <a:spLocks noGrp="1"/>
          </p:cNvSpPr>
          <p:nvPr>
            <p:ph type="ctrTitle" hasCustomPrompt="1"/>
          </p:nvPr>
        </p:nvSpPr>
        <p:spPr>
          <a:xfrm>
            <a:off x="3888720" y="2221200"/>
            <a:ext cx="4967280" cy="1242000"/>
          </a:xfrm>
          <a:solidFill>
            <a:schemeClr val="bg1"/>
          </a:solidFill>
        </p:spPr>
        <p:txBody>
          <a:bodyPr lIns="108000" tIns="136800" rIns="0" bIns="0">
            <a:noAutofit/>
          </a:bodyPr>
          <a:lstStyle>
            <a:lvl1pPr algn="l">
              <a:lnSpc>
                <a:spcPts val="4100"/>
              </a:lnSpc>
              <a:defRPr sz="36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hasCustomPrompt="1"/>
          </p:nvPr>
        </p:nvSpPr>
        <p:spPr>
          <a:xfrm>
            <a:off x="3888720" y="3629420"/>
            <a:ext cx="4805486" cy="1102570"/>
          </a:xfrm>
          <a:solidFill>
            <a:schemeClr val="tx1"/>
          </a:solidFill>
        </p:spPr>
        <p:txBody>
          <a:bodyPr lIns="108000" tIns="108000" bIns="108000"/>
          <a:lstStyle>
            <a:lvl1pPr marL="0" indent="0" algn="l">
              <a:lnSpc>
                <a:spcPts val="1600"/>
              </a:lnSpc>
              <a:spcBef>
                <a:spcPts val="0"/>
              </a:spcBef>
              <a:buNone/>
              <a:defRPr sz="20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8437562" cy="3459831"/>
          </a:xfrm>
        </p:spPr>
        <p:txBody>
          <a:bodyPr lIns="0" tIns="0" rIns="0" bIns="0">
            <a:normAutofit/>
          </a:bodyPr>
          <a:lstStyle>
            <a:lvl1pPr marL="0" indent="0">
              <a:lnSpc>
                <a:spcPct val="100000"/>
              </a:lnSpc>
              <a:spcBef>
                <a:spcPts val="0"/>
              </a:spcBef>
              <a:buNone/>
              <a:defRPr lang="en-US" sz="2400" b="0" kern="1200" cap="none" baseline="0" dirty="0" smtClean="0">
                <a:solidFill>
                  <a:schemeClr val="tx1"/>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a:extLst>
              <a:ext uri="{FF2B5EF4-FFF2-40B4-BE49-F238E27FC236}">
                <a16:creationId xmlns:a16="http://schemas.microsoft.com/office/drawing/2014/main" id="{B5FFAA84-3707-474A-9BFF-8E16EECCC07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ct val="100000"/>
              </a:lnSpc>
              <a:buNone/>
              <a:defRPr sz="2400" b="0"/>
            </a:lvl1pPr>
            <a:lvl2pPr marL="270000" indent="-270000">
              <a:lnSpc>
                <a:spcPct val="100000"/>
              </a:lnSpc>
              <a:spcBef>
                <a:spcPts val="0"/>
              </a:spcBef>
              <a:buFont typeface="Arial" panose="020B0604020202020204" pitchFamily="34" charset="0"/>
              <a:buChar char="•"/>
              <a:defRPr sz="2400" b="0"/>
            </a:lvl2pPr>
            <a:lvl3pPr marL="612000" indent="-270000">
              <a:lnSpc>
                <a:spcPct val="100000"/>
              </a:lnSpc>
              <a:buFont typeface="Arial" panose="020B0604020202020204" pitchFamily="34" charset="0"/>
              <a:buChar char="•"/>
              <a:defRPr sz="2400" b="0"/>
            </a:lvl3pPr>
            <a:lvl4pPr marL="990000" indent="-270000">
              <a:lnSpc>
                <a:spcPct val="100000"/>
              </a:lnSpc>
              <a:buFont typeface="Arial" panose="020B0604020202020204" pitchFamily="34" charset="0"/>
              <a:buChar char="•"/>
              <a:defRPr sz="2400" b="0"/>
            </a:lvl4pPr>
            <a:lvl5pPr marL="1260000" indent="-270000">
              <a:lnSpc>
                <a:spcPct val="100000"/>
              </a:lnSpc>
              <a:buFont typeface="Arial" panose="020B0604020202020204" pitchFamily="34" charset="0"/>
              <a:buChar char="•"/>
              <a:defRPr sz="2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ct val="100000"/>
              </a:lnSpc>
              <a:buNone/>
              <a:defRPr sz="2400"/>
            </a:lvl1pPr>
            <a:lvl2pPr marL="180000" indent="-180000">
              <a:lnSpc>
                <a:spcPct val="100000"/>
              </a:lnSpc>
              <a:buFont typeface="Arial" panose="020B0604020202020204" pitchFamily="34" charset="0"/>
              <a:buChar char="•"/>
              <a:defRPr sz="2400"/>
            </a:lvl2pPr>
            <a:lvl3pPr marL="432000" indent="-180000">
              <a:lnSpc>
                <a:spcPct val="100000"/>
              </a:lnSpc>
              <a:buFont typeface="Arial" panose="020B0604020202020204" pitchFamily="34" charset="0"/>
              <a:buChar char="•"/>
              <a:defRPr sz="2400"/>
            </a:lvl3pPr>
            <a:lvl4pPr marL="648000" indent="-180000">
              <a:lnSpc>
                <a:spcPct val="100000"/>
              </a:lnSpc>
              <a:buFont typeface="Arial" panose="020B0604020202020204" pitchFamily="34" charset="0"/>
              <a:buChar char="•"/>
              <a:defRPr sz="2400"/>
            </a:lvl4pPr>
            <a:lvl5pPr marL="828000" indent="-180000">
              <a:lnSpc>
                <a:spcPct val="100000"/>
              </a:lnSpc>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a:t>
            </a:fld>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ct val="100000"/>
              </a:lnSpc>
              <a:spcBef>
                <a:spcPts val="0"/>
              </a:spcBef>
              <a:buNone/>
              <a:defRPr sz="2400"/>
            </a:lvl1pPr>
            <a:lvl2pPr marL="270000" indent="-270000">
              <a:lnSpc>
                <a:spcPct val="100000"/>
              </a:lnSpc>
              <a:spcBef>
                <a:spcPts val="0"/>
              </a:spcBef>
              <a:buFont typeface="Arial" panose="020B0604020202020204" pitchFamily="34" charset="0"/>
              <a:buChar char="•"/>
              <a:defRPr sz="2400"/>
            </a:lvl2pPr>
            <a:lvl3pPr marL="540000" indent="-270000">
              <a:lnSpc>
                <a:spcPct val="100000"/>
              </a:lnSpc>
              <a:buFont typeface="Arial" panose="020B0604020202020204" pitchFamily="34" charset="0"/>
              <a:buChar char="•"/>
              <a:defRPr sz="2400"/>
            </a:lvl3pPr>
            <a:lvl4pPr marL="810000" indent="-270000">
              <a:lnSpc>
                <a:spcPct val="100000"/>
              </a:lnSpc>
              <a:buFont typeface="Arial" panose="020B0604020202020204" pitchFamily="34" charset="0"/>
              <a:buChar char="•"/>
              <a:defRPr sz="2400"/>
            </a:lvl4pPr>
            <a:lvl5pPr marL="1080000" indent="-270000">
              <a:lnSpc>
                <a:spcPct val="100000"/>
              </a:lnSpc>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a:t>
            </a:fld>
            <a:endParaRPr lang="en-GB" dirty="0"/>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dirty="0"/>
          </a:p>
        </p:txBody>
      </p:sp>
      <p:sp>
        <p:nvSpPr>
          <p:cNvPr id="8" name="TextBox 7">
            <a:extLst>
              <a:ext uri="{FF2B5EF4-FFF2-40B4-BE49-F238E27FC236}">
                <a16:creationId xmlns:a16="http://schemas.microsoft.com/office/drawing/2014/main" id="{09C6EE7C-0419-1A3E-D3D1-057C8B0C8422}"/>
              </a:ext>
            </a:extLst>
          </p:cNvPr>
          <p:cNvSpPr txBox="1"/>
          <p:nvPr userDrawn="1">
            <p:extLst>
              <p:ext uri="{1162E1C5-73C7-4A58-AE30-91384D911F3F}">
                <p184:classification xmlns:p184="http://schemas.microsoft.com/office/powerpoint/2018/4/main" val="hdr"/>
              </p:ext>
            </p:extLst>
          </p:nvPr>
        </p:nvSpPr>
        <p:spPr>
          <a:xfrm>
            <a:off x="3570288" y="63500"/>
            <a:ext cx="2032000"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 - FOR PUBLIC RELEASE</a:t>
            </a:r>
          </a:p>
        </p:txBody>
      </p:sp>
      <p:sp>
        <p:nvSpPr>
          <p:cNvPr id="9" name="TextBox 8">
            <a:extLst>
              <a:ext uri="{FF2B5EF4-FFF2-40B4-BE49-F238E27FC236}">
                <a16:creationId xmlns:a16="http://schemas.microsoft.com/office/drawing/2014/main" id="{8222C318-A85A-AB1D-0BEB-72CA9FABD9B0}"/>
              </a:ext>
            </a:extLst>
          </p:cNvPr>
          <p:cNvSpPr txBox="1"/>
          <p:nvPr userDrawn="1">
            <p:extLst>
              <p:ext uri="{1162E1C5-73C7-4A58-AE30-91384D911F3F}">
                <p184:classification xmlns:p184="http://schemas.microsoft.com/office/powerpoint/2018/4/main" val="ftr"/>
              </p:ext>
            </p:extLst>
          </p:nvPr>
        </p:nvSpPr>
        <p:spPr>
          <a:xfrm>
            <a:off x="3570288" y="4912360"/>
            <a:ext cx="2032000"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 - FOR PUBLIC RELEASE</a:t>
            </a:r>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98" r:id="rId1"/>
    <p:sldLayoutId id="2147483650" r:id="rId2"/>
    <p:sldLayoutId id="2147483708" r:id="rId3"/>
    <p:sldLayoutId id="2147483665" r:id="rId4"/>
    <p:sldLayoutId id="2147483664" r:id="rId5"/>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635896" y="1649700"/>
            <a:ext cx="5220104" cy="1813500"/>
          </a:xfrm>
        </p:spPr>
        <p:txBody>
          <a:bodyPr/>
          <a:lstStyle/>
          <a:p>
            <a:r>
              <a:rPr lang="en-GB" sz="4000" noProof="0" dirty="0"/>
              <a:t>T LEVEL IN EDUCATION AND EARLY YEARS</a:t>
            </a:r>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a:xfrm>
            <a:off x="3635896" y="3629420"/>
            <a:ext cx="5220104" cy="1242000"/>
          </a:xfrm>
        </p:spPr>
        <p:txBody>
          <a:bodyPr vert="horz" lIns="108000" tIns="108000" rIns="0" bIns="108000" rtlCol="0" anchor="t">
            <a:noAutofit/>
          </a:bodyPr>
          <a:lstStyle/>
          <a:p>
            <a:pPr>
              <a:lnSpc>
                <a:spcPct val="100000"/>
              </a:lnSpc>
            </a:pPr>
            <a:r>
              <a:rPr lang="en-GB" noProof="0" dirty="0">
                <a:cs typeface="Arial"/>
              </a:rPr>
              <a:t>Supporting development of Core Knowledge Content – Working in partnerships</a:t>
            </a: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FFDAB-7C37-ABD1-92CB-B22B5D59B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52647-C1F6-D377-5E36-8182F0C89E55}"/>
              </a:ext>
            </a:extLst>
          </p:cNvPr>
          <p:cNvSpPr>
            <a:spLocks noGrp="1"/>
          </p:cNvSpPr>
          <p:nvPr>
            <p:ph type="title"/>
          </p:nvPr>
        </p:nvSpPr>
        <p:spPr/>
        <p:txBody>
          <a:bodyPr>
            <a:normAutofit/>
          </a:bodyPr>
          <a:lstStyle/>
          <a:p>
            <a:r>
              <a:rPr lang="en-GB" noProof="0" dirty="0"/>
              <a:t>Use of the term “caregiver”</a:t>
            </a:r>
          </a:p>
        </p:txBody>
      </p:sp>
      <p:sp>
        <p:nvSpPr>
          <p:cNvPr id="3" name="Text Placeholder 2">
            <a:extLst>
              <a:ext uri="{FF2B5EF4-FFF2-40B4-BE49-F238E27FC236}">
                <a16:creationId xmlns:a16="http://schemas.microsoft.com/office/drawing/2014/main" id="{FA33B9F1-839E-5CEC-599A-C2003EF4023E}"/>
              </a:ext>
            </a:extLst>
          </p:cNvPr>
          <p:cNvSpPr>
            <a:spLocks noGrp="1"/>
          </p:cNvSpPr>
          <p:nvPr>
            <p:ph type="body" sz="quarter" idx="12"/>
          </p:nvPr>
        </p:nvSpPr>
        <p:spPr>
          <a:xfrm>
            <a:off x="252751" y="1118071"/>
            <a:ext cx="7667625" cy="3480445"/>
          </a:xfrm>
        </p:spPr>
        <p:txBody>
          <a:bodyPr/>
          <a:lstStyle/>
          <a:p>
            <a:pPr marL="270000" indent="-270000">
              <a:buFont typeface="Arial" panose="020B0604020202020204" pitchFamily="34" charset="0"/>
              <a:buChar char="•"/>
            </a:pPr>
            <a:r>
              <a:rPr lang="en-GB" noProof="0" dirty="0"/>
              <a:t>Using “caregiver” ensures we acknowledge all individuals who play a significant role in a child’s life and development. </a:t>
            </a:r>
          </a:p>
          <a:p>
            <a:pPr marL="270000" indent="-270000">
              <a:buFont typeface="Arial" panose="020B0604020202020204" pitchFamily="34" charset="0"/>
              <a:buChar char="•"/>
            </a:pPr>
            <a:endParaRPr lang="en-GB" noProof="0" dirty="0"/>
          </a:p>
          <a:p>
            <a:pPr marL="270000" indent="-270000">
              <a:buFont typeface="Arial" panose="020B0604020202020204" pitchFamily="34" charset="0"/>
              <a:buChar char="•"/>
            </a:pPr>
            <a:r>
              <a:rPr lang="en-GB" noProof="0" dirty="0"/>
              <a:t>It promotes inclusivity and avoids assumptions about family structure, which is essential in professional practice.</a:t>
            </a:r>
          </a:p>
        </p:txBody>
      </p:sp>
      <p:sp>
        <p:nvSpPr>
          <p:cNvPr id="4" name="Slide Number Placeholder 3">
            <a:extLst>
              <a:ext uri="{FF2B5EF4-FFF2-40B4-BE49-F238E27FC236}">
                <a16:creationId xmlns:a16="http://schemas.microsoft.com/office/drawing/2014/main" id="{777B7D84-0F16-B0F9-AB56-A4B4E9152A30}"/>
              </a:ext>
            </a:extLst>
          </p:cNvPr>
          <p:cNvSpPr>
            <a:spLocks noGrp="1"/>
          </p:cNvSpPr>
          <p:nvPr>
            <p:ph type="sldNum" sz="quarter" idx="11"/>
          </p:nvPr>
        </p:nvSpPr>
        <p:spPr/>
        <p:txBody>
          <a:bodyPr/>
          <a:lstStyle/>
          <a:p>
            <a:fld id="{DA2C159E-F13C-4A85-9A41-E7669D3E0D70}" type="slidenum">
              <a:rPr lang="en-GB" noProof="0" smtClean="0"/>
              <a:pPr/>
              <a:t>10</a:t>
            </a:fld>
            <a:endParaRPr lang="en-GB" noProof="0" dirty="0"/>
          </a:p>
        </p:txBody>
      </p:sp>
      <p:sp>
        <p:nvSpPr>
          <p:cNvPr id="5" name="Footer Placeholder 4">
            <a:extLst>
              <a:ext uri="{FF2B5EF4-FFF2-40B4-BE49-F238E27FC236}">
                <a16:creationId xmlns:a16="http://schemas.microsoft.com/office/drawing/2014/main" id="{4683F273-9EA9-47D3-3237-CDAD3E67733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37436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F614-38EB-3442-DAAC-3EFF1BA37A49}"/>
              </a:ext>
            </a:extLst>
          </p:cNvPr>
          <p:cNvSpPr>
            <a:spLocks noGrp="1"/>
          </p:cNvSpPr>
          <p:nvPr>
            <p:ph type="title"/>
          </p:nvPr>
        </p:nvSpPr>
        <p:spPr/>
        <p:txBody>
          <a:bodyPr/>
          <a:lstStyle/>
          <a:p>
            <a:r>
              <a:rPr lang="en-GB" noProof="0" dirty="0">
                <a:cs typeface="Arial"/>
              </a:rPr>
              <a:t>Removing barriers</a:t>
            </a:r>
            <a:endParaRPr lang="en-GB" noProof="0" dirty="0"/>
          </a:p>
        </p:txBody>
      </p:sp>
      <p:sp>
        <p:nvSpPr>
          <p:cNvPr id="3" name="Text Placeholder 2">
            <a:extLst>
              <a:ext uri="{FF2B5EF4-FFF2-40B4-BE49-F238E27FC236}">
                <a16:creationId xmlns:a16="http://schemas.microsoft.com/office/drawing/2014/main" id="{8928B6D7-507F-5548-FC75-680ACFC7917A}"/>
              </a:ext>
            </a:extLst>
          </p:cNvPr>
          <p:cNvSpPr>
            <a:spLocks noGrp="1"/>
          </p:cNvSpPr>
          <p:nvPr>
            <p:ph type="body" sz="quarter" idx="12"/>
          </p:nvPr>
        </p:nvSpPr>
        <p:spPr>
          <a:xfrm>
            <a:off x="234000" y="1127204"/>
            <a:ext cx="7675907" cy="3460770"/>
          </a:xfrm>
        </p:spPr>
        <p:txBody>
          <a:bodyPr vert="horz" lIns="0" tIns="0" rIns="0" bIns="0" rtlCol="0" anchor="t">
            <a:noAutofit/>
          </a:bodyPr>
          <a:lstStyle/>
          <a:p>
            <a:r>
              <a:rPr lang="en-GB" noProof="0" dirty="0">
                <a:cs typeface="Arial"/>
              </a:rPr>
              <a:t>Form groups of four by joining your pair with another pair.</a:t>
            </a:r>
          </a:p>
          <a:p>
            <a:endParaRPr lang="en-GB" noProof="0" dirty="0">
              <a:cs typeface="Arial"/>
            </a:endParaRPr>
          </a:p>
          <a:p>
            <a:r>
              <a:rPr lang="en-GB" noProof="0" dirty="0">
                <a:cs typeface="Arial"/>
              </a:rPr>
              <a:t>You will be given equipment to create a physical barrier.</a:t>
            </a:r>
          </a:p>
          <a:p>
            <a:endParaRPr lang="en-GB" noProof="0" dirty="0">
              <a:cs typeface="Arial"/>
            </a:endParaRPr>
          </a:p>
          <a:p>
            <a:r>
              <a:rPr lang="en-GB" noProof="0" dirty="0">
                <a:cs typeface="Arial"/>
              </a:rPr>
              <a:t>Pair A outlines one of their case studies. Pair B suggests how barriers can be removed. Pair A removes part(s) of the physical barrier as the suggestions become increasingly justified.  </a:t>
            </a:r>
            <a:endParaRPr lang="en-GB" noProof="0" dirty="0"/>
          </a:p>
        </p:txBody>
      </p:sp>
      <p:sp>
        <p:nvSpPr>
          <p:cNvPr id="4" name="Slide Number Placeholder 3">
            <a:extLst>
              <a:ext uri="{FF2B5EF4-FFF2-40B4-BE49-F238E27FC236}">
                <a16:creationId xmlns:a16="http://schemas.microsoft.com/office/drawing/2014/main" id="{865AC949-6619-EFAA-DE98-05BBBCD844EB}"/>
              </a:ext>
            </a:extLst>
          </p:cNvPr>
          <p:cNvSpPr>
            <a:spLocks noGrp="1"/>
          </p:cNvSpPr>
          <p:nvPr>
            <p:ph type="sldNum" sz="quarter" idx="11"/>
          </p:nvPr>
        </p:nvSpPr>
        <p:spPr/>
        <p:txBody>
          <a:bodyPr/>
          <a:lstStyle/>
          <a:p>
            <a:fld id="{DA2C159E-F13C-4A85-9A41-E7669D3E0D70}" type="slidenum">
              <a:rPr lang="en-GB" noProof="0" smtClean="0"/>
              <a:pPr/>
              <a:t>100</a:t>
            </a:fld>
            <a:endParaRPr lang="en-GB" noProof="0" dirty="0"/>
          </a:p>
        </p:txBody>
      </p:sp>
      <p:sp>
        <p:nvSpPr>
          <p:cNvPr id="5" name="Footer Placeholder 4">
            <a:extLst>
              <a:ext uri="{FF2B5EF4-FFF2-40B4-BE49-F238E27FC236}">
                <a16:creationId xmlns:a16="http://schemas.microsoft.com/office/drawing/2014/main" id="{DD1645C9-C604-AACD-75BA-ADAB9BDB9C7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295847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6678-EAB6-2A1B-BACB-B2438B968B88}"/>
              </a:ext>
            </a:extLst>
          </p:cNvPr>
          <p:cNvSpPr>
            <a:spLocks noGrp="1"/>
          </p:cNvSpPr>
          <p:nvPr>
            <p:ph type="title"/>
          </p:nvPr>
        </p:nvSpPr>
        <p:spPr/>
        <p:txBody>
          <a:bodyPr/>
          <a:lstStyle/>
          <a:p>
            <a:r>
              <a:rPr lang="en-GB" noProof="0" dirty="0">
                <a:cs typeface="Arial"/>
              </a:rPr>
              <a:t>What was persuasive?</a:t>
            </a:r>
            <a:endParaRPr lang="en-GB" noProof="0" dirty="0"/>
          </a:p>
        </p:txBody>
      </p:sp>
      <p:sp>
        <p:nvSpPr>
          <p:cNvPr id="3" name="Text Placeholder 2">
            <a:extLst>
              <a:ext uri="{FF2B5EF4-FFF2-40B4-BE49-F238E27FC236}">
                <a16:creationId xmlns:a16="http://schemas.microsoft.com/office/drawing/2014/main" id="{3886E4EE-E09B-AC5F-3494-8CD91754F86F}"/>
              </a:ext>
            </a:extLst>
          </p:cNvPr>
          <p:cNvSpPr>
            <a:spLocks noGrp="1"/>
          </p:cNvSpPr>
          <p:nvPr>
            <p:ph type="body" sz="quarter" idx="12"/>
          </p:nvPr>
        </p:nvSpPr>
        <p:spPr/>
        <p:txBody>
          <a:bodyPr vert="horz" lIns="0" tIns="0" rIns="0" bIns="0" rtlCol="0" anchor="t">
            <a:noAutofit/>
          </a:bodyPr>
          <a:lstStyle/>
          <a:p>
            <a:r>
              <a:rPr lang="en-GB" noProof="0" dirty="0">
                <a:cs typeface="Arial"/>
              </a:rPr>
              <a:t>Work in your groups of four.</a:t>
            </a:r>
          </a:p>
          <a:p>
            <a:endParaRPr lang="en-GB" noProof="0" dirty="0">
              <a:cs typeface="Arial"/>
            </a:endParaRPr>
          </a:p>
          <a:p>
            <a:r>
              <a:rPr lang="en-GB" noProof="0" dirty="0">
                <a:cs typeface="Arial"/>
              </a:rPr>
              <a:t>Discuss the most effective suggestions.</a:t>
            </a:r>
          </a:p>
          <a:p>
            <a:endParaRPr lang="en-GB" noProof="0" dirty="0">
              <a:cs typeface="Arial"/>
            </a:endParaRPr>
          </a:p>
          <a:p>
            <a:r>
              <a:rPr lang="en-GB" noProof="0" dirty="0">
                <a:cs typeface="Arial"/>
              </a:rPr>
              <a:t>What was the most effective language used to convince you to remove the physical barriers?</a:t>
            </a:r>
            <a:endParaRPr lang="en-GB" noProof="0" dirty="0"/>
          </a:p>
        </p:txBody>
      </p:sp>
      <p:sp>
        <p:nvSpPr>
          <p:cNvPr id="4" name="Slide Number Placeholder 3">
            <a:extLst>
              <a:ext uri="{FF2B5EF4-FFF2-40B4-BE49-F238E27FC236}">
                <a16:creationId xmlns:a16="http://schemas.microsoft.com/office/drawing/2014/main" id="{4C66FA30-F254-4C29-6AA8-26D154D28D22}"/>
              </a:ext>
            </a:extLst>
          </p:cNvPr>
          <p:cNvSpPr>
            <a:spLocks noGrp="1"/>
          </p:cNvSpPr>
          <p:nvPr>
            <p:ph type="sldNum" sz="quarter" idx="11"/>
          </p:nvPr>
        </p:nvSpPr>
        <p:spPr/>
        <p:txBody>
          <a:bodyPr/>
          <a:lstStyle/>
          <a:p>
            <a:fld id="{DA2C159E-F13C-4A85-9A41-E7669D3E0D70}" type="slidenum">
              <a:rPr lang="en-GB" noProof="0" smtClean="0"/>
              <a:pPr/>
              <a:t>101</a:t>
            </a:fld>
            <a:endParaRPr lang="en-GB" noProof="0" dirty="0"/>
          </a:p>
        </p:txBody>
      </p:sp>
      <p:sp>
        <p:nvSpPr>
          <p:cNvPr id="5" name="Footer Placeholder 4">
            <a:extLst>
              <a:ext uri="{FF2B5EF4-FFF2-40B4-BE49-F238E27FC236}">
                <a16:creationId xmlns:a16="http://schemas.microsoft.com/office/drawing/2014/main" id="{7CB3C71E-9B59-DBB6-F71F-2F31EBB8E74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123809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6A2F-5320-F2AB-99AA-13E94CD53994}"/>
              </a:ext>
            </a:extLst>
          </p:cNvPr>
          <p:cNvSpPr>
            <a:spLocks noGrp="1"/>
          </p:cNvSpPr>
          <p:nvPr>
            <p:ph type="title"/>
          </p:nvPr>
        </p:nvSpPr>
        <p:spPr/>
        <p:txBody>
          <a:bodyPr/>
          <a:lstStyle/>
          <a:p>
            <a:r>
              <a:rPr lang="en-GB" noProof="0" dirty="0">
                <a:cs typeface="Arial"/>
              </a:rPr>
              <a:t>Exam practice</a:t>
            </a:r>
            <a:endParaRPr lang="en-GB" noProof="0" dirty="0"/>
          </a:p>
        </p:txBody>
      </p:sp>
      <p:sp>
        <p:nvSpPr>
          <p:cNvPr id="3" name="Text Placeholder 2">
            <a:extLst>
              <a:ext uri="{FF2B5EF4-FFF2-40B4-BE49-F238E27FC236}">
                <a16:creationId xmlns:a16="http://schemas.microsoft.com/office/drawing/2014/main" id="{9577C9F3-C7A3-D9F8-39B2-E6BDF29342B8}"/>
              </a:ext>
            </a:extLst>
          </p:cNvPr>
          <p:cNvSpPr>
            <a:spLocks noGrp="1"/>
          </p:cNvSpPr>
          <p:nvPr>
            <p:ph type="body" sz="quarter" idx="12"/>
          </p:nvPr>
        </p:nvSpPr>
        <p:spPr>
          <a:xfrm>
            <a:off x="234000" y="954204"/>
            <a:ext cx="8536948" cy="3633770"/>
          </a:xfrm>
        </p:spPr>
        <p:txBody>
          <a:bodyPr vert="horz" lIns="0" tIns="0" rIns="0" bIns="0" rtlCol="0" anchor="t">
            <a:noAutofit/>
          </a:bodyPr>
          <a:lstStyle/>
          <a:p>
            <a:r>
              <a:rPr lang="en-GB" noProof="0" dirty="0">
                <a:cs typeface="Arial"/>
              </a:rPr>
              <a:t>A primary school practitioner observed that Child A often missed homework and seemed tired in class, initially interpreting this as disengagement. Further discussion revealed the child regularly cared for younger siblings while the caregiver managed work and household responsibilities.</a:t>
            </a:r>
          </a:p>
          <a:p>
            <a:endParaRPr lang="en-GB" noProof="0" dirty="0">
              <a:cs typeface="Arial"/>
            </a:endParaRPr>
          </a:p>
          <a:p>
            <a:r>
              <a:rPr lang="en-GB" noProof="0" dirty="0">
                <a:cs typeface="Arial"/>
              </a:rPr>
              <a:t>Discuss how the practitioner can help remove barriers to collaboration in this situation.</a:t>
            </a:r>
          </a:p>
          <a:p>
            <a:endParaRPr lang="en-GB" noProof="0" dirty="0">
              <a:cs typeface="Arial"/>
            </a:endParaRPr>
          </a:p>
        </p:txBody>
      </p:sp>
      <p:sp>
        <p:nvSpPr>
          <p:cNvPr id="4" name="Slide Number Placeholder 3">
            <a:extLst>
              <a:ext uri="{FF2B5EF4-FFF2-40B4-BE49-F238E27FC236}">
                <a16:creationId xmlns:a16="http://schemas.microsoft.com/office/drawing/2014/main" id="{6EB70F9F-0428-2324-1717-2FC104FA37D3}"/>
              </a:ext>
            </a:extLst>
          </p:cNvPr>
          <p:cNvSpPr>
            <a:spLocks noGrp="1"/>
          </p:cNvSpPr>
          <p:nvPr>
            <p:ph type="sldNum" sz="quarter" idx="11"/>
          </p:nvPr>
        </p:nvSpPr>
        <p:spPr/>
        <p:txBody>
          <a:bodyPr/>
          <a:lstStyle/>
          <a:p>
            <a:fld id="{DA2C159E-F13C-4A85-9A41-E7669D3E0D70}" type="slidenum">
              <a:rPr lang="en-GB" noProof="0" smtClean="0"/>
              <a:pPr/>
              <a:t>102</a:t>
            </a:fld>
            <a:endParaRPr lang="en-GB" noProof="0" dirty="0"/>
          </a:p>
        </p:txBody>
      </p:sp>
      <p:sp>
        <p:nvSpPr>
          <p:cNvPr id="5" name="Footer Placeholder 4">
            <a:extLst>
              <a:ext uri="{FF2B5EF4-FFF2-40B4-BE49-F238E27FC236}">
                <a16:creationId xmlns:a16="http://schemas.microsoft.com/office/drawing/2014/main" id="{F50DB563-B21C-16C7-5970-6BAF10C4B19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977813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Discussion for collaboration</a:t>
            </a:r>
          </a:p>
        </p:txBody>
      </p:sp>
    </p:spTree>
    <p:extLst>
      <p:ext uri="{BB962C8B-B14F-4D97-AF65-F5344CB8AC3E}">
        <p14:creationId xmlns:p14="http://schemas.microsoft.com/office/powerpoint/2010/main" val="495785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2A8BE-9AEC-1017-642D-7A891533C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66838-27AD-A891-2249-3D64B2778CA9}"/>
              </a:ext>
            </a:extLst>
          </p:cNvPr>
          <p:cNvSpPr>
            <a:spLocks noGrp="1"/>
          </p:cNvSpPr>
          <p:nvPr>
            <p:ph type="title"/>
          </p:nvPr>
        </p:nvSpPr>
        <p:spPr/>
        <p:txBody>
          <a:bodyPr/>
          <a:lstStyle/>
          <a:p>
            <a:r>
              <a:rPr lang="en-GB" noProof="0" dirty="0">
                <a:cs typeface="Arial"/>
              </a:rPr>
              <a:t>Learning intentions: lesson 7</a:t>
            </a:r>
            <a:endParaRPr lang="en-GB" noProof="0" dirty="0"/>
          </a:p>
        </p:txBody>
      </p:sp>
      <p:sp>
        <p:nvSpPr>
          <p:cNvPr id="3" name="Subtitle 2">
            <a:extLst>
              <a:ext uri="{FF2B5EF4-FFF2-40B4-BE49-F238E27FC236}">
                <a16:creationId xmlns:a16="http://schemas.microsoft.com/office/drawing/2014/main" id="{9EFCB7AB-DD4F-45A5-3AB2-52CCC28515C9}"/>
              </a:ext>
            </a:extLst>
          </p:cNvPr>
          <p:cNvSpPr>
            <a:spLocks noGrp="1"/>
          </p:cNvSpPr>
          <p:nvPr>
            <p:ph type="body" sz="quarter" idx="12"/>
          </p:nvPr>
        </p:nvSpPr>
        <p:spPr>
          <a:xfrm>
            <a:off x="234000" y="986400"/>
            <a:ext cx="7667625" cy="2068085"/>
          </a:xfrm>
        </p:spPr>
        <p:txBody>
          <a:bodyPr vert="horz" lIns="0" tIns="0" rIns="0" bIns="0" rtlCol="0" anchor="t">
            <a:noAutofit/>
          </a:bodyPr>
          <a:lstStyle/>
          <a:p>
            <a:r>
              <a:rPr lang="en-GB" noProof="0" dirty="0"/>
              <a:t>Be able to discuss orally and in writing.</a:t>
            </a:r>
          </a:p>
          <a:p>
            <a:endParaRPr lang="en-GB" noProof="0" dirty="0"/>
          </a:p>
          <a:p>
            <a:r>
              <a:rPr lang="en-GB" noProof="0" dirty="0"/>
              <a:t>Understand the importance of discussion skills when collaborating with caregivers.</a:t>
            </a:r>
          </a:p>
        </p:txBody>
      </p:sp>
      <p:sp>
        <p:nvSpPr>
          <p:cNvPr id="5" name="Footer Placeholder 4">
            <a:extLst>
              <a:ext uri="{FF2B5EF4-FFF2-40B4-BE49-F238E27FC236}">
                <a16:creationId xmlns:a16="http://schemas.microsoft.com/office/drawing/2014/main" id="{438E8E93-0905-9CDD-876F-6C05D0924349}"/>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21191221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6E485-7830-E293-8076-F7192289CD4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2F7C24B-7849-7699-F264-D10DCBE6DD8B}"/>
              </a:ext>
            </a:extLst>
          </p:cNvPr>
          <p:cNvSpPr>
            <a:spLocks noGrp="1"/>
          </p:cNvSpPr>
          <p:nvPr>
            <p:ph type="title"/>
          </p:nvPr>
        </p:nvSpPr>
        <p:spPr>
          <a:xfrm>
            <a:off x="232950" y="249900"/>
            <a:ext cx="8437563" cy="1511167"/>
          </a:xfrm>
        </p:spPr>
        <p:txBody>
          <a:bodyPr>
            <a:normAutofit/>
          </a:bodyPr>
          <a:lstStyle/>
          <a:p>
            <a:pPr>
              <a:lnSpc>
                <a:spcPct val="100000"/>
              </a:lnSpc>
            </a:pPr>
            <a:r>
              <a:rPr lang="en-GB" sz="3600" noProof="0" dirty="0"/>
              <a:t>How do you get to your Industry Placement?</a:t>
            </a:r>
          </a:p>
        </p:txBody>
      </p:sp>
      <p:sp>
        <p:nvSpPr>
          <p:cNvPr id="5" name="Text Placeholder 4">
            <a:extLst>
              <a:ext uri="{FF2B5EF4-FFF2-40B4-BE49-F238E27FC236}">
                <a16:creationId xmlns:a16="http://schemas.microsoft.com/office/drawing/2014/main" id="{3EE2794F-2737-0286-1FA4-48418F9918B1}"/>
              </a:ext>
            </a:extLst>
          </p:cNvPr>
          <p:cNvSpPr>
            <a:spLocks noGrp="1"/>
          </p:cNvSpPr>
          <p:nvPr>
            <p:ph type="body" sz="quarter" idx="12"/>
          </p:nvPr>
        </p:nvSpPr>
        <p:spPr>
          <a:xfrm>
            <a:off x="234000" y="1761067"/>
            <a:ext cx="7667625" cy="3006195"/>
          </a:xfrm>
        </p:spPr>
        <p:txBody>
          <a:bodyPr/>
          <a:lstStyle/>
          <a:p>
            <a:pPr>
              <a:lnSpc>
                <a:spcPct val="100000"/>
              </a:lnSpc>
            </a:pPr>
            <a:r>
              <a:rPr lang="en-GB" noProof="0" dirty="0"/>
              <a:t>Work in groups.</a:t>
            </a:r>
          </a:p>
          <a:p>
            <a:pPr>
              <a:lnSpc>
                <a:spcPct val="100000"/>
              </a:lnSpc>
            </a:pPr>
            <a:endParaRPr lang="en-GB" noProof="0" dirty="0"/>
          </a:p>
          <a:p>
            <a:pPr>
              <a:lnSpc>
                <a:spcPct val="100000"/>
              </a:lnSpc>
            </a:pPr>
            <a:r>
              <a:rPr lang="en-GB" noProof="0" dirty="0"/>
              <a:t>Discuss the transport options available to you to get to your Industry Placements.</a:t>
            </a:r>
          </a:p>
          <a:p>
            <a:pPr>
              <a:lnSpc>
                <a:spcPct val="100000"/>
              </a:lnSpc>
            </a:pP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F8DC6E3E-B6B9-C195-96DE-6AFEC956E3D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2E884B51-4B88-1786-F9A5-04E864D08AD1}"/>
              </a:ext>
            </a:extLst>
          </p:cNvPr>
          <p:cNvSpPr>
            <a:spLocks noGrp="1"/>
          </p:cNvSpPr>
          <p:nvPr>
            <p:ph type="sldNum" sz="quarter" idx="11"/>
          </p:nvPr>
        </p:nvSpPr>
        <p:spPr/>
        <p:txBody>
          <a:bodyPr/>
          <a:lstStyle/>
          <a:p>
            <a:fld id="{DA2C159E-F13C-4A85-9A41-E7669D3E0D70}" type="slidenum">
              <a:rPr lang="en-GB" noProof="0" smtClean="0"/>
              <a:pPr/>
              <a:t>105</a:t>
            </a:fld>
            <a:endParaRPr lang="en-GB" noProof="0" dirty="0"/>
          </a:p>
        </p:txBody>
      </p:sp>
    </p:spTree>
    <p:extLst>
      <p:ext uri="{BB962C8B-B14F-4D97-AF65-F5344CB8AC3E}">
        <p14:creationId xmlns:p14="http://schemas.microsoft.com/office/powerpoint/2010/main" val="36761823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655CC-24BC-C12C-0766-8113E7A90CA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040DE2A-69D7-BFE1-6C23-6F3EA95EC691}"/>
              </a:ext>
            </a:extLst>
          </p:cNvPr>
          <p:cNvSpPr>
            <a:spLocks noGrp="1"/>
          </p:cNvSpPr>
          <p:nvPr>
            <p:ph type="title"/>
          </p:nvPr>
        </p:nvSpPr>
        <p:spPr>
          <a:xfrm>
            <a:off x="232950" y="249900"/>
            <a:ext cx="8437563" cy="1511167"/>
          </a:xfrm>
        </p:spPr>
        <p:txBody>
          <a:bodyPr>
            <a:normAutofit/>
          </a:bodyPr>
          <a:lstStyle/>
          <a:p>
            <a:pPr>
              <a:lnSpc>
                <a:spcPct val="100000"/>
              </a:lnSpc>
            </a:pPr>
            <a:r>
              <a:rPr lang="en-GB" sz="3600" noProof="0" dirty="0"/>
              <a:t>What is a discussion?</a:t>
            </a:r>
          </a:p>
        </p:txBody>
      </p:sp>
      <p:sp>
        <p:nvSpPr>
          <p:cNvPr id="5" name="Text Placeholder 4">
            <a:extLst>
              <a:ext uri="{FF2B5EF4-FFF2-40B4-BE49-F238E27FC236}">
                <a16:creationId xmlns:a16="http://schemas.microsoft.com/office/drawing/2014/main" id="{831DEE0F-7CFE-28E9-07BD-4EE1618B0891}"/>
              </a:ext>
            </a:extLst>
          </p:cNvPr>
          <p:cNvSpPr>
            <a:spLocks noGrp="1"/>
          </p:cNvSpPr>
          <p:nvPr>
            <p:ph type="body" sz="quarter" idx="12"/>
          </p:nvPr>
        </p:nvSpPr>
        <p:spPr>
          <a:xfrm>
            <a:off x="234000" y="931333"/>
            <a:ext cx="7667625" cy="3835929"/>
          </a:xfrm>
        </p:spPr>
        <p:txBody>
          <a:bodyPr/>
          <a:lstStyle/>
          <a:p>
            <a:pPr>
              <a:lnSpc>
                <a:spcPct val="100000"/>
              </a:lnSpc>
            </a:pPr>
            <a:endParaRPr lang="en-GB" noProof="0" dirty="0"/>
          </a:p>
          <a:p>
            <a:pPr>
              <a:lnSpc>
                <a:spcPct val="100000"/>
              </a:lnSpc>
            </a:pPr>
            <a:r>
              <a:rPr lang="en-GB" noProof="0" dirty="0"/>
              <a:t>Individually reflect on the discussion you just had.</a:t>
            </a:r>
          </a:p>
          <a:p>
            <a:pPr>
              <a:lnSpc>
                <a:spcPct val="100000"/>
              </a:lnSpc>
            </a:pPr>
            <a:endParaRPr lang="en-GB" noProof="0" dirty="0"/>
          </a:p>
          <a:p>
            <a:r>
              <a:rPr lang="en-GB" noProof="0" dirty="0"/>
              <a:t>Go to the Word cloud.</a:t>
            </a:r>
          </a:p>
          <a:p>
            <a:pPr>
              <a:lnSpc>
                <a:spcPct val="100000"/>
              </a:lnSpc>
            </a:pPr>
            <a:endParaRPr lang="en-GB" noProof="0" dirty="0"/>
          </a:p>
          <a:p>
            <a:pPr>
              <a:lnSpc>
                <a:spcPct val="100000"/>
              </a:lnSpc>
            </a:pPr>
            <a:r>
              <a:rPr lang="en-GB" noProof="0" dirty="0"/>
              <a:t>Enter three keywords or phrases about what a discussion means and what is involved.</a:t>
            </a:r>
          </a:p>
          <a:p>
            <a:pPr>
              <a:lnSpc>
                <a:spcPct val="100000"/>
              </a:lnSpc>
            </a:pP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B151B860-D341-896A-5053-2AB882A263A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E8E6EEAF-A90C-86D5-8576-A5D063B52042}"/>
              </a:ext>
            </a:extLst>
          </p:cNvPr>
          <p:cNvSpPr>
            <a:spLocks noGrp="1"/>
          </p:cNvSpPr>
          <p:nvPr>
            <p:ph type="sldNum" sz="quarter" idx="11"/>
          </p:nvPr>
        </p:nvSpPr>
        <p:spPr/>
        <p:txBody>
          <a:bodyPr/>
          <a:lstStyle/>
          <a:p>
            <a:fld id="{DA2C159E-F13C-4A85-9A41-E7669D3E0D70}" type="slidenum">
              <a:rPr lang="en-GB" noProof="0" smtClean="0"/>
              <a:pPr/>
              <a:t>106</a:t>
            </a:fld>
            <a:endParaRPr lang="en-GB" noProof="0" dirty="0"/>
          </a:p>
        </p:txBody>
      </p:sp>
    </p:spTree>
    <p:extLst>
      <p:ext uri="{BB962C8B-B14F-4D97-AF65-F5344CB8AC3E}">
        <p14:creationId xmlns:p14="http://schemas.microsoft.com/office/powerpoint/2010/main" val="29156485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51CB9-121B-E245-E7A7-A6D3F03A7E8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0BBB5FF-0512-01CB-F09C-59E3A7BC1108}"/>
              </a:ext>
            </a:extLst>
          </p:cNvPr>
          <p:cNvSpPr>
            <a:spLocks noGrp="1"/>
          </p:cNvSpPr>
          <p:nvPr>
            <p:ph type="title"/>
          </p:nvPr>
        </p:nvSpPr>
        <p:spPr>
          <a:xfrm>
            <a:off x="232950" y="249900"/>
            <a:ext cx="8437563" cy="1511167"/>
          </a:xfrm>
        </p:spPr>
        <p:txBody>
          <a:bodyPr>
            <a:normAutofit/>
          </a:bodyPr>
          <a:lstStyle/>
          <a:p>
            <a:pPr>
              <a:lnSpc>
                <a:spcPct val="100000"/>
              </a:lnSpc>
            </a:pPr>
            <a:r>
              <a:rPr lang="en-GB" sz="3600" noProof="0" dirty="0"/>
              <a:t>Definition of discussion</a:t>
            </a:r>
          </a:p>
        </p:txBody>
      </p:sp>
      <p:sp>
        <p:nvSpPr>
          <p:cNvPr id="5" name="Text Placeholder 4">
            <a:extLst>
              <a:ext uri="{FF2B5EF4-FFF2-40B4-BE49-F238E27FC236}">
                <a16:creationId xmlns:a16="http://schemas.microsoft.com/office/drawing/2014/main" id="{6CB57E6E-A491-8321-6A2B-BA293770BA68}"/>
              </a:ext>
            </a:extLst>
          </p:cNvPr>
          <p:cNvSpPr>
            <a:spLocks noGrp="1"/>
          </p:cNvSpPr>
          <p:nvPr>
            <p:ph type="body" sz="quarter" idx="12"/>
          </p:nvPr>
        </p:nvSpPr>
        <p:spPr>
          <a:xfrm>
            <a:off x="234000" y="931333"/>
            <a:ext cx="7667625" cy="3835929"/>
          </a:xfrm>
        </p:spPr>
        <p:txBody>
          <a:bodyPr/>
          <a:lstStyle/>
          <a:p>
            <a:r>
              <a:rPr lang="en-GB" noProof="0" dirty="0"/>
              <a:t>A discussion involves the examination of a specific topic, idea, or issue. It involves an exploration of opinions and viewpoints and an analysis of information.  </a:t>
            </a:r>
          </a:p>
          <a:p>
            <a:endParaRPr lang="en-GB" noProof="0" dirty="0"/>
          </a:p>
          <a:p>
            <a:endParaRPr lang="en-GB" noProof="0" dirty="0"/>
          </a:p>
          <a:p>
            <a:r>
              <a:rPr lang="en-GB" noProof="0" dirty="0"/>
              <a:t>A discussion </a:t>
            </a:r>
            <a:r>
              <a:rPr lang="en-GB" dirty="0"/>
              <a:t>p</a:t>
            </a:r>
            <a:r>
              <a:rPr lang="en-GB" noProof="0" dirty="0"/>
              <a:t>resents key points about different ideas or the strengths and weaknesses of an idea. There should be some element of balance, although not necessarily equal weighting.  </a:t>
            </a: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B757F1F1-6847-3AC5-750D-18AAF93F2F2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7275F5BF-1EC1-034C-EAC2-2FB00D5B6710}"/>
              </a:ext>
            </a:extLst>
          </p:cNvPr>
          <p:cNvSpPr>
            <a:spLocks noGrp="1"/>
          </p:cNvSpPr>
          <p:nvPr>
            <p:ph type="sldNum" sz="quarter" idx="11"/>
          </p:nvPr>
        </p:nvSpPr>
        <p:spPr/>
        <p:txBody>
          <a:bodyPr/>
          <a:lstStyle/>
          <a:p>
            <a:fld id="{DA2C159E-F13C-4A85-9A41-E7669D3E0D70}" type="slidenum">
              <a:rPr lang="en-GB" noProof="0" smtClean="0"/>
              <a:pPr/>
              <a:t>107</a:t>
            </a:fld>
            <a:endParaRPr lang="en-GB" noProof="0" dirty="0"/>
          </a:p>
        </p:txBody>
      </p:sp>
    </p:spTree>
    <p:extLst>
      <p:ext uri="{BB962C8B-B14F-4D97-AF65-F5344CB8AC3E}">
        <p14:creationId xmlns:p14="http://schemas.microsoft.com/office/powerpoint/2010/main" val="17084071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EC596-22C0-E9FA-0772-07227A0461E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AF8FF04-4271-50C4-D700-64A562E3C2B7}"/>
              </a:ext>
            </a:extLst>
          </p:cNvPr>
          <p:cNvSpPr>
            <a:spLocks noGrp="1"/>
          </p:cNvSpPr>
          <p:nvPr>
            <p:ph type="title"/>
          </p:nvPr>
        </p:nvSpPr>
        <p:spPr>
          <a:xfrm>
            <a:off x="232950" y="249900"/>
            <a:ext cx="8437563" cy="1511167"/>
          </a:xfrm>
        </p:spPr>
        <p:txBody>
          <a:bodyPr>
            <a:normAutofit/>
          </a:bodyPr>
          <a:lstStyle/>
          <a:p>
            <a:pPr>
              <a:lnSpc>
                <a:spcPct val="100000"/>
              </a:lnSpc>
            </a:pPr>
            <a:r>
              <a:rPr lang="en-GB" sz="3600" noProof="0" dirty="0"/>
              <a:t>What makes a good discussion?</a:t>
            </a:r>
          </a:p>
        </p:txBody>
      </p:sp>
      <p:sp>
        <p:nvSpPr>
          <p:cNvPr id="5" name="Text Placeholder 4">
            <a:extLst>
              <a:ext uri="{FF2B5EF4-FFF2-40B4-BE49-F238E27FC236}">
                <a16:creationId xmlns:a16="http://schemas.microsoft.com/office/drawing/2014/main" id="{6984BF35-DF70-FE5F-BDCE-9433A52E49E7}"/>
              </a:ext>
            </a:extLst>
          </p:cNvPr>
          <p:cNvSpPr>
            <a:spLocks noGrp="1"/>
          </p:cNvSpPr>
          <p:nvPr>
            <p:ph type="body" sz="quarter" idx="12"/>
          </p:nvPr>
        </p:nvSpPr>
        <p:spPr>
          <a:xfrm>
            <a:off x="234000" y="931333"/>
            <a:ext cx="7667625" cy="3835929"/>
          </a:xfrm>
        </p:spPr>
        <p:txBody>
          <a:bodyPr/>
          <a:lstStyle/>
          <a:p>
            <a:r>
              <a:rPr lang="en-GB" noProof="0" dirty="0"/>
              <a:t>A good discussion is more than simply presenting ideas.  It needs critical thinking and using ideas to influence others and move their thinking forward. Think about:</a:t>
            </a:r>
          </a:p>
          <a:p>
            <a:endParaRPr lang="en-GB" noProof="0" dirty="0"/>
          </a:p>
          <a:p>
            <a:pPr marL="342900" indent="-342900">
              <a:buFont typeface="Arial" panose="020B0604020202020204" pitchFamily="34" charset="0"/>
              <a:buChar char="•"/>
            </a:pPr>
            <a:r>
              <a:rPr lang="en-GB" noProof="0" dirty="0"/>
              <a:t>How you structure your involvement in the discussion.</a:t>
            </a:r>
          </a:p>
          <a:p>
            <a:pPr marL="342900" indent="-342900">
              <a:buFont typeface="Arial" panose="020B0604020202020204" pitchFamily="34" charset="0"/>
              <a:buChar char="•"/>
            </a:pPr>
            <a:r>
              <a:rPr lang="en-GB" noProof="0" dirty="0"/>
              <a:t>How you interact with others.</a:t>
            </a:r>
          </a:p>
          <a:p>
            <a:pPr marL="342900" indent="-342900">
              <a:buFont typeface="Arial" panose="020B0604020202020204" pitchFamily="34" charset="0"/>
              <a:buChar char="•"/>
            </a:pPr>
            <a:r>
              <a:rPr lang="en-GB" noProof="0" dirty="0"/>
              <a:t>How you support others to reflect and build on ideas, moving those ideas forward.</a:t>
            </a: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413DF72E-B7E8-AAB2-46B5-55AA0E7AFF7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E0030ADD-797E-54DD-EE37-1D7380818B94}"/>
              </a:ext>
            </a:extLst>
          </p:cNvPr>
          <p:cNvSpPr>
            <a:spLocks noGrp="1"/>
          </p:cNvSpPr>
          <p:nvPr>
            <p:ph type="sldNum" sz="quarter" idx="11"/>
          </p:nvPr>
        </p:nvSpPr>
        <p:spPr/>
        <p:txBody>
          <a:bodyPr/>
          <a:lstStyle/>
          <a:p>
            <a:fld id="{DA2C159E-F13C-4A85-9A41-E7669D3E0D70}" type="slidenum">
              <a:rPr lang="en-GB" noProof="0" smtClean="0"/>
              <a:pPr/>
              <a:t>108</a:t>
            </a:fld>
            <a:endParaRPr lang="en-GB" noProof="0" dirty="0"/>
          </a:p>
        </p:txBody>
      </p:sp>
    </p:spTree>
    <p:extLst>
      <p:ext uri="{BB962C8B-B14F-4D97-AF65-F5344CB8AC3E}">
        <p14:creationId xmlns:p14="http://schemas.microsoft.com/office/powerpoint/2010/main" val="33304355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38A32-E8DD-E0DA-7746-DDF8FABAE29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A531EB8-1AEA-B489-D8D9-59582658FBBA}"/>
              </a:ext>
            </a:extLst>
          </p:cNvPr>
          <p:cNvSpPr>
            <a:spLocks noGrp="1"/>
          </p:cNvSpPr>
          <p:nvPr>
            <p:ph type="title"/>
          </p:nvPr>
        </p:nvSpPr>
        <p:spPr>
          <a:xfrm>
            <a:off x="232950" y="249900"/>
            <a:ext cx="8437563" cy="1511167"/>
          </a:xfrm>
        </p:spPr>
        <p:txBody>
          <a:bodyPr>
            <a:normAutofit/>
          </a:bodyPr>
          <a:lstStyle/>
          <a:p>
            <a:pPr>
              <a:lnSpc>
                <a:spcPct val="100000"/>
              </a:lnSpc>
            </a:pPr>
            <a:r>
              <a:rPr lang="en-GB" sz="3600" noProof="0" dirty="0"/>
              <a:t>What</a:t>
            </a:r>
            <a:r>
              <a:rPr lang="en-GB" noProof="0" dirty="0"/>
              <a:t> skills are needed for </a:t>
            </a:r>
            <a:r>
              <a:rPr lang="en-GB" sz="3600" noProof="0" dirty="0"/>
              <a:t>a good discussion?</a:t>
            </a:r>
          </a:p>
        </p:txBody>
      </p:sp>
      <p:sp>
        <p:nvSpPr>
          <p:cNvPr id="5" name="Text Placeholder 4">
            <a:extLst>
              <a:ext uri="{FF2B5EF4-FFF2-40B4-BE49-F238E27FC236}">
                <a16:creationId xmlns:a16="http://schemas.microsoft.com/office/drawing/2014/main" id="{6A520DA6-66E8-CCA3-287F-DA510733C06B}"/>
              </a:ext>
            </a:extLst>
          </p:cNvPr>
          <p:cNvSpPr>
            <a:spLocks noGrp="1"/>
          </p:cNvSpPr>
          <p:nvPr>
            <p:ph type="body" sz="quarter" idx="12"/>
          </p:nvPr>
        </p:nvSpPr>
        <p:spPr>
          <a:xfrm>
            <a:off x="234000" y="1761067"/>
            <a:ext cx="7667625" cy="3006195"/>
          </a:xfrm>
        </p:spPr>
        <p:txBody>
          <a:bodyPr/>
          <a:lstStyle/>
          <a:p>
            <a:pPr marL="342900" indent="-342900">
              <a:buFont typeface="Arial" panose="020B0604020202020204" pitchFamily="34" charset="0"/>
              <a:buChar char="•"/>
            </a:pPr>
            <a:r>
              <a:rPr lang="en-GB" noProof="0" dirty="0"/>
              <a:t>Active listening.</a:t>
            </a:r>
          </a:p>
          <a:p>
            <a:pPr marL="342900" indent="-342900">
              <a:buFont typeface="Arial" panose="020B0604020202020204" pitchFamily="34" charset="0"/>
              <a:buChar char="•"/>
            </a:pPr>
            <a:r>
              <a:rPr lang="en-GB" noProof="0" dirty="0"/>
              <a:t>Respect for others.</a:t>
            </a:r>
          </a:p>
          <a:p>
            <a:pPr marL="342900" indent="-342900">
              <a:buFont typeface="Arial" panose="020B0604020202020204" pitchFamily="34" charset="0"/>
              <a:buChar char="•"/>
            </a:pPr>
            <a:r>
              <a:rPr lang="en-GB" noProof="0" dirty="0"/>
              <a:t>Clearly articulated information.</a:t>
            </a:r>
          </a:p>
          <a:p>
            <a:pPr marL="342900" indent="-342900">
              <a:buFont typeface="Arial" panose="020B0604020202020204" pitchFamily="34" charset="0"/>
              <a:buChar char="•"/>
            </a:pPr>
            <a:r>
              <a:rPr lang="en-GB" noProof="0" dirty="0"/>
              <a:t>Summarising key points.</a:t>
            </a:r>
          </a:p>
          <a:p>
            <a:pPr marL="342900" indent="-342900">
              <a:buFont typeface="Arial" panose="020B0604020202020204" pitchFamily="34" charset="0"/>
              <a:buChar char="•"/>
            </a:pPr>
            <a:r>
              <a:rPr lang="en-GB" noProof="0" dirty="0"/>
              <a:t>Supporting others to engage.</a:t>
            </a:r>
          </a:p>
          <a:p>
            <a:pPr marL="342900" indent="-342900">
              <a:buFont typeface="Arial" panose="020B0604020202020204" pitchFamily="34" charset="0"/>
              <a:buChar char="•"/>
            </a:pPr>
            <a:r>
              <a:rPr lang="en-GB" noProof="0" dirty="0"/>
              <a:t>Using constructive and supportive language.  </a:t>
            </a: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EB34AA80-7B7F-0B58-5564-84EE1056A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F5529BB0-07A9-1C0E-4804-728E7BAA1BE2}"/>
              </a:ext>
            </a:extLst>
          </p:cNvPr>
          <p:cNvSpPr>
            <a:spLocks noGrp="1"/>
          </p:cNvSpPr>
          <p:nvPr>
            <p:ph type="sldNum" sz="quarter" idx="11"/>
          </p:nvPr>
        </p:nvSpPr>
        <p:spPr/>
        <p:txBody>
          <a:bodyPr/>
          <a:lstStyle/>
          <a:p>
            <a:fld id="{DA2C159E-F13C-4A85-9A41-E7669D3E0D70}" type="slidenum">
              <a:rPr lang="en-GB" noProof="0" smtClean="0"/>
              <a:pPr/>
              <a:t>109</a:t>
            </a:fld>
            <a:endParaRPr lang="en-GB" noProof="0" dirty="0"/>
          </a:p>
        </p:txBody>
      </p:sp>
    </p:spTree>
    <p:extLst>
      <p:ext uri="{BB962C8B-B14F-4D97-AF65-F5344CB8AC3E}">
        <p14:creationId xmlns:p14="http://schemas.microsoft.com/office/powerpoint/2010/main" val="320534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6B08-70F9-109D-B7DB-29D9BBDA87B9}"/>
              </a:ext>
            </a:extLst>
          </p:cNvPr>
          <p:cNvSpPr>
            <a:spLocks noGrp="1"/>
          </p:cNvSpPr>
          <p:nvPr>
            <p:ph type="title"/>
          </p:nvPr>
        </p:nvSpPr>
        <p:spPr/>
        <p:txBody>
          <a:bodyPr/>
          <a:lstStyle/>
          <a:p>
            <a:r>
              <a:rPr lang="en-GB" noProof="0" dirty="0">
                <a:ea typeface="+mj-lt"/>
                <a:cs typeface="+mj-lt"/>
              </a:rPr>
              <a:t>Primary and secondary caregivers</a:t>
            </a:r>
            <a:endParaRPr lang="en-GB" noProof="0" dirty="0"/>
          </a:p>
        </p:txBody>
      </p:sp>
      <p:sp>
        <p:nvSpPr>
          <p:cNvPr id="3" name="Text Placeholder 2">
            <a:extLst>
              <a:ext uri="{FF2B5EF4-FFF2-40B4-BE49-F238E27FC236}">
                <a16:creationId xmlns:a16="http://schemas.microsoft.com/office/drawing/2014/main" id="{80386985-6223-D2EF-BE28-9243B197C096}"/>
              </a:ext>
            </a:extLst>
          </p:cNvPr>
          <p:cNvSpPr>
            <a:spLocks noGrp="1"/>
          </p:cNvSpPr>
          <p:nvPr>
            <p:ph type="body" sz="quarter" idx="12"/>
          </p:nvPr>
        </p:nvSpPr>
        <p:spPr>
          <a:xfrm>
            <a:off x="234000" y="959611"/>
            <a:ext cx="7962304" cy="3628363"/>
          </a:xfrm>
        </p:spPr>
        <p:txBody>
          <a:bodyPr vert="horz" lIns="0" tIns="0" rIns="0" bIns="0" rtlCol="0" anchor="t">
            <a:noAutofit/>
          </a:bodyPr>
          <a:lstStyle/>
          <a:p>
            <a:r>
              <a:rPr lang="en-GB" b="1" noProof="0" dirty="0">
                <a:ea typeface="+mn-lt"/>
                <a:cs typeface="+mn-lt"/>
              </a:rPr>
              <a:t>Primary caregiver: </a:t>
            </a:r>
            <a:r>
              <a:rPr lang="en-GB" noProof="0" dirty="0">
                <a:ea typeface="+mn-lt"/>
                <a:cs typeface="+mn-lt"/>
              </a:rPr>
              <a:t>The people who provide most of the care, daily routines, major decisions, emotional support, and consistent presence.</a:t>
            </a:r>
            <a:endParaRPr lang="en-GB" noProof="0" dirty="0"/>
          </a:p>
          <a:p>
            <a:endParaRPr lang="en-GB" noProof="0" dirty="0"/>
          </a:p>
          <a:p>
            <a:r>
              <a:rPr lang="en-GB" b="1" noProof="0" dirty="0">
                <a:ea typeface="+mn-lt"/>
                <a:cs typeface="+mn-lt"/>
              </a:rPr>
              <a:t>Secondary caregiver: </a:t>
            </a:r>
            <a:r>
              <a:rPr lang="en-GB" noProof="0" dirty="0">
                <a:ea typeface="+mn-lt"/>
                <a:cs typeface="+mn-lt"/>
              </a:rPr>
              <a:t>Those who support the primary caregiver, help with specific tasks, occasional childcare, and emotional or practical support.</a:t>
            </a:r>
          </a:p>
          <a:p>
            <a:endParaRPr lang="en-GB" noProof="0" dirty="0">
              <a:cs typeface="Arial"/>
            </a:endParaRPr>
          </a:p>
          <a:p>
            <a:r>
              <a:rPr lang="en-GB" i="1" noProof="0" dirty="0">
                <a:ea typeface="+mn-lt"/>
                <a:cs typeface="+mn-lt"/>
              </a:rPr>
              <a:t>Secondary caregivers are not “less important”; their role is simply different.</a:t>
            </a:r>
            <a:endParaRPr lang="en-GB" i="1" noProof="0" dirty="0"/>
          </a:p>
        </p:txBody>
      </p:sp>
      <p:sp>
        <p:nvSpPr>
          <p:cNvPr id="4" name="Slide Number Placeholder 3">
            <a:extLst>
              <a:ext uri="{FF2B5EF4-FFF2-40B4-BE49-F238E27FC236}">
                <a16:creationId xmlns:a16="http://schemas.microsoft.com/office/drawing/2014/main" id="{E8726BA9-25DB-7BC1-8FA7-CAD8B4AB1069}"/>
              </a:ext>
            </a:extLst>
          </p:cNvPr>
          <p:cNvSpPr>
            <a:spLocks noGrp="1"/>
          </p:cNvSpPr>
          <p:nvPr>
            <p:ph type="sldNum" sz="quarter" idx="11"/>
          </p:nvPr>
        </p:nvSpPr>
        <p:spPr/>
        <p:txBody>
          <a:bodyPr/>
          <a:lstStyle/>
          <a:p>
            <a:fld id="{DA2C159E-F13C-4A85-9A41-E7669D3E0D70}" type="slidenum">
              <a:rPr lang="en-GB" noProof="0" smtClean="0"/>
              <a:pPr/>
              <a:t>11</a:t>
            </a:fld>
            <a:endParaRPr lang="en-GB" noProof="0" dirty="0"/>
          </a:p>
        </p:txBody>
      </p:sp>
      <p:sp>
        <p:nvSpPr>
          <p:cNvPr id="5" name="Footer Placeholder 4">
            <a:extLst>
              <a:ext uri="{FF2B5EF4-FFF2-40B4-BE49-F238E27FC236}">
                <a16:creationId xmlns:a16="http://schemas.microsoft.com/office/drawing/2014/main" id="{B044E596-DB65-AA55-0C15-2D9F7B1A5FB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348183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E2C97-2B11-4443-B22A-AAD2EEA27D0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54BA038-C70E-E28E-1A41-42C8935EC0D6}"/>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Let’s have a discussion!</a:t>
            </a:r>
          </a:p>
        </p:txBody>
      </p:sp>
      <p:sp>
        <p:nvSpPr>
          <p:cNvPr id="5" name="Text Placeholder 4">
            <a:extLst>
              <a:ext uri="{FF2B5EF4-FFF2-40B4-BE49-F238E27FC236}">
                <a16:creationId xmlns:a16="http://schemas.microsoft.com/office/drawing/2014/main" id="{6D58632F-4CA9-B7AA-E5C2-57770973D0B8}"/>
              </a:ext>
            </a:extLst>
          </p:cNvPr>
          <p:cNvSpPr>
            <a:spLocks noGrp="1"/>
          </p:cNvSpPr>
          <p:nvPr>
            <p:ph type="body" sz="quarter" idx="12"/>
          </p:nvPr>
        </p:nvSpPr>
        <p:spPr>
          <a:xfrm>
            <a:off x="234000" y="880533"/>
            <a:ext cx="8249600" cy="3886729"/>
          </a:xfrm>
        </p:spPr>
        <p:txBody>
          <a:bodyPr/>
          <a:lstStyle/>
          <a:p>
            <a:r>
              <a:rPr lang="en-GB" noProof="0" dirty="0"/>
              <a:t>Work in groups of 4-6.</a:t>
            </a:r>
          </a:p>
          <a:p>
            <a:endParaRPr lang="en-GB" noProof="0" dirty="0"/>
          </a:p>
          <a:p>
            <a:r>
              <a:rPr lang="en-GB" noProof="0" dirty="0"/>
              <a:t>Two will be Observers and complete an Observation form.</a:t>
            </a:r>
          </a:p>
          <a:p>
            <a:endParaRPr lang="en-GB" noProof="0" dirty="0"/>
          </a:p>
          <a:p>
            <a:r>
              <a:rPr lang="en-GB" noProof="0" dirty="0"/>
              <a:t>The others will discuss this topic:</a:t>
            </a:r>
          </a:p>
          <a:p>
            <a:r>
              <a:rPr lang="en-GB" noProof="0" dirty="0"/>
              <a:t>How might family structures or caregiving arrangements influence a child’s behaviour and engagement in an education setting?</a:t>
            </a:r>
            <a:br>
              <a:rPr lang="en-GB" noProof="0" dirty="0">
                <a:solidFill>
                  <a:schemeClr val="accent1"/>
                </a:solidFill>
              </a:rPr>
            </a:br>
            <a:endParaRPr lang="en-GB" noProof="0" dirty="0"/>
          </a:p>
          <a:p>
            <a:r>
              <a:rPr lang="en-GB" noProof="0" dirty="0"/>
              <a:t>After the discussion, they complete the Discussion form.</a:t>
            </a:r>
          </a:p>
        </p:txBody>
      </p:sp>
      <p:sp>
        <p:nvSpPr>
          <p:cNvPr id="3" name="Footer Placeholder 2">
            <a:extLst>
              <a:ext uri="{FF2B5EF4-FFF2-40B4-BE49-F238E27FC236}">
                <a16:creationId xmlns:a16="http://schemas.microsoft.com/office/drawing/2014/main" id="{7F012E35-1AF1-4A1E-E676-F3A1CB86C168}"/>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8BF61F15-2BEB-C6BB-9614-CC786203054A}"/>
              </a:ext>
            </a:extLst>
          </p:cNvPr>
          <p:cNvSpPr>
            <a:spLocks noGrp="1"/>
          </p:cNvSpPr>
          <p:nvPr>
            <p:ph type="sldNum" sz="quarter" idx="11"/>
          </p:nvPr>
        </p:nvSpPr>
        <p:spPr/>
        <p:txBody>
          <a:bodyPr/>
          <a:lstStyle/>
          <a:p>
            <a:fld id="{DA2C159E-F13C-4A85-9A41-E7669D3E0D70}" type="slidenum">
              <a:rPr lang="en-GB" noProof="0" smtClean="0"/>
              <a:pPr/>
              <a:t>110</a:t>
            </a:fld>
            <a:endParaRPr lang="en-GB" noProof="0" dirty="0"/>
          </a:p>
        </p:txBody>
      </p:sp>
    </p:spTree>
    <p:extLst>
      <p:ext uri="{BB962C8B-B14F-4D97-AF65-F5344CB8AC3E}">
        <p14:creationId xmlns:p14="http://schemas.microsoft.com/office/powerpoint/2010/main" val="23627022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F352D-8C5C-1D0A-FEA0-391BC95CF3F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1C73B09-B4C1-F285-2B94-A98E56AB1F6D}"/>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How was that?</a:t>
            </a:r>
          </a:p>
        </p:txBody>
      </p:sp>
      <p:sp>
        <p:nvSpPr>
          <p:cNvPr id="5" name="Text Placeholder 4">
            <a:extLst>
              <a:ext uri="{FF2B5EF4-FFF2-40B4-BE49-F238E27FC236}">
                <a16:creationId xmlns:a16="http://schemas.microsoft.com/office/drawing/2014/main" id="{8D6AED72-9360-155A-EB8F-EA8BF46C93AA}"/>
              </a:ext>
            </a:extLst>
          </p:cNvPr>
          <p:cNvSpPr>
            <a:spLocks noGrp="1"/>
          </p:cNvSpPr>
          <p:nvPr>
            <p:ph type="body" sz="quarter" idx="12"/>
          </p:nvPr>
        </p:nvSpPr>
        <p:spPr>
          <a:xfrm>
            <a:off x="234000" y="880533"/>
            <a:ext cx="8266533" cy="3886729"/>
          </a:xfrm>
        </p:spPr>
        <p:txBody>
          <a:bodyPr/>
          <a:lstStyle/>
          <a:p>
            <a:r>
              <a:rPr lang="en-GB" noProof="0" dirty="0"/>
              <a:t>Reflect on your involvement in the discussion.</a:t>
            </a:r>
          </a:p>
          <a:p>
            <a:endParaRPr lang="en-GB" noProof="0" dirty="0"/>
          </a:p>
          <a:p>
            <a:r>
              <a:rPr lang="en-GB" noProof="0" dirty="0"/>
              <a:t>Complete the Discussion form.</a:t>
            </a:r>
          </a:p>
          <a:p>
            <a:endParaRPr lang="en-GB" noProof="0" dirty="0"/>
          </a:p>
          <a:p>
            <a:r>
              <a:rPr lang="en-GB" noProof="0" dirty="0"/>
              <a:t>Read the feedback from the Observers.</a:t>
            </a:r>
          </a:p>
          <a:p>
            <a:endParaRPr lang="en-GB" noProof="0" dirty="0"/>
          </a:p>
          <a:p>
            <a:r>
              <a:rPr lang="en-GB" noProof="0" dirty="0"/>
              <a:t>Set yourself targets for the next time you take part in a discussion. Observers complete the targets section of the Discussion form.</a:t>
            </a: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3C8B935A-C31F-ECF8-7AEB-643377A4F99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4A26D1BF-55FF-0B5C-82B4-913B06EFDCCB}"/>
              </a:ext>
            </a:extLst>
          </p:cNvPr>
          <p:cNvSpPr>
            <a:spLocks noGrp="1"/>
          </p:cNvSpPr>
          <p:nvPr>
            <p:ph type="sldNum" sz="quarter" idx="11"/>
          </p:nvPr>
        </p:nvSpPr>
        <p:spPr/>
        <p:txBody>
          <a:bodyPr/>
          <a:lstStyle/>
          <a:p>
            <a:fld id="{DA2C159E-F13C-4A85-9A41-E7669D3E0D70}" type="slidenum">
              <a:rPr lang="en-GB" noProof="0" smtClean="0"/>
              <a:pPr/>
              <a:t>111</a:t>
            </a:fld>
            <a:endParaRPr lang="en-GB" noProof="0" dirty="0"/>
          </a:p>
        </p:txBody>
      </p:sp>
    </p:spTree>
    <p:extLst>
      <p:ext uri="{BB962C8B-B14F-4D97-AF65-F5344CB8AC3E}">
        <p14:creationId xmlns:p14="http://schemas.microsoft.com/office/powerpoint/2010/main" val="25134714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C8D41-4DA2-CC64-6B13-B1055A30330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800B8B2-7A20-AB96-8E10-CCCC31C66750}"/>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Have another discussion</a:t>
            </a:r>
          </a:p>
        </p:txBody>
      </p:sp>
      <p:sp>
        <p:nvSpPr>
          <p:cNvPr id="5" name="Text Placeholder 4">
            <a:extLst>
              <a:ext uri="{FF2B5EF4-FFF2-40B4-BE49-F238E27FC236}">
                <a16:creationId xmlns:a16="http://schemas.microsoft.com/office/drawing/2014/main" id="{9539F9EF-275A-1EAA-4FE6-921ACF18E19E}"/>
              </a:ext>
            </a:extLst>
          </p:cNvPr>
          <p:cNvSpPr>
            <a:spLocks noGrp="1"/>
          </p:cNvSpPr>
          <p:nvPr>
            <p:ph type="body" sz="quarter" idx="12"/>
          </p:nvPr>
        </p:nvSpPr>
        <p:spPr>
          <a:xfrm>
            <a:off x="234000" y="880533"/>
            <a:ext cx="8266533" cy="3886729"/>
          </a:xfrm>
        </p:spPr>
        <p:txBody>
          <a:bodyPr/>
          <a:lstStyle/>
          <a:p>
            <a:r>
              <a:rPr lang="en-GB" noProof="0" dirty="0"/>
              <a:t>Stay in your groups.</a:t>
            </a:r>
          </a:p>
          <a:p>
            <a:endParaRPr lang="en-GB" noProof="0" dirty="0"/>
          </a:p>
          <a:p>
            <a:r>
              <a:rPr lang="en-GB" noProof="0" dirty="0"/>
              <a:t>Select two new learners to be Observers.</a:t>
            </a:r>
          </a:p>
          <a:p>
            <a:endParaRPr lang="en-GB" noProof="0" dirty="0"/>
          </a:p>
          <a:p>
            <a:r>
              <a:rPr lang="en-GB" noProof="0" dirty="0"/>
              <a:t>Others will discuss this topic:</a:t>
            </a:r>
          </a:p>
          <a:p>
            <a:r>
              <a:rPr lang="en-GB" noProof="0" dirty="0"/>
              <a:t>What approaches can practitioners use to work with caregivers to support a child’s needs?</a:t>
            </a:r>
          </a:p>
          <a:p>
            <a:endParaRPr lang="en-GB" noProof="0" dirty="0"/>
          </a:p>
          <a:p>
            <a:r>
              <a:rPr lang="en-GB" noProof="0" dirty="0"/>
              <a:t>Complete the Observation form and Discussion form.</a:t>
            </a:r>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D8B748C0-624F-76E1-6F0B-A84A5C1D2F8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886476A5-FBCB-2C6B-9EBC-F860085968C1}"/>
              </a:ext>
            </a:extLst>
          </p:cNvPr>
          <p:cNvSpPr>
            <a:spLocks noGrp="1"/>
          </p:cNvSpPr>
          <p:nvPr>
            <p:ph type="sldNum" sz="quarter" idx="11"/>
          </p:nvPr>
        </p:nvSpPr>
        <p:spPr/>
        <p:txBody>
          <a:bodyPr/>
          <a:lstStyle/>
          <a:p>
            <a:fld id="{DA2C159E-F13C-4A85-9A41-E7669D3E0D70}" type="slidenum">
              <a:rPr lang="en-GB" noProof="0" smtClean="0"/>
              <a:pPr/>
              <a:t>112</a:t>
            </a:fld>
            <a:endParaRPr lang="en-GB" noProof="0" dirty="0"/>
          </a:p>
        </p:txBody>
      </p:sp>
    </p:spTree>
    <p:extLst>
      <p:ext uri="{BB962C8B-B14F-4D97-AF65-F5344CB8AC3E}">
        <p14:creationId xmlns:p14="http://schemas.microsoft.com/office/powerpoint/2010/main" val="17613550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2C7D6-C854-2F07-260B-61DF886A5FE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F31C2C4-C656-8E11-3A0B-7F785BA07878}"/>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Watch a video</a:t>
            </a:r>
          </a:p>
        </p:txBody>
      </p:sp>
      <p:sp>
        <p:nvSpPr>
          <p:cNvPr id="5" name="Text Placeholder 4">
            <a:extLst>
              <a:ext uri="{FF2B5EF4-FFF2-40B4-BE49-F238E27FC236}">
                <a16:creationId xmlns:a16="http://schemas.microsoft.com/office/drawing/2014/main" id="{78EEAA01-E060-F976-576C-7E9E606650F1}"/>
              </a:ext>
            </a:extLst>
          </p:cNvPr>
          <p:cNvSpPr>
            <a:spLocks noGrp="1"/>
          </p:cNvSpPr>
          <p:nvPr>
            <p:ph type="body" sz="quarter" idx="12"/>
          </p:nvPr>
        </p:nvSpPr>
        <p:spPr>
          <a:xfrm>
            <a:off x="234000" y="1100667"/>
            <a:ext cx="8266533" cy="3666595"/>
          </a:xfrm>
        </p:spPr>
        <p:txBody>
          <a:bodyPr/>
          <a:lstStyle/>
          <a:p>
            <a:r>
              <a:rPr lang="en-GB" noProof="0" dirty="0"/>
              <a:t>We are going to watch a video. You can watch independently if you prefer – ask for headphones. There is also a transcript if you find it easier to follow than listening.</a:t>
            </a:r>
          </a:p>
          <a:p>
            <a:endParaRPr lang="en-GB" noProof="0" dirty="0"/>
          </a:p>
          <a:p>
            <a:r>
              <a:rPr lang="en-GB" noProof="0" dirty="0"/>
              <a:t>Take notes, as you may want to refer to some key points.</a:t>
            </a: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3E3C32DE-CE7E-AB36-91F6-81E6E29CA773}"/>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11F311E0-660A-80B0-775D-4BD88B25647C}"/>
              </a:ext>
            </a:extLst>
          </p:cNvPr>
          <p:cNvSpPr>
            <a:spLocks noGrp="1"/>
          </p:cNvSpPr>
          <p:nvPr>
            <p:ph type="sldNum" sz="quarter" idx="11"/>
          </p:nvPr>
        </p:nvSpPr>
        <p:spPr/>
        <p:txBody>
          <a:bodyPr/>
          <a:lstStyle/>
          <a:p>
            <a:fld id="{DA2C159E-F13C-4A85-9A41-E7669D3E0D70}" type="slidenum">
              <a:rPr lang="en-GB" noProof="0" smtClean="0"/>
              <a:pPr/>
              <a:t>113</a:t>
            </a:fld>
            <a:endParaRPr lang="en-GB" noProof="0" dirty="0"/>
          </a:p>
        </p:txBody>
      </p:sp>
    </p:spTree>
    <p:extLst>
      <p:ext uri="{BB962C8B-B14F-4D97-AF65-F5344CB8AC3E}">
        <p14:creationId xmlns:p14="http://schemas.microsoft.com/office/powerpoint/2010/main" val="35592378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4ED4-06B9-59DE-9305-B8FD19BBA9A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68E728D-700A-7F8A-BAED-20A74E990FCC}"/>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Let’s discuss the video</a:t>
            </a:r>
          </a:p>
        </p:txBody>
      </p:sp>
      <p:sp>
        <p:nvSpPr>
          <p:cNvPr id="5" name="Text Placeholder 4">
            <a:extLst>
              <a:ext uri="{FF2B5EF4-FFF2-40B4-BE49-F238E27FC236}">
                <a16:creationId xmlns:a16="http://schemas.microsoft.com/office/drawing/2014/main" id="{FABCF28A-17EE-93CB-4237-DBDC9CE0F633}"/>
              </a:ext>
            </a:extLst>
          </p:cNvPr>
          <p:cNvSpPr>
            <a:spLocks noGrp="1"/>
          </p:cNvSpPr>
          <p:nvPr>
            <p:ph type="body" sz="quarter" idx="12"/>
          </p:nvPr>
        </p:nvSpPr>
        <p:spPr>
          <a:xfrm>
            <a:off x="234000" y="1100667"/>
            <a:ext cx="8266533" cy="3666595"/>
          </a:xfrm>
        </p:spPr>
        <p:txBody>
          <a:bodyPr/>
          <a:lstStyle/>
          <a:p>
            <a:r>
              <a:rPr lang="en-GB" noProof="0" dirty="0"/>
              <a:t>Organise yourselves into groups of 3-4.</a:t>
            </a:r>
          </a:p>
          <a:p>
            <a:endParaRPr lang="en-GB" noProof="0" dirty="0"/>
          </a:p>
          <a:p>
            <a:r>
              <a:rPr lang="en-GB" noProof="0" dirty="0"/>
              <a:t>Discuss how practitioners can support children to access the five things they need.</a:t>
            </a:r>
            <a:endParaRPr lang="en-GB" noProof="0" dirty="0">
              <a:solidFill>
                <a:srgbClr val="FF0000"/>
              </a:solidFill>
            </a:endParaRPr>
          </a:p>
          <a:p>
            <a:endParaRPr lang="en-GB" noProof="0" dirty="0">
              <a:solidFill>
                <a:srgbClr val="FF0000"/>
              </a:solidFill>
            </a:endParaRP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3E833CE1-7910-21A9-800D-AE73688705D0}"/>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DCAA90EA-2FE8-2EC1-C2A0-46375E0E5A04}"/>
              </a:ext>
            </a:extLst>
          </p:cNvPr>
          <p:cNvSpPr>
            <a:spLocks noGrp="1"/>
          </p:cNvSpPr>
          <p:nvPr>
            <p:ph type="sldNum" sz="quarter" idx="11"/>
          </p:nvPr>
        </p:nvSpPr>
        <p:spPr/>
        <p:txBody>
          <a:bodyPr/>
          <a:lstStyle/>
          <a:p>
            <a:fld id="{DA2C159E-F13C-4A85-9A41-E7669D3E0D70}" type="slidenum">
              <a:rPr lang="en-GB" noProof="0" smtClean="0"/>
              <a:pPr/>
              <a:t>114</a:t>
            </a:fld>
            <a:endParaRPr lang="en-GB" noProof="0" dirty="0"/>
          </a:p>
        </p:txBody>
      </p:sp>
    </p:spTree>
    <p:extLst>
      <p:ext uri="{BB962C8B-B14F-4D97-AF65-F5344CB8AC3E}">
        <p14:creationId xmlns:p14="http://schemas.microsoft.com/office/powerpoint/2010/main" val="29190505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4AC7F-6974-8DF3-C95F-BD3ED5482AA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B3A7D1B-BAC9-060C-D276-D435A92FE566}"/>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Answering a ‘discuss’ exam question</a:t>
            </a:r>
          </a:p>
        </p:txBody>
      </p:sp>
      <p:sp>
        <p:nvSpPr>
          <p:cNvPr id="5" name="Text Placeholder 4">
            <a:extLst>
              <a:ext uri="{FF2B5EF4-FFF2-40B4-BE49-F238E27FC236}">
                <a16:creationId xmlns:a16="http://schemas.microsoft.com/office/drawing/2014/main" id="{D2A2F5F1-FF1B-E4F7-2736-257865B3E57A}"/>
              </a:ext>
            </a:extLst>
          </p:cNvPr>
          <p:cNvSpPr>
            <a:spLocks noGrp="1"/>
          </p:cNvSpPr>
          <p:nvPr>
            <p:ph type="body" sz="quarter" idx="12"/>
          </p:nvPr>
        </p:nvSpPr>
        <p:spPr>
          <a:xfrm>
            <a:off x="234000" y="1100667"/>
            <a:ext cx="8266533" cy="3666595"/>
          </a:xfrm>
        </p:spPr>
        <p:txBody>
          <a:bodyPr/>
          <a:lstStyle/>
          <a:p>
            <a:r>
              <a:rPr lang="en-GB" noProof="0" dirty="0"/>
              <a:t>In the exam, NCFE may use the command verb discuss.</a:t>
            </a:r>
          </a:p>
          <a:p>
            <a:endParaRPr lang="en-GB" noProof="0" dirty="0"/>
          </a:p>
          <a:p>
            <a:r>
              <a:rPr lang="en-GB" noProof="0" dirty="0"/>
              <a:t>This command verb is usually for extended response questions – writing several sentences.</a:t>
            </a:r>
          </a:p>
          <a:p>
            <a:endParaRPr lang="en-GB" noProof="0" dirty="0"/>
          </a:p>
          <a:p>
            <a:r>
              <a:rPr lang="en-GB" noProof="0" dirty="0"/>
              <a:t>Extended-response marking grids have been designed to award a student’s response holistically and should follow a best-fit approach.</a:t>
            </a:r>
          </a:p>
          <a:p>
            <a:endParaRPr lang="en-GB" noProof="0" dirty="0">
              <a:solidFill>
                <a:srgbClr val="FF0000"/>
              </a:solidFill>
            </a:endParaRPr>
          </a:p>
          <a:p>
            <a:endParaRPr lang="en-GB" noProof="0" dirty="0">
              <a:solidFill>
                <a:srgbClr val="FF0000"/>
              </a:solidFill>
            </a:endParaRP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0320E8CC-87BB-FB74-E8C5-E3B28C0D28B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3C519422-093E-F470-0138-47D95CF0C38F}"/>
              </a:ext>
            </a:extLst>
          </p:cNvPr>
          <p:cNvSpPr>
            <a:spLocks noGrp="1"/>
          </p:cNvSpPr>
          <p:nvPr>
            <p:ph type="sldNum" sz="quarter" idx="11"/>
          </p:nvPr>
        </p:nvSpPr>
        <p:spPr/>
        <p:txBody>
          <a:bodyPr/>
          <a:lstStyle/>
          <a:p>
            <a:fld id="{DA2C159E-F13C-4A85-9A41-E7669D3E0D70}" type="slidenum">
              <a:rPr lang="en-GB" noProof="0" smtClean="0"/>
              <a:pPr/>
              <a:t>115</a:t>
            </a:fld>
            <a:endParaRPr lang="en-GB" noProof="0" dirty="0"/>
          </a:p>
        </p:txBody>
      </p:sp>
    </p:spTree>
    <p:extLst>
      <p:ext uri="{BB962C8B-B14F-4D97-AF65-F5344CB8AC3E}">
        <p14:creationId xmlns:p14="http://schemas.microsoft.com/office/powerpoint/2010/main" val="18922806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4F683-F8E4-CEFF-2942-F4FD20E1E71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6B3B2D1-589E-787C-5674-52F6E6E86793}"/>
              </a:ext>
            </a:extLst>
          </p:cNvPr>
          <p:cNvSpPr>
            <a:spLocks noGrp="1"/>
          </p:cNvSpPr>
          <p:nvPr>
            <p:ph type="title"/>
          </p:nvPr>
        </p:nvSpPr>
        <p:spPr>
          <a:xfrm>
            <a:off x="232950" y="249900"/>
            <a:ext cx="8437563" cy="630633"/>
          </a:xfrm>
        </p:spPr>
        <p:txBody>
          <a:bodyPr>
            <a:normAutofit/>
          </a:bodyPr>
          <a:lstStyle/>
          <a:p>
            <a:pPr>
              <a:lnSpc>
                <a:spcPct val="100000"/>
              </a:lnSpc>
            </a:pPr>
            <a:r>
              <a:rPr lang="en-GB" noProof="0" dirty="0"/>
              <a:t>Level 3 descriptors</a:t>
            </a:r>
            <a:endParaRPr lang="en-GB" sz="3600" noProof="0" dirty="0"/>
          </a:p>
        </p:txBody>
      </p:sp>
      <p:sp>
        <p:nvSpPr>
          <p:cNvPr id="5" name="Text Placeholder 4">
            <a:extLst>
              <a:ext uri="{FF2B5EF4-FFF2-40B4-BE49-F238E27FC236}">
                <a16:creationId xmlns:a16="http://schemas.microsoft.com/office/drawing/2014/main" id="{D890EFE8-B9F1-1F72-2F7F-EAA53098C9B7}"/>
              </a:ext>
            </a:extLst>
          </p:cNvPr>
          <p:cNvSpPr>
            <a:spLocks noGrp="1"/>
          </p:cNvSpPr>
          <p:nvPr>
            <p:ph type="body" sz="quarter" idx="12"/>
          </p:nvPr>
        </p:nvSpPr>
        <p:spPr>
          <a:xfrm>
            <a:off x="234000" y="1100667"/>
            <a:ext cx="8266533" cy="3666595"/>
          </a:xfrm>
        </p:spPr>
        <p:txBody>
          <a:bodyPr/>
          <a:lstStyle/>
          <a:p>
            <a:r>
              <a:rPr lang="en-GB" noProof="0" dirty="0"/>
              <a:t>Discussion is:</a:t>
            </a:r>
          </a:p>
          <a:p>
            <a:pPr marL="342900" indent="-342900">
              <a:buFont typeface="Arial" panose="020B0604020202020204" pitchFamily="34" charset="0"/>
              <a:buChar char="•"/>
            </a:pPr>
            <a:r>
              <a:rPr lang="en-GB" dirty="0"/>
              <a:t>w</a:t>
            </a:r>
            <a:r>
              <a:rPr lang="en-GB" noProof="0" dirty="0"/>
              <a:t>ell developed</a:t>
            </a:r>
          </a:p>
          <a:p>
            <a:pPr marL="342900" indent="-342900">
              <a:buFont typeface="Arial" panose="020B0604020202020204" pitchFamily="34" charset="0"/>
              <a:buChar char="•"/>
            </a:pPr>
            <a:r>
              <a:rPr lang="en-GB" noProof="0" dirty="0"/>
              <a:t>effective</a:t>
            </a:r>
          </a:p>
          <a:p>
            <a:pPr marL="342900" indent="-342900">
              <a:buFont typeface="Arial" panose="020B0604020202020204" pitchFamily="34" charset="0"/>
              <a:buChar char="•"/>
            </a:pPr>
            <a:r>
              <a:rPr lang="en-GB" noProof="0" dirty="0"/>
              <a:t>fully relevant</a:t>
            </a:r>
          </a:p>
          <a:p>
            <a:pPr marL="342900" indent="-342900">
              <a:spcAft>
                <a:spcPts val="1200"/>
              </a:spcAft>
              <a:buFont typeface="Arial" panose="020B0604020202020204" pitchFamily="34" charset="0"/>
              <a:buChar char="•"/>
            </a:pPr>
            <a:r>
              <a:rPr lang="en-GB" dirty="0"/>
              <a:t>d</a:t>
            </a:r>
            <a:r>
              <a:rPr lang="en-GB" noProof="0" dirty="0" err="1"/>
              <a:t>emonstrates</a:t>
            </a:r>
            <a:r>
              <a:rPr lang="en-GB" noProof="0" dirty="0"/>
              <a:t> highly detailed, logical and coherent chains of reasoning throughout.</a:t>
            </a:r>
          </a:p>
          <a:p>
            <a:r>
              <a:rPr lang="en-GB" noProof="0" dirty="0"/>
              <a:t>Conclusions are:</a:t>
            </a:r>
          </a:p>
          <a:p>
            <a:pPr marL="342900" indent="-342900">
              <a:buFont typeface="Arial" panose="020B0604020202020204" pitchFamily="34" charset="0"/>
              <a:buChar char="•"/>
            </a:pPr>
            <a:r>
              <a:rPr lang="en-GB" noProof="0" dirty="0"/>
              <a:t>informed</a:t>
            </a:r>
          </a:p>
          <a:p>
            <a:pPr marL="342900" indent="-342900">
              <a:buFont typeface="Arial" panose="020B0604020202020204" pitchFamily="34" charset="0"/>
              <a:buChar char="•"/>
            </a:pPr>
            <a:r>
              <a:rPr lang="en-GB" noProof="0" dirty="0"/>
              <a:t>fully supported with rational and balanced judgements.</a:t>
            </a:r>
            <a:endParaRPr lang="en-GB" noProof="0" dirty="0">
              <a:solidFill>
                <a:srgbClr val="FF0000"/>
              </a:solidFill>
            </a:endParaRPr>
          </a:p>
          <a:p>
            <a:endParaRPr lang="en-GB" noProof="0" dirty="0">
              <a:solidFill>
                <a:srgbClr val="FF0000"/>
              </a:solidFill>
            </a:endParaRP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4FE0AD47-5019-A394-9223-74AE7E39B827}"/>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78AFB20D-D22D-2409-E16B-A78F1534B7DB}"/>
              </a:ext>
            </a:extLst>
          </p:cNvPr>
          <p:cNvSpPr>
            <a:spLocks noGrp="1"/>
          </p:cNvSpPr>
          <p:nvPr>
            <p:ph type="sldNum" sz="quarter" idx="11"/>
          </p:nvPr>
        </p:nvSpPr>
        <p:spPr/>
        <p:txBody>
          <a:bodyPr/>
          <a:lstStyle/>
          <a:p>
            <a:fld id="{DA2C159E-F13C-4A85-9A41-E7669D3E0D70}" type="slidenum">
              <a:rPr lang="en-GB" noProof="0" smtClean="0"/>
              <a:pPr/>
              <a:t>116</a:t>
            </a:fld>
            <a:endParaRPr lang="en-GB" noProof="0" dirty="0"/>
          </a:p>
        </p:txBody>
      </p:sp>
    </p:spTree>
    <p:extLst>
      <p:ext uri="{BB962C8B-B14F-4D97-AF65-F5344CB8AC3E}">
        <p14:creationId xmlns:p14="http://schemas.microsoft.com/office/powerpoint/2010/main" val="31392853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D87DC-63E7-6E52-1A41-B7A120F2EC7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3315C6E1-151E-757A-AE7D-E829EA90D0BE}"/>
              </a:ext>
            </a:extLst>
          </p:cNvPr>
          <p:cNvSpPr>
            <a:spLocks noGrp="1"/>
          </p:cNvSpPr>
          <p:nvPr>
            <p:ph type="title"/>
          </p:nvPr>
        </p:nvSpPr>
        <p:spPr>
          <a:xfrm>
            <a:off x="232950" y="249900"/>
            <a:ext cx="8437563" cy="839599"/>
          </a:xfrm>
        </p:spPr>
        <p:txBody>
          <a:bodyPr>
            <a:normAutofit/>
          </a:bodyPr>
          <a:lstStyle/>
          <a:p>
            <a:pPr>
              <a:lnSpc>
                <a:spcPct val="100000"/>
              </a:lnSpc>
            </a:pPr>
            <a:r>
              <a:rPr lang="en-GB" noProof="0" dirty="0"/>
              <a:t>Discuss orally then discuss in writing</a:t>
            </a:r>
            <a:endParaRPr lang="en-GB" sz="3600" noProof="0" dirty="0"/>
          </a:p>
        </p:txBody>
      </p:sp>
      <p:sp>
        <p:nvSpPr>
          <p:cNvPr id="5" name="Text Placeholder 4">
            <a:extLst>
              <a:ext uri="{FF2B5EF4-FFF2-40B4-BE49-F238E27FC236}">
                <a16:creationId xmlns:a16="http://schemas.microsoft.com/office/drawing/2014/main" id="{3964C7AF-EC1F-103E-2748-5BA19796808C}"/>
              </a:ext>
            </a:extLst>
          </p:cNvPr>
          <p:cNvSpPr>
            <a:spLocks noGrp="1"/>
          </p:cNvSpPr>
          <p:nvPr>
            <p:ph type="body" sz="quarter" idx="12"/>
          </p:nvPr>
        </p:nvSpPr>
        <p:spPr>
          <a:xfrm>
            <a:off x="234000" y="1089499"/>
            <a:ext cx="8266533" cy="3677764"/>
          </a:xfrm>
        </p:spPr>
        <p:txBody>
          <a:bodyPr/>
          <a:lstStyle/>
          <a:p>
            <a:r>
              <a:rPr lang="en-GB" noProof="0" dirty="0"/>
              <a:t>Think about the discussions you had with other learners. </a:t>
            </a:r>
          </a:p>
          <a:p>
            <a:endParaRPr lang="en-GB" noProof="0" dirty="0"/>
          </a:p>
          <a:p>
            <a:r>
              <a:rPr lang="en-GB" noProof="0" dirty="0"/>
              <a:t>You contributed. Others made contributions. Sometimes they added to and agreed with what you said, and sometimes they did not. </a:t>
            </a:r>
          </a:p>
          <a:p>
            <a:endParaRPr lang="en-GB" noProof="0" dirty="0"/>
          </a:p>
          <a:p>
            <a:r>
              <a:rPr lang="en-GB" noProof="0" dirty="0"/>
              <a:t>Try to use that approach when creating a written discussion. But plan it first!  Think of three key points you want to make. For each, think about the discussion points.  Do you have evidence for the points you want to make?</a:t>
            </a: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0B334EAA-F36C-5DD9-5750-D9F951BA7911}"/>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DCC95327-DD80-18A8-9DA7-39E87BA7C778}"/>
              </a:ext>
            </a:extLst>
          </p:cNvPr>
          <p:cNvSpPr>
            <a:spLocks noGrp="1"/>
          </p:cNvSpPr>
          <p:nvPr>
            <p:ph type="sldNum" sz="quarter" idx="11"/>
          </p:nvPr>
        </p:nvSpPr>
        <p:spPr/>
        <p:txBody>
          <a:bodyPr/>
          <a:lstStyle/>
          <a:p>
            <a:fld id="{DA2C159E-F13C-4A85-9A41-E7669D3E0D70}" type="slidenum">
              <a:rPr lang="en-GB" noProof="0" smtClean="0"/>
              <a:pPr/>
              <a:t>117</a:t>
            </a:fld>
            <a:endParaRPr lang="en-GB" noProof="0" dirty="0"/>
          </a:p>
        </p:txBody>
      </p:sp>
    </p:spTree>
    <p:extLst>
      <p:ext uri="{BB962C8B-B14F-4D97-AF65-F5344CB8AC3E}">
        <p14:creationId xmlns:p14="http://schemas.microsoft.com/office/powerpoint/2010/main" val="16098075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5FE9A-35EA-0CDA-7A49-9F595BFA394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318366F-354C-545C-0C48-81D11F3DDCA1}"/>
              </a:ext>
            </a:extLst>
          </p:cNvPr>
          <p:cNvSpPr>
            <a:spLocks noGrp="1"/>
          </p:cNvSpPr>
          <p:nvPr>
            <p:ph type="title"/>
          </p:nvPr>
        </p:nvSpPr>
        <p:spPr/>
        <p:txBody>
          <a:bodyPr>
            <a:normAutofit/>
          </a:bodyPr>
          <a:lstStyle/>
          <a:p>
            <a:pPr>
              <a:lnSpc>
                <a:spcPct val="100000"/>
              </a:lnSpc>
            </a:pPr>
            <a:r>
              <a:rPr lang="en-GB" sz="3600" noProof="0" dirty="0"/>
              <a:t>Exam-style question (lesson 7)</a:t>
            </a:r>
          </a:p>
        </p:txBody>
      </p:sp>
      <p:sp>
        <p:nvSpPr>
          <p:cNvPr id="5" name="Text Placeholder 4">
            <a:extLst>
              <a:ext uri="{FF2B5EF4-FFF2-40B4-BE49-F238E27FC236}">
                <a16:creationId xmlns:a16="http://schemas.microsoft.com/office/drawing/2014/main" id="{AD3A54D3-A6E2-BBC1-7BC4-487F6B2A8528}"/>
              </a:ext>
            </a:extLst>
          </p:cNvPr>
          <p:cNvSpPr>
            <a:spLocks noGrp="1"/>
          </p:cNvSpPr>
          <p:nvPr>
            <p:ph type="body" sz="quarter" idx="12"/>
          </p:nvPr>
        </p:nvSpPr>
        <p:spPr>
          <a:xfrm>
            <a:off x="234000" y="986399"/>
            <a:ext cx="7667625" cy="3780863"/>
          </a:xfrm>
        </p:spPr>
        <p:txBody>
          <a:bodyPr/>
          <a:lstStyle/>
          <a:p>
            <a:r>
              <a:rPr lang="en-GB" noProof="0" dirty="0"/>
              <a:t>Discuss the role of the education and early years environment in supporting children to thrive.</a:t>
            </a: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3B6B173E-9532-95EA-AA70-34AE43A72EC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41FA9AF7-98CD-A356-9D0C-1F7783CAC90C}"/>
              </a:ext>
            </a:extLst>
          </p:cNvPr>
          <p:cNvSpPr>
            <a:spLocks noGrp="1"/>
          </p:cNvSpPr>
          <p:nvPr>
            <p:ph type="sldNum" sz="quarter" idx="11"/>
          </p:nvPr>
        </p:nvSpPr>
        <p:spPr/>
        <p:txBody>
          <a:bodyPr/>
          <a:lstStyle/>
          <a:p>
            <a:fld id="{DA2C159E-F13C-4A85-9A41-E7669D3E0D70}" type="slidenum">
              <a:rPr lang="en-GB" noProof="0" smtClean="0"/>
              <a:pPr/>
              <a:t>118</a:t>
            </a:fld>
            <a:endParaRPr lang="en-GB" noProof="0" dirty="0"/>
          </a:p>
        </p:txBody>
      </p:sp>
    </p:spTree>
    <p:extLst>
      <p:ext uri="{BB962C8B-B14F-4D97-AF65-F5344CB8AC3E}">
        <p14:creationId xmlns:p14="http://schemas.microsoft.com/office/powerpoint/2010/main" val="33730721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Analysing information</a:t>
            </a:r>
          </a:p>
        </p:txBody>
      </p:sp>
    </p:spTree>
    <p:extLst>
      <p:ext uri="{BB962C8B-B14F-4D97-AF65-F5344CB8AC3E}">
        <p14:creationId xmlns:p14="http://schemas.microsoft.com/office/powerpoint/2010/main" val="321582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CD45-FC2A-863F-8FC7-794C30D138F8}"/>
              </a:ext>
            </a:extLst>
          </p:cNvPr>
          <p:cNvSpPr>
            <a:spLocks noGrp="1"/>
          </p:cNvSpPr>
          <p:nvPr>
            <p:ph type="title"/>
          </p:nvPr>
        </p:nvSpPr>
        <p:spPr/>
        <p:txBody>
          <a:bodyPr/>
          <a:lstStyle/>
          <a:p>
            <a:r>
              <a:rPr lang="en-GB" noProof="0" dirty="0">
                <a:cs typeface="Arial"/>
              </a:rPr>
              <a:t>Caregiving scenario worksheet</a:t>
            </a:r>
            <a:endParaRPr lang="en-GB" noProof="0" dirty="0"/>
          </a:p>
        </p:txBody>
      </p:sp>
      <p:sp>
        <p:nvSpPr>
          <p:cNvPr id="3" name="Text Placeholder 2">
            <a:extLst>
              <a:ext uri="{FF2B5EF4-FFF2-40B4-BE49-F238E27FC236}">
                <a16:creationId xmlns:a16="http://schemas.microsoft.com/office/drawing/2014/main" id="{42041F49-3F2C-985C-8E0E-26FC0DCF07C0}"/>
              </a:ext>
            </a:extLst>
          </p:cNvPr>
          <p:cNvSpPr>
            <a:spLocks noGrp="1"/>
          </p:cNvSpPr>
          <p:nvPr>
            <p:ph type="body" sz="quarter" idx="12"/>
          </p:nvPr>
        </p:nvSpPr>
        <p:spPr/>
        <p:txBody>
          <a:bodyPr vert="horz" lIns="0" tIns="0" rIns="0" bIns="0" rtlCol="0" anchor="t">
            <a:noAutofit/>
          </a:bodyPr>
          <a:lstStyle/>
          <a:p>
            <a:r>
              <a:rPr lang="en-GB" noProof="0" dirty="0">
                <a:cs typeface="Arial"/>
              </a:rPr>
              <a:t>Work in groups.</a:t>
            </a:r>
          </a:p>
          <a:p>
            <a:endParaRPr lang="en-GB" noProof="0" dirty="0">
              <a:cs typeface="Arial"/>
            </a:endParaRPr>
          </a:p>
          <a:p>
            <a:r>
              <a:rPr lang="en-GB" noProof="0" dirty="0">
                <a:cs typeface="Arial"/>
              </a:rPr>
              <a:t>Read through the </a:t>
            </a:r>
            <a:r>
              <a:rPr lang="en-GB" b="1" noProof="0" dirty="0">
                <a:cs typeface="Arial"/>
              </a:rPr>
              <a:t>Caregiving scenario worksheet.</a:t>
            </a:r>
          </a:p>
          <a:p>
            <a:endParaRPr lang="en-GB" noProof="0" dirty="0">
              <a:cs typeface="Arial"/>
            </a:endParaRPr>
          </a:p>
          <a:p>
            <a:r>
              <a:rPr lang="en-GB" noProof="0" dirty="0">
                <a:cs typeface="Arial"/>
              </a:rPr>
              <a:t>Discuss and answer the questions on</a:t>
            </a:r>
            <a:r>
              <a:rPr lang="en-GB" noProof="0" dirty="0">
                <a:ea typeface="+mn-lt"/>
                <a:cs typeface="+mn-lt"/>
              </a:rPr>
              <a:t> the worksheet.</a:t>
            </a:r>
            <a:endParaRPr lang="en-GB" noProof="0" dirty="0"/>
          </a:p>
        </p:txBody>
      </p:sp>
      <p:sp>
        <p:nvSpPr>
          <p:cNvPr id="4" name="Slide Number Placeholder 3">
            <a:extLst>
              <a:ext uri="{FF2B5EF4-FFF2-40B4-BE49-F238E27FC236}">
                <a16:creationId xmlns:a16="http://schemas.microsoft.com/office/drawing/2014/main" id="{2EC13AED-458D-2939-72DC-316B839A8210}"/>
              </a:ext>
            </a:extLst>
          </p:cNvPr>
          <p:cNvSpPr>
            <a:spLocks noGrp="1"/>
          </p:cNvSpPr>
          <p:nvPr>
            <p:ph type="sldNum" sz="quarter" idx="11"/>
          </p:nvPr>
        </p:nvSpPr>
        <p:spPr/>
        <p:txBody>
          <a:bodyPr/>
          <a:lstStyle/>
          <a:p>
            <a:fld id="{DA2C159E-F13C-4A85-9A41-E7669D3E0D70}" type="slidenum">
              <a:rPr lang="en-GB" noProof="0" smtClean="0"/>
              <a:pPr/>
              <a:t>12</a:t>
            </a:fld>
            <a:endParaRPr lang="en-GB" noProof="0" dirty="0"/>
          </a:p>
        </p:txBody>
      </p:sp>
      <p:sp>
        <p:nvSpPr>
          <p:cNvPr id="5" name="Footer Placeholder 4">
            <a:extLst>
              <a:ext uri="{FF2B5EF4-FFF2-40B4-BE49-F238E27FC236}">
                <a16:creationId xmlns:a16="http://schemas.microsoft.com/office/drawing/2014/main" id="{01AAC456-1E0F-1BEE-C9A4-285412D1F1F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991791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689DD-D925-448A-ED26-8A0D58477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85423-BBFE-434B-8343-668A845F1140}"/>
              </a:ext>
            </a:extLst>
          </p:cNvPr>
          <p:cNvSpPr>
            <a:spLocks noGrp="1"/>
          </p:cNvSpPr>
          <p:nvPr>
            <p:ph type="title"/>
          </p:nvPr>
        </p:nvSpPr>
        <p:spPr/>
        <p:txBody>
          <a:bodyPr/>
          <a:lstStyle/>
          <a:p>
            <a:r>
              <a:rPr lang="en-GB" noProof="0" dirty="0">
                <a:cs typeface="Arial"/>
              </a:rPr>
              <a:t>Learning intentions: lesson 8</a:t>
            </a:r>
            <a:endParaRPr lang="en-GB" noProof="0" dirty="0"/>
          </a:p>
        </p:txBody>
      </p:sp>
      <p:sp>
        <p:nvSpPr>
          <p:cNvPr id="3" name="Subtitle 2">
            <a:extLst>
              <a:ext uri="{FF2B5EF4-FFF2-40B4-BE49-F238E27FC236}">
                <a16:creationId xmlns:a16="http://schemas.microsoft.com/office/drawing/2014/main" id="{E69B7EA3-73B8-1CAE-EF3D-C90A3F99A63E}"/>
              </a:ext>
            </a:extLst>
          </p:cNvPr>
          <p:cNvSpPr>
            <a:spLocks noGrp="1"/>
          </p:cNvSpPr>
          <p:nvPr>
            <p:ph type="body" sz="quarter" idx="12"/>
          </p:nvPr>
        </p:nvSpPr>
        <p:spPr>
          <a:xfrm>
            <a:off x="234000" y="986400"/>
            <a:ext cx="7667625" cy="2145906"/>
          </a:xfrm>
        </p:spPr>
        <p:txBody>
          <a:bodyPr vert="horz" lIns="0" tIns="0" rIns="0" bIns="0" rtlCol="0" anchor="t">
            <a:noAutofit/>
          </a:bodyPr>
          <a:lstStyle/>
          <a:p>
            <a:r>
              <a:rPr lang="en-GB" noProof="0" dirty="0">
                <a:ea typeface="+mn-lt"/>
                <a:cs typeface="+mn-lt"/>
              </a:rPr>
              <a:t>Be able to evaluate written information against set criteria and standards.</a:t>
            </a:r>
          </a:p>
          <a:p>
            <a:endParaRPr lang="en-GB" noProof="0" dirty="0">
              <a:ea typeface="+mn-lt"/>
              <a:cs typeface="+mn-lt"/>
            </a:endParaRPr>
          </a:p>
          <a:p>
            <a:r>
              <a:rPr lang="en-GB" noProof="0" dirty="0">
                <a:ea typeface="+mn-lt"/>
                <a:cs typeface="+mn-lt"/>
              </a:rPr>
              <a:t>Be able to analyse case study information to determine issues and problems.</a:t>
            </a:r>
            <a:endParaRPr lang="en-GB" noProof="0" dirty="0"/>
          </a:p>
        </p:txBody>
      </p:sp>
      <p:sp>
        <p:nvSpPr>
          <p:cNvPr id="4" name="Footer Placeholder 4">
            <a:extLst>
              <a:ext uri="{FF2B5EF4-FFF2-40B4-BE49-F238E27FC236}">
                <a16:creationId xmlns:a16="http://schemas.microsoft.com/office/drawing/2014/main" id="{10F37BB2-B32C-6F26-0244-9E0AF698F6AD}"/>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27762293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957D2-8BC4-1721-BD03-EA95E5140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999D0-EC22-0C82-F11D-A76203F6B17F}"/>
              </a:ext>
            </a:extLst>
          </p:cNvPr>
          <p:cNvSpPr>
            <a:spLocks noGrp="1"/>
          </p:cNvSpPr>
          <p:nvPr>
            <p:ph type="title"/>
          </p:nvPr>
        </p:nvSpPr>
        <p:spPr>
          <a:xfrm>
            <a:off x="234000" y="283153"/>
            <a:ext cx="8437563" cy="1117630"/>
          </a:xfrm>
        </p:spPr>
        <p:txBody>
          <a:bodyPr>
            <a:normAutofit/>
          </a:bodyPr>
          <a:lstStyle/>
          <a:p>
            <a:r>
              <a:rPr lang="en-GB" noProof="0" dirty="0">
                <a:cs typeface="Arial"/>
              </a:rPr>
              <a:t>What are the key requirements of a discussion</a:t>
            </a:r>
            <a:endParaRPr lang="en-GB" noProof="0" dirty="0"/>
          </a:p>
        </p:txBody>
      </p:sp>
      <p:sp>
        <p:nvSpPr>
          <p:cNvPr id="3" name="Subtitle 2">
            <a:extLst>
              <a:ext uri="{FF2B5EF4-FFF2-40B4-BE49-F238E27FC236}">
                <a16:creationId xmlns:a16="http://schemas.microsoft.com/office/drawing/2014/main" id="{CEF88887-E398-9E8A-329B-85B41CC8DAC8}"/>
              </a:ext>
            </a:extLst>
          </p:cNvPr>
          <p:cNvSpPr>
            <a:spLocks noGrp="1"/>
          </p:cNvSpPr>
          <p:nvPr>
            <p:ph type="body" sz="quarter" idx="12"/>
          </p:nvPr>
        </p:nvSpPr>
        <p:spPr>
          <a:xfrm>
            <a:off x="234000" y="1400783"/>
            <a:ext cx="7667625" cy="2914815"/>
          </a:xfrm>
        </p:spPr>
        <p:txBody>
          <a:bodyPr vert="horz" lIns="0" tIns="0" rIns="0" bIns="0" rtlCol="0" anchor="t">
            <a:noAutofit/>
          </a:bodyPr>
          <a:lstStyle/>
          <a:p>
            <a:r>
              <a:rPr lang="en-GB" noProof="0" dirty="0"/>
              <a:t>Think about the discussions you had in the last lesson and the discussion question you answered.</a:t>
            </a:r>
          </a:p>
          <a:p>
            <a:endParaRPr lang="en-GB" noProof="0" dirty="0"/>
          </a:p>
          <a:p>
            <a:r>
              <a:rPr lang="en-GB" noProof="0" dirty="0"/>
              <a:t>Go to the Word cloud.</a:t>
            </a:r>
          </a:p>
          <a:p>
            <a:endParaRPr lang="en-GB" noProof="0" dirty="0"/>
          </a:p>
          <a:p>
            <a:r>
              <a:rPr lang="en-GB" noProof="0" dirty="0"/>
              <a:t>Enter three keywords or phrases which indicate what the key requirements of a discussion are.</a:t>
            </a:r>
          </a:p>
        </p:txBody>
      </p:sp>
      <p:sp>
        <p:nvSpPr>
          <p:cNvPr id="4" name="Footer Placeholder 4">
            <a:extLst>
              <a:ext uri="{FF2B5EF4-FFF2-40B4-BE49-F238E27FC236}">
                <a16:creationId xmlns:a16="http://schemas.microsoft.com/office/drawing/2014/main" id="{14C11C5D-E517-932F-6F14-4E68F20854EE}"/>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15970125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DAA92-CB36-5284-EFE0-F2658F2FA42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3A04FFAB-BDEE-DD02-8F28-C59943F52A91}"/>
              </a:ext>
            </a:extLst>
          </p:cNvPr>
          <p:cNvSpPr>
            <a:spLocks noGrp="1"/>
          </p:cNvSpPr>
          <p:nvPr>
            <p:ph type="title"/>
          </p:nvPr>
        </p:nvSpPr>
        <p:spPr>
          <a:xfrm>
            <a:off x="232950" y="249900"/>
            <a:ext cx="8437563" cy="630633"/>
          </a:xfrm>
        </p:spPr>
        <p:txBody>
          <a:bodyPr>
            <a:normAutofit/>
          </a:bodyPr>
          <a:lstStyle/>
          <a:p>
            <a:pPr>
              <a:lnSpc>
                <a:spcPct val="100000"/>
              </a:lnSpc>
            </a:pPr>
            <a:r>
              <a:rPr lang="en-GB" noProof="0" dirty="0"/>
              <a:t>NCFE ‘discuss’ descriptors</a:t>
            </a:r>
            <a:endParaRPr lang="en-GB" sz="3600" noProof="0" dirty="0"/>
          </a:p>
        </p:txBody>
      </p:sp>
      <p:sp>
        <p:nvSpPr>
          <p:cNvPr id="5" name="Text Placeholder 4">
            <a:extLst>
              <a:ext uri="{FF2B5EF4-FFF2-40B4-BE49-F238E27FC236}">
                <a16:creationId xmlns:a16="http://schemas.microsoft.com/office/drawing/2014/main" id="{89CBF608-5625-9B3F-6B0A-2B2CEDE3A807}"/>
              </a:ext>
            </a:extLst>
          </p:cNvPr>
          <p:cNvSpPr>
            <a:spLocks noGrp="1"/>
          </p:cNvSpPr>
          <p:nvPr>
            <p:ph type="body" sz="quarter" idx="12"/>
          </p:nvPr>
        </p:nvSpPr>
        <p:spPr>
          <a:xfrm>
            <a:off x="234000" y="1100667"/>
            <a:ext cx="8266533" cy="3666595"/>
          </a:xfrm>
        </p:spPr>
        <p:txBody>
          <a:bodyPr/>
          <a:lstStyle/>
          <a:p>
            <a:r>
              <a:rPr lang="en-GB" noProof="0" dirty="0"/>
              <a:t>Discussion is:</a:t>
            </a:r>
          </a:p>
          <a:p>
            <a:pPr marL="342900" indent="-342900">
              <a:buFont typeface="Arial" panose="020B0604020202020204" pitchFamily="34" charset="0"/>
              <a:buChar char="•"/>
            </a:pPr>
            <a:r>
              <a:rPr lang="en-GB" dirty="0"/>
              <a:t>w</a:t>
            </a:r>
            <a:r>
              <a:rPr lang="en-GB" noProof="0" dirty="0"/>
              <a:t>ell developed</a:t>
            </a:r>
          </a:p>
          <a:p>
            <a:pPr marL="342900" indent="-342900">
              <a:buFont typeface="Arial" panose="020B0604020202020204" pitchFamily="34" charset="0"/>
              <a:buChar char="•"/>
            </a:pPr>
            <a:r>
              <a:rPr lang="en-GB" noProof="0" dirty="0"/>
              <a:t>effective</a:t>
            </a:r>
          </a:p>
          <a:p>
            <a:pPr marL="342900" indent="-342900">
              <a:buFont typeface="Arial" panose="020B0604020202020204" pitchFamily="34" charset="0"/>
              <a:buChar char="•"/>
            </a:pPr>
            <a:r>
              <a:rPr lang="en-GB" noProof="0" dirty="0"/>
              <a:t>fully relevant</a:t>
            </a:r>
          </a:p>
          <a:p>
            <a:pPr marL="342900" indent="-342900">
              <a:spcAft>
                <a:spcPts val="1200"/>
              </a:spcAft>
              <a:buFont typeface="Arial" panose="020B0604020202020204" pitchFamily="34" charset="0"/>
              <a:buChar char="•"/>
            </a:pPr>
            <a:r>
              <a:rPr lang="en-GB" dirty="0"/>
              <a:t>demonstrates</a:t>
            </a:r>
            <a:r>
              <a:rPr lang="en-GB" noProof="0" dirty="0"/>
              <a:t> highly detailed, logical and coherent chains of reasoning throughout.</a:t>
            </a:r>
          </a:p>
          <a:p>
            <a:r>
              <a:rPr lang="en-GB" noProof="0" dirty="0"/>
              <a:t>Conclusions are:</a:t>
            </a:r>
          </a:p>
          <a:p>
            <a:pPr marL="342900" indent="-342900">
              <a:buFont typeface="Arial" panose="020B0604020202020204" pitchFamily="34" charset="0"/>
              <a:buChar char="•"/>
            </a:pPr>
            <a:r>
              <a:rPr lang="en-GB" noProof="0" dirty="0"/>
              <a:t>informed</a:t>
            </a:r>
          </a:p>
          <a:p>
            <a:pPr marL="342900" indent="-342900">
              <a:buFont typeface="Arial" panose="020B0604020202020204" pitchFamily="34" charset="0"/>
              <a:buChar char="•"/>
            </a:pPr>
            <a:r>
              <a:rPr lang="en-GB" noProof="0" dirty="0"/>
              <a:t>fully supported with rational and balanced judgements.</a:t>
            </a:r>
            <a:endParaRPr lang="en-GB" noProof="0" dirty="0">
              <a:solidFill>
                <a:srgbClr val="FF0000"/>
              </a:solidFill>
            </a:endParaRPr>
          </a:p>
          <a:p>
            <a:endParaRPr lang="en-GB" noProof="0" dirty="0">
              <a:solidFill>
                <a:srgbClr val="FF0000"/>
              </a:solidFill>
            </a:endParaRP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1FFD9D02-3F92-603E-C9E8-B1DABA65D8C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5C441AE1-A6D6-89E0-9BF3-BD3B96519161}"/>
              </a:ext>
            </a:extLst>
          </p:cNvPr>
          <p:cNvSpPr>
            <a:spLocks noGrp="1"/>
          </p:cNvSpPr>
          <p:nvPr>
            <p:ph type="sldNum" sz="quarter" idx="11"/>
          </p:nvPr>
        </p:nvSpPr>
        <p:spPr/>
        <p:txBody>
          <a:bodyPr/>
          <a:lstStyle/>
          <a:p>
            <a:fld id="{DA2C159E-F13C-4A85-9A41-E7669D3E0D70}" type="slidenum">
              <a:rPr lang="en-GB" noProof="0" smtClean="0"/>
              <a:pPr/>
              <a:t>122</a:t>
            </a:fld>
            <a:endParaRPr lang="en-GB" noProof="0" dirty="0"/>
          </a:p>
        </p:txBody>
      </p:sp>
    </p:spTree>
    <p:extLst>
      <p:ext uri="{BB962C8B-B14F-4D97-AF65-F5344CB8AC3E}">
        <p14:creationId xmlns:p14="http://schemas.microsoft.com/office/powerpoint/2010/main" val="40645705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662E1-1451-C727-2706-D6B4FA636F6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E536859-B94A-25C1-BD6B-2A4B45DCA243}"/>
              </a:ext>
            </a:extLst>
          </p:cNvPr>
          <p:cNvSpPr>
            <a:spLocks noGrp="1"/>
          </p:cNvSpPr>
          <p:nvPr>
            <p:ph type="title"/>
          </p:nvPr>
        </p:nvSpPr>
        <p:spPr>
          <a:xfrm>
            <a:off x="232950" y="249900"/>
            <a:ext cx="8437563" cy="630633"/>
          </a:xfrm>
        </p:spPr>
        <p:txBody>
          <a:bodyPr>
            <a:normAutofit/>
          </a:bodyPr>
          <a:lstStyle/>
          <a:p>
            <a:pPr>
              <a:lnSpc>
                <a:spcPct val="100000"/>
              </a:lnSpc>
            </a:pPr>
            <a:r>
              <a:rPr lang="en-GB" noProof="0" dirty="0"/>
              <a:t>NCFE levels terminology</a:t>
            </a:r>
            <a:endParaRPr lang="en-GB" sz="3600" noProof="0" dirty="0"/>
          </a:p>
        </p:txBody>
      </p:sp>
      <p:sp>
        <p:nvSpPr>
          <p:cNvPr id="5" name="Text Placeholder 4">
            <a:extLst>
              <a:ext uri="{FF2B5EF4-FFF2-40B4-BE49-F238E27FC236}">
                <a16:creationId xmlns:a16="http://schemas.microsoft.com/office/drawing/2014/main" id="{373945FC-8702-A835-47A7-AF6C9B41010C}"/>
              </a:ext>
            </a:extLst>
          </p:cNvPr>
          <p:cNvSpPr>
            <a:spLocks noGrp="1"/>
          </p:cNvSpPr>
          <p:nvPr>
            <p:ph type="body" sz="quarter" idx="12"/>
          </p:nvPr>
        </p:nvSpPr>
        <p:spPr>
          <a:xfrm>
            <a:off x="232950" y="738452"/>
            <a:ext cx="8266533" cy="3666595"/>
          </a:xfrm>
        </p:spPr>
        <p:txBody>
          <a:bodyPr/>
          <a:lstStyle/>
          <a:p>
            <a:r>
              <a:rPr lang="en-GB" b="1" noProof="0" dirty="0"/>
              <a:t>Level 3</a:t>
            </a:r>
          </a:p>
          <a:p>
            <a:pPr>
              <a:spcAft>
                <a:spcPts val="1200"/>
              </a:spcAft>
            </a:pPr>
            <a:r>
              <a:rPr lang="en-GB" noProof="0" dirty="0"/>
              <a:t>Well-developed, effective, fully relevant, highly detailed, logical and coherent chains of reasoning, informed conclusions, fully supported </a:t>
            </a:r>
            <a:endParaRPr lang="en-GB" noProof="0" dirty="0">
              <a:solidFill>
                <a:srgbClr val="FF0000"/>
              </a:solidFill>
            </a:endParaRPr>
          </a:p>
          <a:p>
            <a:r>
              <a:rPr lang="en-GB" b="1" noProof="0" dirty="0"/>
              <a:t>Level 2 </a:t>
            </a:r>
          </a:p>
          <a:p>
            <a:pPr>
              <a:spcAft>
                <a:spcPts val="1200"/>
              </a:spcAft>
            </a:pPr>
            <a:r>
              <a:rPr lang="en-GB" noProof="0" dirty="0"/>
              <a:t>Reasonably developed, most parts, mostly, conclusions considerate of arguments</a:t>
            </a:r>
            <a:endParaRPr lang="en-GB" noProof="0" dirty="0">
              <a:solidFill>
                <a:schemeClr val="accent1"/>
              </a:solidFill>
            </a:endParaRPr>
          </a:p>
          <a:p>
            <a:r>
              <a:rPr lang="en-GB" b="1" noProof="0" dirty="0"/>
              <a:t>Level 1</a:t>
            </a:r>
          </a:p>
          <a:p>
            <a:r>
              <a:rPr lang="en-GB" noProof="0" dirty="0"/>
              <a:t>Basic, some parts, some relevance, limited detail</a:t>
            </a: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2957AB3F-C582-D25D-7181-87FF4CC5169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A28CC0AE-F9C0-2EB0-8AF3-D85F6AE0D661}"/>
              </a:ext>
            </a:extLst>
          </p:cNvPr>
          <p:cNvSpPr>
            <a:spLocks noGrp="1"/>
          </p:cNvSpPr>
          <p:nvPr>
            <p:ph type="sldNum" sz="quarter" idx="11"/>
          </p:nvPr>
        </p:nvSpPr>
        <p:spPr/>
        <p:txBody>
          <a:bodyPr/>
          <a:lstStyle/>
          <a:p>
            <a:fld id="{DA2C159E-F13C-4A85-9A41-E7669D3E0D70}" type="slidenum">
              <a:rPr lang="en-GB" noProof="0" smtClean="0"/>
              <a:pPr/>
              <a:t>123</a:t>
            </a:fld>
            <a:endParaRPr lang="en-GB" noProof="0" dirty="0"/>
          </a:p>
        </p:txBody>
      </p:sp>
    </p:spTree>
    <p:extLst>
      <p:ext uri="{BB962C8B-B14F-4D97-AF65-F5344CB8AC3E}">
        <p14:creationId xmlns:p14="http://schemas.microsoft.com/office/powerpoint/2010/main" val="36641302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9E30-950F-56C8-4721-268CC93E46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1FAB3-4792-5926-E2CD-4F806E64E7BB}"/>
              </a:ext>
            </a:extLst>
          </p:cNvPr>
          <p:cNvSpPr>
            <a:spLocks noGrp="1"/>
          </p:cNvSpPr>
          <p:nvPr>
            <p:ph type="title"/>
          </p:nvPr>
        </p:nvSpPr>
        <p:spPr>
          <a:xfrm>
            <a:off x="234000" y="283153"/>
            <a:ext cx="8437563" cy="767434"/>
          </a:xfrm>
        </p:spPr>
        <p:txBody>
          <a:bodyPr>
            <a:normAutofit/>
          </a:bodyPr>
          <a:lstStyle/>
          <a:p>
            <a:r>
              <a:rPr lang="en-GB" noProof="0" dirty="0">
                <a:cs typeface="Arial"/>
              </a:rPr>
              <a:t>What does good look like?</a:t>
            </a:r>
            <a:endParaRPr lang="en-GB" noProof="0" dirty="0"/>
          </a:p>
        </p:txBody>
      </p:sp>
      <p:sp>
        <p:nvSpPr>
          <p:cNvPr id="3" name="Subtitle 2">
            <a:extLst>
              <a:ext uri="{FF2B5EF4-FFF2-40B4-BE49-F238E27FC236}">
                <a16:creationId xmlns:a16="http://schemas.microsoft.com/office/drawing/2014/main" id="{E4468195-BEFF-27ED-7763-E4043097800C}"/>
              </a:ext>
            </a:extLst>
          </p:cNvPr>
          <p:cNvSpPr>
            <a:spLocks noGrp="1"/>
          </p:cNvSpPr>
          <p:nvPr>
            <p:ph type="body" sz="quarter" idx="12"/>
          </p:nvPr>
        </p:nvSpPr>
        <p:spPr>
          <a:xfrm>
            <a:off x="234000" y="1050588"/>
            <a:ext cx="7667625" cy="3132306"/>
          </a:xfrm>
        </p:spPr>
        <p:txBody>
          <a:bodyPr vert="horz" lIns="0" tIns="0" rIns="0" bIns="0" rtlCol="0" anchor="t">
            <a:noAutofit/>
          </a:bodyPr>
          <a:lstStyle/>
          <a:p>
            <a:r>
              <a:rPr lang="en-GB" noProof="0" dirty="0"/>
              <a:t>Work in pairs.</a:t>
            </a:r>
          </a:p>
          <a:p>
            <a:endParaRPr lang="en-GB" noProof="0" dirty="0"/>
          </a:p>
          <a:p>
            <a:r>
              <a:rPr lang="en-GB" noProof="0" dirty="0"/>
              <a:t>Consider the exam-style question you completed in the last lesson.</a:t>
            </a:r>
          </a:p>
          <a:p>
            <a:endParaRPr lang="en-GB" noProof="0" dirty="0"/>
          </a:p>
          <a:p>
            <a:r>
              <a:rPr lang="en-GB" noProof="0" dirty="0"/>
              <a:t>Write indicative content to indicate what content would be expected to meet the key terms in the NCFE descriptors.</a:t>
            </a:r>
          </a:p>
        </p:txBody>
      </p:sp>
      <p:sp>
        <p:nvSpPr>
          <p:cNvPr id="4" name="Footer Placeholder 4">
            <a:extLst>
              <a:ext uri="{FF2B5EF4-FFF2-40B4-BE49-F238E27FC236}">
                <a16:creationId xmlns:a16="http://schemas.microsoft.com/office/drawing/2014/main" id="{D2D504CB-48ED-73AE-4645-1C8A829A7D1C}"/>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42834252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218D5-142D-0DFB-23CF-40765F1F1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F0543-CD40-FF8C-6FFA-63C6EAD8F295}"/>
              </a:ext>
            </a:extLst>
          </p:cNvPr>
          <p:cNvSpPr>
            <a:spLocks noGrp="1"/>
          </p:cNvSpPr>
          <p:nvPr>
            <p:ph type="title"/>
          </p:nvPr>
        </p:nvSpPr>
        <p:spPr>
          <a:xfrm>
            <a:off x="234000" y="283153"/>
            <a:ext cx="8437563" cy="767434"/>
          </a:xfrm>
        </p:spPr>
        <p:txBody>
          <a:bodyPr>
            <a:normAutofit/>
          </a:bodyPr>
          <a:lstStyle/>
          <a:p>
            <a:r>
              <a:rPr lang="en-GB" noProof="0" dirty="0">
                <a:cs typeface="Arial"/>
              </a:rPr>
              <a:t>Mark your answers</a:t>
            </a:r>
            <a:endParaRPr lang="en-GB" noProof="0" dirty="0"/>
          </a:p>
        </p:txBody>
      </p:sp>
      <p:sp>
        <p:nvSpPr>
          <p:cNvPr id="3" name="Subtitle 2">
            <a:extLst>
              <a:ext uri="{FF2B5EF4-FFF2-40B4-BE49-F238E27FC236}">
                <a16:creationId xmlns:a16="http://schemas.microsoft.com/office/drawing/2014/main" id="{4BB6A381-63D1-BBD8-7DB4-A79B72DB7EFC}"/>
              </a:ext>
            </a:extLst>
          </p:cNvPr>
          <p:cNvSpPr>
            <a:spLocks noGrp="1"/>
          </p:cNvSpPr>
          <p:nvPr>
            <p:ph type="body" sz="quarter" idx="12"/>
          </p:nvPr>
        </p:nvSpPr>
        <p:spPr>
          <a:xfrm>
            <a:off x="252751" y="803057"/>
            <a:ext cx="7667625" cy="3537386"/>
          </a:xfrm>
        </p:spPr>
        <p:txBody>
          <a:bodyPr vert="horz" lIns="0" tIns="0" rIns="0" bIns="0" rtlCol="0" anchor="t">
            <a:noAutofit/>
          </a:bodyPr>
          <a:lstStyle/>
          <a:p>
            <a:r>
              <a:rPr lang="en-GB" noProof="0" dirty="0"/>
              <a:t>Continue to work in pairs.</a:t>
            </a:r>
          </a:p>
          <a:p>
            <a:endParaRPr lang="en-GB" noProof="0" dirty="0"/>
          </a:p>
          <a:p>
            <a:r>
              <a:rPr lang="en-GB" noProof="0" dirty="0"/>
              <a:t>Use the level descriptors you have just developed to mark the answers to the exam-style question you produced for the last lesson.</a:t>
            </a:r>
          </a:p>
          <a:p>
            <a:endParaRPr lang="en-GB" noProof="0" dirty="0"/>
          </a:p>
          <a:p>
            <a:r>
              <a:rPr lang="en-GB" noProof="0" dirty="0"/>
              <a:t>Go through each statement. Decide which content is Level 1, 2 or 3. Use highlighter pens. Make a judgment holistically to determine which level the whole answer is.</a:t>
            </a:r>
          </a:p>
        </p:txBody>
      </p:sp>
      <p:sp>
        <p:nvSpPr>
          <p:cNvPr id="4" name="Footer Placeholder 4">
            <a:extLst>
              <a:ext uri="{FF2B5EF4-FFF2-40B4-BE49-F238E27FC236}">
                <a16:creationId xmlns:a16="http://schemas.microsoft.com/office/drawing/2014/main" id="{A5356901-A04E-1181-829A-7800FE35E0E5}"/>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3954454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C3806-2C96-D595-9C23-331D3FED5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FC3F3-63D1-D6FE-3CEE-815431C2EC20}"/>
              </a:ext>
            </a:extLst>
          </p:cNvPr>
          <p:cNvSpPr>
            <a:spLocks noGrp="1"/>
          </p:cNvSpPr>
          <p:nvPr>
            <p:ph type="title"/>
          </p:nvPr>
        </p:nvSpPr>
        <p:spPr>
          <a:xfrm>
            <a:off x="234000" y="283153"/>
            <a:ext cx="8437563" cy="767434"/>
          </a:xfrm>
        </p:spPr>
        <p:txBody>
          <a:bodyPr>
            <a:normAutofit/>
          </a:bodyPr>
          <a:lstStyle/>
          <a:p>
            <a:r>
              <a:rPr lang="en-GB" noProof="0" dirty="0">
                <a:cs typeface="Arial"/>
              </a:rPr>
              <a:t>Check your marking</a:t>
            </a:r>
            <a:endParaRPr lang="en-GB" noProof="0" dirty="0"/>
          </a:p>
        </p:txBody>
      </p:sp>
      <p:sp>
        <p:nvSpPr>
          <p:cNvPr id="3" name="Subtitle 2">
            <a:extLst>
              <a:ext uri="{FF2B5EF4-FFF2-40B4-BE49-F238E27FC236}">
                <a16:creationId xmlns:a16="http://schemas.microsoft.com/office/drawing/2014/main" id="{C58BD4E0-A349-D340-2FF0-28AAAAD3D82F}"/>
              </a:ext>
            </a:extLst>
          </p:cNvPr>
          <p:cNvSpPr>
            <a:spLocks noGrp="1"/>
          </p:cNvSpPr>
          <p:nvPr>
            <p:ph type="body" sz="quarter" idx="12"/>
          </p:nvPr>
        </p:nvSpPr>
        <p:spPr>
          <a:xfrm>
            <a:off x="234000" y="1050588"/>
            <a:ext cx="7667625" cy="2373548"/>
          </a:xfrm>
        </p:spPr>
        <p:txBody>
          <a:bodyPr vert="horz" lIns="0" tIns="0" rIns="0" bIns="0" rtlCol="0" anchor="t">
            <a:noAutofit/>
          </a:bodyPr>
          <a:lstStyle/>
          <a:p>
            <a:r>
              <a:rPr lang="en-GB" noProof="0" dirty="0"/>
              <a:t>Individually review the feedback you have just been given on the answer to the exam-style question you produced in the last lesson. Compare this with your marking earlier today.</a:t>
            </a:r>
          </a:p>
          <a:p>
            <a:endParaRPr lang="en-GB" noProof="0" dirty="0"/>
          </a:p>
          <a:p>
            <a:r>
              <a:rPr lang="en-GB" noProof="0" dirty="0"/>
              <a:t>Any differences?</a:t>
            </a:r>
          </a:p>
        </p:txBody>
      </p:sp>
      <p:sp>
        <p:nvSpPr>
          <p:cNvPr id="4" name="Footer Placeholder 4">
            <a:extLst>
              <a:ext uri="{FF2B5EF4-FFF2-40B4-BE49-F238E27FC236}">
                <a16:creationId xmlns:a16="http://schemas.microsoft.com/office/drawing/2014/main" id="{AEDD1AC0-7F14-4D60-5401-325A29F6742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3386896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2BEA4-2F8B-4AE5-345F-8058A8774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DDF58-3218-9550-1BCA-44823B339D71}"/>
              </a:ext>
            </a:extLst>
          </p:cNvPr>
          <p:cNvSpPr>
            <a:spLocks noGrp="1"/>
          </p:cNvSpPr>
          <p:nvPr>
            <p:ph type="title"/>
          </p:nvPr>
        </p:nvSpPr>
        <p:spPr>
          <a:xfrm>
            <a:off x="234000" y="283153"/>
            <a:ext cx="8437563" cy="767434"/>
          </a:xfrm>
        </p:spPr>
        <p:txBody>
          <a:bodyPr>
            <a:normAutofit/>
          </a:bodyPr>
          <a:lstStyle/>
          <a:p>
            <a:r>
              <a:rPr lang="en-GB" noProof="0" dirty="0">
                <a:cs typeface="Arial"/>
              </a:rPr>
              <a:t>Analysing a case study</a:t>
            </a:r>
            <a:endParaRPr lang="en-GB" noProof="0" dirty="0"/>
          </a:p>
        </p:txBody>
      </p:sp>
      <p:sp>
        <p:nvSpPr>
          <p:cNvPr id="3" name="Subtitle 2">
            <a:extLst>
              <a:ext uri="{FF2B5EF4-FFF2-40B4-BE49-F238E27FC236}">
                <a16:creationId xmlns:a16="http://schemas.microsoft.com/office/drawing/2014/main" id="{699EDA63-6AB5-BF7B-3BE3-47D176C13C29}"/>
              </a:ext>
            </a:extLst>
          </p:cNvPr>
          <p:cNvSpPr>
            <a:spLocks noGrp="1"/>
          </p:cNvSpPr>
          <p:nvPr>
            <p:ph type="body" sz="quarter" idx="12"/>
          </p:nvPr>
        </p:nvSpPr>
        <p:spPr>
          <a:xfrm>
            <a:off x="234000" y="1050588"/>
            <a:ext cx="7667625" cy="2898842"/>
          </a:xfrm>
        </p:spPr>
        <p:txBody>
          <a:bodyPr vert="horz" lIns="0" tIns="0" rIns="0" bIns="0" rtlCol="0" anchor="t">
            <a:noAutofit/>
          </a:bodyPr>
          <a:lstStyle/>
          <a:p>
            <a:r>
              <a:rPr lang="en-GB" noProof="0" dirty="0"/>
              <a:t>Refer to your Guided teach: parenting style scenario from an earlier lesson.</a:t>
            </a:r>
          </a:p>
          <a:p>
            <a:endParaRPr lang="en-GB" noProof="0" dirty="0"/>
          </a:p>
          <a:p>
            <a:r>
              <a:rPr lang="en-GB" noProof="0" dirty="0"/>
              <a:t>Now look through the Child in foster care case study.</a:t>
            </a:r>
          </a:p>
          <a:p>
            <a:endParaRPr lang="en-GB" noProof="0" dirty="0"/>
          </a:p>
          <a:p>
            <a:r>
              <a:rPr lang="en-GB" noProof="0" dirty="0"/>
              <a:t>We are now going to go through the process we went through before and highlight key points.</a:t>
            </a:r>
          </a:p>
        </p:txBody>
      </p:sp>
      <p:sp>
        <p:nvSpPr>
          <p:cNvPr id="4" name="Footer Placeholder 4">
            <a:extLst>
              <a:ext uri="{FF2B5EF4-FFF2-40B4-BE49-F238E27FC236}">
                <a16:creationId xmlns:a16="http://schemas.microsoft.com/office/drawing/2014/main" id="{9A5630F2-1C72-7752-5843-7EDB024BF8D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7866534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10143-1A5C-E348-DD7B-ECD60BAAC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271CA-C363-7340-C917-A75E1B7125EE}"/>
              </a:ext>
            </a:extLst>
          </p:cNvPr>
          <p:cNvSpPr>
            <a:spLocks noGrp="1"/>
          </p:cNvSpPr>
          <p:nvPr>
            <p:ph type="title"/>
          </p:nvPr>
        </p:nvSpPr>
        <p:spPr>
          <a:xfrm>
            <a:off x="234000" y="283153"/>
            <a:ext cx="8437563" cy="767434"/>
          </a:xfrm>
        </p:spPr>
        <p:txBody>
          <a:bodyPr>
            <a:normAutofit/>
          </a:bodyPr>
          <a:lstStyle/>
          <a:p>
            <a:r>
              <a:rPr lang="en-GB" noProof="0" dirty="0">
                <a:cs typeface="Arial"/>
              </a:rPr>
              <a:t>Child in foster care case study</a:t>
            </a:r>
            <a:endParaRPr lang="en-GB" noProof="0" dirty="0"/>
          </a:p>
        </p:txBody>
      </p:sp>
      <p:sp>
        <p:nvSpPr>
          <p:cNvPr id="3" name="Subtitle 2">
            <a:extLst>
              <a:ext uri="{FF2B5EF4-FFF2-40B4-BE49-F238E27FC236}">
                <a16:creationId xmlns:a16="http://schemas.microsoft.com/office/drawing/2014/main" id="{FA88ACF3-9A38-3E61-490E-A83DC2B34941}"/>
              </a:ext>
            </a:extLst>
          </p:cNvPr>
          <p:cNvSpPr>
            <a:spLocks noGrp="1"/>
          </p:cNvSpPr>
          <p:nvPr>
            <p:ph type="body" sz="quarter" idx="12"/>
          </p:nvPr>
        </p:nvSpPr>
        <p:spPr>
          <a:xfrm>
            <a:off x="234000" y="1050587"/>
            <a:ext cx="8437563" cy="3809759"/>
          </a:xfrm>
        </p:spPr>
        <p:txBody>
          <a:bodyPr vert="horz" lIns="0" tIns="0" rIns="0" bIns="0" rtlCol="0" anchor="t">
            <a:noAutofit/>
          </a:bodyPr>
          <a:lstStyle/>
          <a:p>
            <a:r>
              <a:rPr lang="en-GB" noProof="0" dirty="0"/>
              <a:t>A 9‑year‑old learner in </a:t>
            </a:r>
            <a:r>
              <a:rPr lang="en-GB" noProof="0" dirty="0">
                <a:highlight>
                  <a:srgbClr val="FFFF00"/>
                </a:highlight>
              </a:rPr>
              <a:t>foster care </a:t>
            </a:r>
            <a:r>
              <a:rPr lang="en-GB" noProof="0" dirty="0"/>
              <a:t>benefits from </a:t>
            </a:r>
            <a:r>
              <a:rPr lang="en-GB" noProof="0" dirty="0">
                <a:highlight>
                  <a:srgbClr val="00FFFF"/>
                </a:highlight>
              </a:rPr>
              <a:t>clear routines </a:t>
            </a:r>
            <a:r>
              <a:rPr lang="en-GB" noProof="0" dirty="0"/>
              <a:t>and regular </a:t>
            </a:r>
            <a:r>
              <a:rPr lang="en-GB" noProof="0" dirty="0">
                <a:highlight>
                  <a:srgbClr val="FFFF00"/>
                </a:highlight>
              </a:rPr>
              <a:t>communication </a:t>
            </a:r>
            <a:r>
              <a:rPr lang="en-GB" noProof="0" dirty="0"/>
              <a:t>between the foster carer and school staff. When instructions are broken down and </a:t>
            </a:r>
            <a:r>
              <a:rPr lang="en-GB" noProof="0" dirty="0">
                <a:highlight>
                  <a:srgbClr val="FF0000"/>
                </a:highlight>
              </a:rPr>
              <a:t>changes are shared in advance, engagement improves</a:t>
            </a:r>
            <a:r>
              <a:rPr lang="en-GB" noProof="0" dirty="0"/>
              <a:t>. </a:t>
            </a:r>
            <a:r>
              <a:rPr lang="en-GB" noProof="0" dirty="0">
                <a:highlight>
                  <a:srgbClr val="00FFFF"/>
                </a:highlight>
              </a:rPr>
              <a:t>A home–school diary supports consistency.</a:t>
            </a:r>
          </a:p>
          <a:p>
            <a:endParaRPr lang="en-GB" noProof="0" dirty="0"/>
          </a:p>
          <a:p>
            <a:r>
              <a:rPr lang="en-GB" noProof="0" dirty="0"/>
              <a:t>However, </a:t>
            </a:r>
            <a:r>
              <a:rPr lang="en-GB" noProof="0" dirty="0">
                <a:highlight>
                  <a:srgbClr val="FF0000"/>
                </a:highlight>
              </a:rPr>
              <a:t>last‑minute timetable changes </a:t>
            </a:r>
            <a:r>
              <a:rPr lang="en-GB" noProof="0" dirty="0"/>
              <a:t>are </a:t>
            </a:r>
            <a:r>
              <a:rPr lang="en-GB" noProof="0" dirty="0">
                <a:highlight>
                  <a:srgbClr val="00FF00"/>
                </a:highlight>
              </a:rPr>
              <a:t>not always communicated clearly</a:t>
            </a:r>
            <a:r>
              <a:rPr lang="en-GB" noProof="0" dirty="0"/>
              <a:t>. This</a:t>
            </a:r>
            <a:r>
              <a:rPr lang="en-GB" noProof="0" dirty="0">
                <a:highlight>
                  <a:srgbClr val="FF0000"/>
                </a:highlight>
              </a:rPr>
              <a:t> disrupts </a:t>
            </a:r>
            <a:r>
              <a:rPr lang="en-GB" noProof="0" dirty="0">
                <a:highlight>
                  <a:srgbClr val="FFFF00"/>
                </a:highlight>
              </a:rPr>
              <a:t>routines</a:t>
            </a:r>
            <a:r>
              <a:rPr lang="en-GB" noProof="0" dirty="0"/>
              <a:t> and leads to </a:t>
            </a:r>
            <a:r>
              <a:rPr lang="en-GB" noProof="0" dirty="0">
                <a:highlight>
                  <a:srgbClr val="FF0000"/>
                </a:highlight>
              </a:rPr>
              <a:t>increased anxiety </a:t>
            </a:r>
            <a:r>
              <a:rPr lang="en-GB" noProof="0" dirty="0"/>
              <a:t>and </a:t>
            </a:r>
            <a:r>
              <a:rPr lang="en-GB" noProof="0" dirty="0">
                <a:highlight>
                  <a:srgbClr val="FFFF00"/>
                </a:highlight>
              </a:rPr>
              <a:t>emotional dysregulation </a:t>
            </a:r>
            <a:r>
              <a:rPr lang="en-GB" noProof="0" dirty="0"/>
              <a:t>outside school.</a:t>
            </a:r>
          </a:p>
          <a:p>
            <a:endParaRPr lang="en-GB" noProof="0" dirty="0"/>
          </a:p>
        </p:txBody>
      </p:sp>
      <p:sp>
        <p:nvSpPr>
          <p:cNvPr id="4" name="Footer Placeholder 4">
            <a:extLst>
              <a:ext uri="{FF2B5EF4-FFF2-40B4-BE49-F238E27FC236}">
                <a16:creationId xmlns:a16="http://schemas.microsoft.com/office/drawing/2014/main" id="{D18CE8F8-46E5-E3C8-2A1E-EBD31AAA990F}"/>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4833894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CE5C4-485E-E62D-ED66-686D6C457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B9B2F-D576-E72A-EB74-9FFEE982DD4C}"/>
              </a:ext>
            </a:extLst>
          </p:cNvPr>
          <p:cNvSpPr>
            <a:spLocks noGrp="1"/>
          </p:cNvSpPr>
          <p:nvPr>
            <p:ph type="title"/>
          </p:nvPr>
        </p:nvSpPr>
        <p:spPr>
          <a:xfrm>
            <a:off x="234000" y="283153"/>
            <a:ext cx="8437563" cy="767434"/>
          </a:xfrm>
        </p:spPr>
        <p:txBody>
          <a:bodyPr>
            <a:normAutofit/>
          </a:bodyPr>
          <a:lstStyle/>
          <a:p>
            <a:r>
              <a:rPr lang="en-GB" noProof="0" dirty="0">
                <a:cs typeface="Arial"/>
              </a:rPr>
              <a:t>What to look for when analysing</a:t>
            </a:r>
            <a:endParaRPr lang="en-GB" noProof="0" dirty="0"/>
          </a:p>
        </p:txBody>
      </p:sp>
      <p:sp>
        <p:nvSpPr>
          <p:cNvPr id="3" name="Subtitle 2">
            <a:extLst>
              <a:ext uri="{FF2B5EF4-FFF2-40B4-BE49-F238E27FC236}">
                <a16:creationId xmlns:a16="http://schemas.microsoft.com/office/drawing/2014/main" id="{BDAC70C9-EFC0-7106-2EE2-13A2AE0372F1}"/>
              </a:ext>
            </a:extLst>
          </p:cNvPr>
          <p:cNvSpPr>
            <a:spLocks noGrp="1"/>
          </p:cNvSpPr>
          <p:nvPr>
            <p:ph type="body" sz="quarter" idx="12"/>
          </p:nvPr>
        </p:nvSpPr>
        <p:spPr>
          <a:xfrm>
            <a:off x="234000" y="762001"/>
            <a:ext cx="7667625" cy="3988330"/>
          </a:xfrm>
        </p:spPr>
        <p:txBody>
          <a:bodyPr vert="horz" lIns="0" tIns="0" rIns="0" bIns="0" rtlCol="0" anchor="t">
            <a:noAutofit/>
          </a:bodyPr>
          <a:lstStyle/>
          <a:p>
            <a:r>
              <a:rPr lang="en-GB" noProof="0" dirty="0">
                <a:highlight>
                  <a:srgbClr val="FFFF00"/>
                </a:highlight>
              </a:rPr>
              <a:t>Key points </a:t>
            </a:r>
            <a:r>
              <a:rPr lang="en-GB" noProof="0" dirty="0"/>
              <a:t>– can they be categorised, organised under topic headings?</a:t>
            </a:r>
          </a:p>
          <a:p>
            <a:endParaRPr lang="en-GB" noProof="0" dirty="0"/>
          </a:p>
          <a:p>
            <a:r>
              <a:rPr lang="en-GB" noProof="0" dirty="0">
                <a:highlight>
                  <a:srgbClr val="00FFFF"/>
                </a:highlight>
              </a:rPr>
              <a:t>Patterns</a:t>
            </a:r>
            <a:r>
              <a:rPr lang="en-GB" noProof="0" dirty="0"/>
              <a:t> – are there any repeated actions or common occurrences?</a:t>
            </a:r>
          </a:p>
          <a:p>
            <a:endParaRPr lang="en-GB" noProof="0" dirty="0"/>
          </a:p>
          <a:p>
            <a:r>
              <a:rPr lang="en-GB" noProof="0" dirty="0">
                <a:highlight>
                  <a:srgbClr val="00FF00"/>
                </a:highlight>
              </a:rPr>
              <a:t>Contradictions</a:t>
            </a:r>
            <a:r>
              <a:rPr lang="en-GB" noProof="0" dirty="0"/>
              <a:t> – are there any anomalies or points that contradict other statements?</a:t>
            </a:r>
          </a:p>
          <a:p>
            <a:endParaRPr lang="en-GB" noProof="0" dirty="0"/>
          </a:p>
          <a:p>
            <a:r>
              <a:rPr lang="en-GB" noProof="0" dirty="0">
                <a:highlight>
                  <a:srgbClr val="FF0000"/>
                </a:highlight>
              </a:rPr>
              <a:t>Cause and effect </a:t>
            </a:r>
            <a:r>
              <a:rPr lang="en-GB" noProof="0" dirty="0"/>
              <a:t>– these can be inferred (not explicitly stated)</a:t>
            </a:r>
          </a:p>
        </p:txBody>
      </p:sp>
      <p:sp>
        <p:nvSpPr>
          <p:cNvPr id="4" name="Footer Placeholder 4">
            <a:extLst>
              <a:ext uri="{FF2B5EF4-FFF2-40B4-BE49-F238E27FC236}">
                <a16:creationId xmlns:a16="http://schemas.microsoft.com/office/drawing/2014/main" id="{00B76EC1-AEC3-96A3-55C3-9D8947037E12}"/>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51212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7FBC-1D62-EB65-5529-7D8EEE393167}"/>
              </a:ext>
            </a:extLst>
          </p:cNvPr>
          <p:cNvSpPr>
            <a:spLocks noGrp="1"/>
          </p:cNvSpPr>
          <p:nvPr>
            <p:ph type="title"/>
          </p:nvPr>
        </p:nvSpPr>
        <p:spPr>
          <a:xfrm>
            <a:off x="232950" y="249900"/>
            <a:ext cx="8437563" cy="1039011"/>
          </a:xfrm>
        </p:spPr>
        <p:txBody>
          <a:bodyPr>
            <a:noAutofit/>
          </a:bodyPr>
          <a:lstStyle/>
          <a:p>
            <a:r>
              <a:rPr lang="en-GB" noProof="0" dirty="0">
                <a:cs typeface="Arial"/>
              </a:rPr>
              <a:t>Self-assessment: Caregiving scenario worksheet</a:t>
            </a:r>
          </a:p>
        </p:txBody>
      </p:sp>
      <p:sp>
        <p:nvSpPr>
          <p:cNvPr id="3" name="Text Placeholder 2">
            <a:extLst>
              <a:ext uri="{FF2B5EF4-FFF2-40B4-BE49-F238E27FC236}">
                <a16:creationId xmlns:a16="http://schemas.microsoft.com/office/drawing/2014/main" id="{607D7BC0-DE9E-70C4-3E24-A73EFA3D2935}"/>
              </a:ext>
            </a:extLst>
          </p:cNvPr>
          <p:cNvSpPr>
            <a:spLocks noGrp="1"/>
          </p:cNvSpPr>
          <p:nvPr>
            <p:ph type="body" sz="quarter" idx="12"/>
          </p:nvPr>
        </p:nvSpPr>
        <p:spPr>
          <a:xfrm>
            <a:off x="234000" y="1624161"/>
            <a:ext cx="8007210" cy="2963813"/>
          </a:xfrm>
        </p:spPr>
        <p:txBody>
          <a:bodyPr vert="horz" lIns="0" tIns="0" rIns="0" bIns="0" rtlCol="0" anchor="t">
            <a:noAutofit/>
          </a:bodyPr>
          <a:lstStyle/>
          <a:p>
            <a:r>
              <a:rPr lang="en-GB" noProof="0" dirty="0">
                <a:cs typeface="Arial"/>
              </a:rPr>
              <a:t>Use the </a:t>
            </a:r>
            <a:r>
              <a:rPr lang="en-GB" b="1" noProof="0" dirty="0">
                <a:ea typeface="+mn-lt"/>
                <a:cs typeface="+mn-lt"/>
              </a:rPr>
              <a:t>Caregiving scenario worksheet answers</a:t>
            </a:r>
            <a:r>
              <a:rPr lang="en-GB" noProof="0" dirty="0">
                <a:ea typeface="+mn-lt"/>
                <a:cs typeface="+mn-lt"/>
              </a:rPr>
              <a:t>.  </a:t>
            </a:r>
          </a:p>
          <a:p>
            <a:endParaRPr lang="en-GB" noProof="0" dirty="0">
              <a:ea typeface="+mn-lt"/>
              <a:cs typeface="+mn-lt"/>
            </a:endParaRPr>
          </a:p>
          <a:p>
            <a:r>
              <a:rPr lang="en-GB" noProof="0" dirty="0">
                <a:ea typeface="+mn-lt"/>
                <a:cs typeface="+mn-lt"/>
              </a:rPr>
              <a:t>Check your understanding.</a:t>
            </a:r>
          </a:p>
          <a:p>
            <a:endParaRPr lang="en-GB" noProof="0" dirty="0">
              <a:ea typeface="+mn-lt"/>
              <a:cs typeface="+mn-lt"/>
            </a:endParaRPr>
          </a:p>
          <a:p>
            <a:r>
              <a:rPr lang="en-GB" noProof="0" dirty="0">
                <a:ea typeface="+mn-lt"/>
                <a:cs typeface="+mn-lt"/>
              </a:rPr>
              <a:t>Note any differences between the answers of your group and those in the handout.</a:t>
            </a:r>
            <a:endParaRPr lang="en-GB" noProof="0" dirty="0">
              <a:cs typeface="Arial"/>
            </a:endParaRPr>
          </a:p>
        </p:txBody>
      </p:sp>
      <p:sp>
        <p:nvSpPr>
          <p:cNvPr id="4" name="Slide Number Placeholder 3">
            <a:extLst>
              <a:ext uri="{FF2B5EF4-FFF2-40B4-BE49-F238E27FC236}">
                <a16:creationId xmlns:a16="http://schemas.microsoft.com/office/drawing/2014/main" id="{15D35457-189F-A7A2-BA94-75FF2BFBBDA8}"/>
              </a:ext>
            </a:extLst>
          </p:cNvPr>
          <p:cNvSpPr>
            <a:spLocks noGrp="1"/>
          </p:cNvSpPr>
          <p:nvPr>
            <p:ph type="sldNum" sz="quarter" idx="11"/>
          </p:nvPr>
        </p:nvSpPr>
        <p:spPr/>
        <p:txBody>
          <a:bodyPr/>
          <a:lstStyle/>
          <a:p>
            <a:fld id="{DA2C159E-F13C-4A85-9A41-E7669D3E0D70}" type="slidenum">
              <a:rPr lang="en-GB" noProof="0" smtClean="0"/>
              <a:pPr/>
              <a:t>13</a:t>
            </a:fld>
            <a:endParaRPr lang="en-GB" noProof="0" dirty="0"/>
          </a:p>
        </p:txBody>
      </p:sp>
      <p:sp>
        <p:nvSpPr>
          <p:cNvPr id="5" name="Footer Placeholder 4">
            <a:extLst>
              <a:ext uri="{FF2B5EF4-FFF2-40B4-BE49-F238E27FC236}">
                <a16:creationId xmlns:a16="http://schemas.microsoft.com/office/drawing/2014/main" id="{516188F6-CEB7-24D7-E2F4-8643F75B5B8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009265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68292-C9B7-BBB0-74D2-AD57AD5F3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A0BD4-5DE5-7C6B-E3B9-9BBCACFA541E}"/>
              </a:ext>
            </a:extLst>
          </p:cNvPr>
          <p:cNvSpPr>
            <a:spLocks noGrp="1"/>
          </p:cNvSpPr>
          <p:nvPr>
            <p:ph type="title"/>
          </p:nvPr>
        </p:nvSpPr>
        <p:spPr>
          <a:xfrm>
            <a:off x="234000" y="283153"/>
            <a:ext cx="8437563" cy="767434"/>
          </a:xfrm>
        </p:spPr>
        <p:txBody>
          <a:bodyPr>
            <a:normAutofit/>
          </a:bodyPr>
          <a:lstStyle/>
          <a:p>
            <a:r>
              <a:rPr lang="en-GB" noProof="0" dirty="0">
                <a:cs typeface="Arial"/>
              </a:rPr>
              <a:t>Analysing to categorise key points</a:t>
            </a:r>
            <a:endParaRPr lang="en-GB" noProof="0" dirty="0"/>
          </a:p>
        </p:txBody>
      </p:sp>
      <p:sp>
        <p:nvSpPr>
          <p:cNvPr id="3" name="Subtitle 2">
            <a:extLst>
              <a:ext uri="{FF2B5EF4-FFF2-40B4-BE49-F238E27FC236}">
                <a16:creationId xmlns:a16="http://schemas.microsoft.com/office/drawing/2014/main" id="{B1103B58-1A47-8AB2-26C5-C2A5E1658B9A}"/>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When we analyse a case study, we have previously highlighted key points.</a:t>
            </a:r>
          </a:p>
          <a:p>
            <a:endParaRPr lang="en-GB" noProof="0" dirty="0"/>
          </a:p>
          <a:p>
            <a:r>
              <a:rPr lang="en-GB" noProof="0" dirty="0"/>
              <a:t>It is important to be able to see how those key points fit together. Can we categorise them? Can we put them under common headings?</a:t>
            </a:r>
          </a:p>
          <a:p>
            <a:endParaRPr lang="en-GB" noProof="0" dirty="0"/>
          </a:p>
          <a:p>
            <a:r>
              <a:rPr lang="en-GB" noProof="0" dirty="0"/>
              <a:t>This helps to summarise and look holistically at the information rather than to see everything as separate entities.</a:t>
            </a:r>
          </a:p>
        </p:txBody>
      </p:sp>
      <p:sp>
        <p:nvSpPr>
          <p:cNvPr id="4" name="Footer Placeholder 4">
            <a:extLst>
              <a:ext uri="{FF2B5EF4-FFF2-40B4-BE49-F238E27FC236}">
                <a16:creationId xmlns:a16="http://schemas.microsoft.com/office/drawing/2014/main" id="{224977CC-7F9D-B3AB-26C8-4D9213FBB370}"/>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0544377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BA735-8282-514C-12F0-A75544FF9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84035-DB24-2DC2-03BF-F21F04FCE0D9}"/>
              </a:ext>
            </a:extLst>
          </p:cNvPr>
          <p:cNvSpPr>
            <a:spLocks noGrp="1"/>
          </p:cNvSpPr>
          <p:nvPr>
            <p:ph type="title"/>
          </p:nvPr>
        </p:nvSpPr>
        <p:spPr>
          <a:xfrm>
            <a:off x="234000" y="283153"/>
            <a:ext cx="8437563" cy="767434"/>
          </a:xfrm>
        </p:spPr>
        <p:txBody>
          <a:bodyPr>
            <a:normAutofit/>
          </a:bodyPr>
          <a:lstStyle/>
          <a:p>
            <a:r>
              <a:rPr lang="en-GB" noProof="0" dirty="0">
                <a:cs typeface="Arial"/>
              </a:rPr>
              <a:t>Categorisation task</a:t>
            </a:r>
            <a:endParaRPr lang="en-GB" noProof="0" dirty="0"/>
          </a:p>
        </p:txBody>
      </p:sp>
      <p:sp>
        <p:nvSpPr>
          <p:cNvPr id="3" name="Subtitle 2">
            <a:extLst>
              <a:ext uri="{FF2B5EF4-FFF2-40B4-BE49-F238E27FC236}">
                <a16:creationId xmlns:a16="http://schemas.microsoft.com/office/drawing/2014/main" id="{5746BF7D-2984-AA2B-04C0-2036880DEE99}"/>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Work in groups.</a:t>
            </a:r>
          </a:p>
          <a:p>
            <a:endParaRPr lang="en-GB" noProof="0" dirty="0"/>
          </a:p>
          <a:p>
            <a:r>
              <a:rPr lang="en-GB" noProof="0" dirty="0"/>
              <a:t>Discuss 3-4 category or topic titles that reflect the content underlined.</a:t>
            </a:r>
          </a:p>
          <a:p>
            <a:endParaRPr lang="en-GB" noProof="0" dirty="0"/>
          </a:p>
          <a:p>
            <a:r>
              <a:rPr lang="en-GB" noProof="0" dirty="0"/>
              <a:t>Now put each of the key points you underlined under one of the headings you have created.</a:t>
            </a:r>
          </a:p>
          <a:p>
            <a:endParaRPr lang="en-GB" noProof="0" dirty="0"/>
          </a:p>
          <a:p>
            <a:r>
              <a:rPr lang="en-GB" noProof="0" dirty="0"/>
              <a:t>Go to the Word cloud and add your headings.</a:t>
            </a:r>
          </a:p>
        </p:txBody>
      </p:sp>
      <p:sp>
        <p:nvSpPr>
          <p:cNvPr id="4" name="Footer Placeholder 4">
            <a:extLst>
              <a:ext uri="{FF2B5EF4-FFF2-40B4-BE49-F238E27FC236}">
                <a16:creationId xmlns:a16="http://schemas.microsoft.com/office/drawing/2014/main" id="{5BA14467-5B6A-0ADF-F8A8-DAC05AAF0DBC}"/>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1051945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FF9EC-E1A7-36A8-0F1B-972E5717B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F3A89-02E8-9D92-B78A-1E6614678DB7}"/>
              </a:ext>
            </a:extLst>
          </p:cNvPr>
          <p:cNvSpPr>
            <a:spLocks noGrp="1"/>
          </p:cNvSpPr>
          <p:nvPr>
            <p:ph type="title"/>
          </p:nvPr>
        </p:nvSpPr>
        <p:spPr>
          <a:xfrm>
            <a:off x="234000" y="283153"/>
            <a:ext cx="8437563" cy="767434"/>
          </a:xfrm>
        </p:spPr>
        <p:txBody>
          <a:bodyPr>
            <a:normAutofit/>
          </a:bodyPr>
          <a:lstStyle/>
          <a:p>
            <a:r>
              <a:rPr lang="en-GB" noProof="0" dirty="0">
                <a:cs typeface="Arial"/>
              </a:rPr>
              <a:t>Analysing for patterns and trends</a:t>
            </a:r>
            <a:endParaRPr lang="en-GB" noProof="0" dirty="0"/>
          </a:p>
        </p:txBody>
      </p:sp>
      <p:sp>
        <p:nvSpPr>
          <p:cNvPr id="3" name="Subtitle 2">
            <a:extLst>
              <a:ext uri="{FF2B5EF4-FFF2-40B4-BE49-F238E27FC236}">
                <a16:creationId xmlns:a16="http://schemas.microsoft.com/office/drawing/2014/main" id="{9E574D43-F469-F62E-9263-6CD47347082D}"/>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One key aspect of analysis is to look for patterns and trends in the information. You may see a theme emerging, and you may also see contradictions.</a:t>
            </a:r>
          </a:p>
          <a:p>
            <a:endParaRPr lang="en-GB" noProof="0" dirty="0"/>
          </a:p>
          <a:p>
            <a:r>
              <a:rPr lang="en-GB" noProof="0" dirty="0"/>
              <a:t>Work in pairs.</a:t>
            </a:r>
          </a:p>
          <a:p>
            <a:endParaRPr lang="en-GB" noProof="0" dirty="0"/>
          </a:p>
          <a:p>
            <a:r>
              <a:rPr lang="en-GB" noProof="0" dirty="0"/>
              <a:t>Use different coloured highlighter pens to link patterns and trends in the information.</a:t>
            </a:r>
          </a:p>
        </p:txBody>
      </p:sp>
      <p:sp>
        <p:nvSpPr>
          <p:cNvPr id="4" name="Footer Placeholder 4">
            <a:extLst>
              <a:ext uri="{FF2B5EF4-FFF2-40B4-BE49-F238E27FC236}">
                <a16:creationId xmlns:a16="http://schemas.microsoft.com/office/drawing/2014/main" id="{D61BD8D3-788A-983B-F0C7-6B67F0B332EA}"/>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8487997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B7FD1-CD40-E894-A47A-B7C00F807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CF458-9BD1-9EB8-481D-6DEF4A2B727A}"/>
              </a:ext>
            </a:extLst>
          </p:cNvPr>
          <p:cNvSpPr>
            <a:spLocks noGrp="1"/>
          </p:cNvSpPr>
          <p:nvPr>
            <p:ph type="title"/>
          </p:nvPr>
        </p:nvSpPr>
        <p:spPr>
          <a:xfrm>
            <a:off x="234000" y="283153"/>
            <a:ext cx="8437563" cy="767434"/>
          </a:xfrm>
        </p:spPr>
        <p:txBody>
          <a:bodyPr>
            <a:normAutofit/>
          </a:bodyPr>
          <a:lstStyle/>
          <a:p>
            <a:r>
              <a:rPr lang="en-GB" noProof="0" dirty="0">
                <a:cs typeface="Arial"/>
              </a:rPr>
              <a:t>Share the analysis</a:t>
            </a:r>
            <a:endParaRPr lang="en-GB" noProof="0" dirty="0"/>
          </a:p>
        </p:txBody>
      </p:sp>
      <p:sp>
        <p:nvSpPr>
          <p:cNvPr id="3" name="Subtitle 2">
            <a:extLst>
              <a:ext uri="{FF2B5EF4-FFF2-40B4-BE49-F238E27FC236}">
                <a16:creationId xmlns:a16="http://schemas.microsoft.com/office/drawing/2014/main" id="{AB82BFB1-5119-C1F0-EF9A-356B340D77FD}"/>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Work with another pair.</a:t>
            </a:r>
          </a:p>
          <a:p>
            <a:endParaRPr lang="en-GB" noProof="0" dirty="0"/>
          </a:p>
          <a:p>
            <a:r>
              <a:rPr lang="en-GB" noProof="0" dirty="0"/>
              <a:t>Share your analysis of patterns and trends with them.   Look at what they produced. What are the similarities and differences?</a:t>
            </a:r>
          </a:p>
          <a:p>
            <a:endParaRPr lang="en-GB" noProof="0" dirty="0"/>
          </a:p>
          <a:p>
            <a:r>
              <a:rPr lang="en-GB" noProof="0" dirty="0"/>
              <a:t>Select one pattern or trend. Write it on flip chart paper and put the flip chart paper on the wall.</a:t>
            </a:r>
          </a:p>
        </p:txBody>
      </p:sp>
      <p:sp>
        <p:nvSpPr>
          <p:cNvPr id="4" name="Footer Placeholder 4">
            <a:extLst>
              <a:ext uri="{FF2B5EF4-FFF2-40B4-BE49-F238E27FC236}">
                <a16:creationId xmlns:a16="http://schemas.microsoft.com/office/drawing/2014/main" id="{BC1268BB-3E6C-1DEF-FEA3-F7AF43C54B44}"/>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15078249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D4B89-8A63-B989-A815-EE2F7F45E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C8AA24-14D3-3BB0-CC6A-FAB910688939}"/>
              </a:ext>
            </a:extLst>
          </p:cNvPr>
          <p:cNvSpPr>
            <a:spLocks noGrp="1"/>
          </p:cNvSpPr>
          <p:nvPr>
            <p:ph type="title"/>
          </p:nvPr>
        </p:nvSpPr>
        <p:spPr>
          <a:xfrm>
            <a:off x="234000" y="283153"/>
            <a:ext cx="8437563" cy="767434"/>
          </a:xfrm>
        </p:spPr>
        <p:txBody>
          <a:bodyPr>
            <a:normAutofit/>
          </a:bodyPr>
          <a:lstStyle/>
          <a:p>
            <a:r>
              <a:rPr lang="en-GB" noProof="0" dirty="0">
                <a:cs typeface="Arial"/>
              </a:rPr>
              <a:t>Connective terms</a:t>
            </a:r>
            <a:endParaRPr lang="en-GB" noProof="0" dirty="0"/>
          </a:p>
        </p:txBody>
      </p:sp>
      <p:sp>
        <p:nvSpPr>
          <p:cNvPr id="3" name="Subtitle 2">
            <a:extLst>
              <a:ext uri="{FF2B5EF4-FFF2-40B4-BE49-F238E27FC236}">
                <a16:creationId xmlns:a16="http://schemas.microsoft.com/office/drawing/2014/main" id="{DDE100F3-7539-1C0C-25B3-46E1D0799885}"/>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Connective terms are those that are used to connect two different statements or phrases. A common connective term would be ‘and’.</a:t>
            </a:r>
          </a:p>
          <a:p>
            <a:endParaRPr lang="en-GB" noProof="0" dirty="0"/>
          </a:p>
          <a:p>
            <a:r>
              <a:rPr lang="en-GB" noProof="0" dirty="0"/>
              <a:t>Others include, however, but, therefore, as a result, in addition, also, finally.</a:t>
            </a:r>
          </a:p>
          <a:p>
            <a:endParaRPr lang="en-GB" noProof="0" dirty="0"/>
          </a:p>
          <a:p>
            <a:r>
              <a:rPr lang="en-GB" noProof="0" dirty="0"/>
              <a:t>You may be able to think of others.</a:t>
            </a:r>
          </a:p>
          <a:p>
            <a:endParaRPr lang="en-GB" noProof="0" dirty="0"/>
          </a:p>
          <a:p>
            <a:endParaRPr lang="en-GB" noProof="0" dirty="0"/>
          </a:p>
          <a:p>
            <a:r>
              <a:rPr lang="en-GB" noProof="0" dirty="0"/>
              <a:t>.</a:t>
            </a:r>
          </a:p>
        </p:txBody>
      </p:sp>
      <p:sp>
        <p:nvSpPr>
          <p:cNvPr id="4" name="Footer Placeholder 4">
            <a:extLst>
              <a:ext uri="{FF2B5EF4-FFF2-40B4-BE49-F238E27FC236}">
                <a16:creationId xmlns:a16="http://schemas.microsoft.com/office/drawing/2014/main" id="{6F7D7FAD-D429-EF8A-7789-F7EE728225A0}"/>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28298065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2AAB7-0034-5B00-C336-BB5E9FFF2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8C21E-9B0C-EAC3-4763-E085D5B75A09}"/>
              </a:ext>
            </a:extLst>
          </p:cNvPr>
          <p:cNvSpPr>
            <a:spLocks noGrp="1"/>
          </p:cNvSpPr>
          <p:nvPr>
            <p:ph type="title"/>
          </p:nvPr>
        </p:nvSpPr>
        <p:spPr>
          <a:xfrm>
            <a:off x="234000" y="283153"/>
            <a:ext cx="8437563" cy="767434"/>
          </a:xfrm>
        </p:spPr>
        <p:txBody>
          <a:bodyPr>
            <a:normAutofit/>
          </a:bodyPr>
          <a:lstStyle/>
          <a:p>
            <a:r>
              <a:rPr lang="en-GB" noProof="0" dirty="0">
                <a:cs typeface="Arial"/>
              </a:rPr>
              <a:t>Using connective terms</a:t>
            </a:r>
            <a:endParaRPr lang="en-GB" noProof="0" dirty="0"/>
          </a:p>
        </p:txBody>
      </p:sp>
      <p:sp>
        <p:nvSpPr>
          <p:cNvPr id="3" name="Subtitle 2">
            <a:extLst>
              <a:ext uri="{FF2B5EF4-FFF2-40B4-BE49-F238E27FC236}">
                <a16:creationId xmlns:a16="http://schemas.microsoft.com/office/drawing/2014/main" id="{300B7E8A-C427-D2E4-450B-57FCB435A69F}"/>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Move to one of the flip charts on the wall. Look at the pattern or trend identified.  </a:t>
            </a:r>
          </a:p>
          <a:p>
            <a:endParaRPr lang="en-GB" noProof="0" dirty="0"/>
          </a:p>
          <a:p>
            <a:r>
              <a:rPr lang="en-GB" noProof="0" dirty="0"/>
              <a:t>On the flip chart, write a sentence that includes one of the connective terms.</a:t>
            </a:r>
          </a:p>
          <a:p>
            <a:endParaRPr lang="en-GB" noProof="0" dirty="0"/>
          </a:p>
          <a:p>
            <a:r>
              <a:rPr lang="en-GB" noProof="0" dirty="0"/>
              <a:t>Move to another flip chart and do the same. </a:t>
            </a:r>
          </a:p>
          <a:p>
            <a:endParaRPr lang="en-GB" noProof="0" dirty="0"/>
          </a:p>
          <a:p>
            <a:r>
              <a:rPr lang="en-GB" noProof="0" dirty="0"/>
              <a:t>Finally, do the same on a third flip chart.</a:t>
            </a:r>
          </a:p>
        </p:txBody>
      </p:sp>
      <p:sp>
        <p:nvSpPr>
          <p:cNvPr id="4" name="Footer Placeholder 4">
            <a:extLst>
              <a:ext uri="{FF2B5EF4-FFF2-40B4-BE49-F238E27FC236}">
                <a16:creationId xmlns:a16="http://schemas.microsoft.com/office/drawing/2014/main" id="{E363B040-1D88-04CE-54DA-0B14EF9B6888}"/>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6668235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621FE-042F-2C13-BE33-5A66A7875E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9BD9F-284F-EC8F-B2BA-8DAC1A58E6F4}"/>
              </a:ext>
            </a:extLst>
          </p:cNvPr>
          <p:cNvSpPr>
            <a:spLocks noGrp="1"/>
          </p:cNvSpPr>
          <p:nvPr>
            <p:ph type="title"/>
          </p:nvPr>
        </p:nvSpPr>
        <p:spPr>
          <a:xfrm>
            <a:off x="234000" y="283153"/>
            <a:ext cx="8437563" cy="767434"/>
          </a:xfrm>
        </p:spPr>
        <p:txBody>
          <a:bodyPr>
            <a:normAutofit/>
          </a:bodyPr>
          <a:lstStyle/>
          <a:p>
            <a:r>
              <a:rPr lang="en-GB" noProof="0" dirty="0">
                <a:cs typeface="Arial"/>
              </a:rPr>
              <a:t>Analysis for cause and effect</a:t>
            </a:r>
            <a:endParaRPr lang="en-GB" noProof="0" dirty="0"/>
          </a:p>
        </p:txBody>
      </p:sp>
      <p:sp>
        <p:nvSpPr>
          <p:cNvPr id="3" name="Subtitle 2">
            <a:extLst>
              <a:ext uri="{FF2B5EF4-FFF2-40B4-BE49-F238E27FC236}">
                <a16:creationId xmlns:a16="http://schemas.microsoft.com/office/drawing/2014/main" id="{DE7FBA71-3738-2052-2C5F-08D18D562DCE}"/>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One relationship that can sometimes be seen when analysing information is cause and effect.  </a:t>
            </a:r>
          </a:p>
          <a:p>
            <a:endParaRPr lang="en-GB" noProof="0" dirty="0"/>
          </a:p>
          <a:p>
            <a:r>
              <a:rPr lang="en-GB" noProof="0" dirty="0"/>
              <a:t>One event (the cause) directly triggers or creates the other (the effect). The cause is the </a:t>
            </a:r>
            <a:r>
              <a:rPr lang="en-GB" i="1" noProof="0" dirty="0"/>
              <a:t>why</a:t>
            </a:r>
            <a:r>
              <a:rPr lang="en-GB" noProof="0" dirty="0"/>
              <a:t> something happens (the trigger), and the effect is the </a:t>
            </a:r>
            <a:r>
              <a:rPr lang="en-GB" i="1" noProof="0" dirty="0"/>
              <a:t>what</a:t>
            </a:r>
            <a:r>
              <a:rPr lang="en-GB" noProof="0" dirty="0"/>
              <a:t> happens (the outcome). </a:t>
            </a:r>
          </a:p>
          <a:p>
            <a:endParaRPr lang="en-GB" noProof="0" dirty="0"/>
          </a:p>
          <a:p>
            <a:endParaRPr lang="en-GB" noProof="0" dirty="0"/>
          </a:p>
        </p:txBody>
      </p:sp>
      <p:sp>
        <p:nvSpPr>
          <p:cNvPr id="4" name="Footer Placeholder 4">
            <a:extLst>
              <a:ext uri="{FF2B5EF4-FFF2-40B4-BE49-F238E27FC236}">
                <a16:creationId xmlns:a16="http://schemas.microsoft.com/office/drawing/2014/main" id="{1CFB6099-C479-565F-4200-6F873BCE4F4B}"/>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20974371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E543D-81D8-99CF-AB72-C0CAEDD2F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93BDD-08BE-D1FD-D6D7-4BD7B0265E57}"/>
              </a:ext>
            </a:extLst>
          </p:cNvPr>
          <p:cNvSpPr>
            <a:spLocks noGrp="1"/>
          </p:cNvSpPr>
          <p:nvPr>
            <p:ph type="title"/>
          </p:nvPr>
        </p:nvSpPr>
        <p:spPr>
          <a:xfrm>
            <a:off x="234000" y="283153"/>
            <a:ext cx="8437563" cy="767434"/>
          </a:xfrm>
        </p:spPr>
        <p:txBody>
          <a:bodyPr>
            <a:normAutofit/>
          </a:bodyPr>
          <a:lstStyle/>
          <a:p>
            <a:r>
              <a:rPr lang="en-GB" noProof="0" dirty="0">
                <a:cs typeface="Arial"/>
              </a:rPr>
              <a:t>Looking for cause and effect</a:t>
            </a:r>
            <a:endParaRPr lang="en-GB" noProof="0" dirty="0"/>
          </a:p>
        </p:txBody>
      </p:sp>
      <p:sp>
        <p:nvSpPr>
          <p:cNvPr id="3" name="Subtitle 2">
            <a:extLst>
              <a:ext uri="{FF2B5EF4-FFF2-40B4-BE49-F238E27FC236}">
                <a16:creationId xmlns:a16="http://schemas.microsoft.com/office/drawing/2014/main" id="{20C96523-1074-766E-5B1E-7E0F540A4EE7}"/>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Work in groups.</a:t>
            </a:r>
          </a:p>
          <a:p>
            <a:endParaRPr lang="en-GB" noProof="0" dirty="0"/>
          </a:p>
          <a:p>
            <a:r>
              <a:rPr lang="en-GB" noProof="0" dirty="0"/>
              <a:t>Look through the case study for any relationships, such as cause and effect.  </a:t>
            </a:r>
          </a:p>
          <a:p>
            <a:endParaRPr lang="en-GB" noProof="0" dirty="0"/>
          </a:p>
          <a:p>
            <a:r>
              <a:rPr lang="en-GB" noProof="0" dirty="0"/>
              <a:t>Put the details in the Relationship diagram.  Add a statement (one or two sentences) about how they link.  Remember to use connective terms. </a:t>
            </a:r>
          </a:p>
          <a:p>
            <a:endParaRPr lang="en-GB" noProof="0" dirty="0"/>
          </a:p>
          <a:p>
            <a:r>
              <a:rPr lang="en-GB" noProof="0" dirty="0"/>
              <a:t>Peer review the diagram and statements.</a:t>
            </a:r>
          </a:p>
        </p:txBody>
      </p:sp>
      <p:sp>
        <p:nvSpPr>
          <p:cNvPr id="4" name="Footer Placeholder 4">
            <a:extLst>
              <a:ext uri="{FF2B5EF4-FFF2-40B4-BE49-F238E27FC236}">
                <a16:creationId xmlns:a16="http://schemas.microsoft.com/office/drawing/2014/main" id="{6624DC48-AC36-70C2-033F-08881BE9D070}"/>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2196024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95FE6-D570-81EB-97A6-F90A46384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8C269-5161-3AB6-649E-FCEB7FF776D0}"/>
              </a:ext>
            </a:extLst>
          </p:cNvPr>
          <p:cNvSpPr>
            <a:spLocks noGrp="1"/>
          </p:cNvSpPr>
          <p:nvPr>
            <p:ph type="title"/>
          </p:nvPr>
        </p:nvSpPr>
        <p:spPr>
          <a:xfrm>
            <a:off x="234000" y="283153"/>
            <a:ext cx="8437563" cy="767434"/>
          </a:xfrm>
        </p:spPr>
        <p:txBody>
          <a:bodyPr>
            <a:normAutofit/>
          </a:bodyPr>
          <a:lstStyle/>
          <a:p>
            <a:r>
              <a:rPr lang="en-GB" noProof="0" dirty="0">
                <a:cs typeface="Arial"/>
              </a:rPr>
              <a:t>Recap</a:t>
            </a:r>
            <a:endParaRPr lang="en-GB" noProof="0" dirty="0"/>
          </a:p>
        </p:txBody>
      </p:sp>
      <p:sp>
        <p:nvSpPr>
          <p:cNvPr id="3" name="Subtitle 2">
            <a:extLst>
              <a:ext uri="{FF2B5EF4-FFF2-40B4-BE49-F238E27FC236}">
                <a16:creationId xmlns:a16="http://schemas.microsoft.com/office/drawing/2014/main" id="{BDDF472C-493D-B646-02A4-F8B37086C897}"/>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Family dynamics.</a:t>
            </a:r>
          </a:p>
          <a:p>
            <a:endParaRPr lang="en-GB" noProof="0" dirty="0"/>
          </a:p>
          <a:p>
            <a:r>
              <a:rPr lang="en-GB" noProof="0" dirty="0"/>
              <a:t>Environments in which children and young people are raised.</a:t>
            </a:r>
          </a:p>
          <a:p>
            <a:endParaRPr lang="en-GB" noProof="0" dirty="0"/>
          </a:p>
          <a:p>
            <a:r>
              <a:rPr lang="en-GB" noProof="0" dirty="0"/>
              <a:t>Partnership and collaboration.</a:t>
            </a:r>
          </a:p>
        </p:txBody>
      </p:sp>
      <p:sp>
        <p:nvSpPr>
          <p:cNvPr id="4" name="Footer Placeholder 4">
            <a:extLst>
              <a:ext uri="{FF2B5EF4-FFF2-40B4-BE49-F238E27FC236}">
                <a16:creationId xmlns:a16="http://schemas.microsoft.com/office/drawing/2014/main" id="{5B390BA0-D498-ADA7-DB6F-343859CAC4F6}"/>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8238674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BA91-4B01-A1E2-6AB8-99906EED722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6794B28-9FF8-2D7D-EAE7-C76C0D1C4373}"/>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Watch this video</a:t>
            </a:r>
          </a:p>
        </p:txBody>
      </p:sp>
      <p:sp>
        <p:nvSpPr>
          <p:cNvPr id="5" name="Text Placeholder 4">
            <a:extLst>
              <a:ext uri="{FF2B5EF4-FFF2-40B4-BE49-F238E27FC236}">
                <a16:creationId xmlns:a16="http://schemas.microsoft.com/office/drawing/2014/main" id="{637F4FBB-9DE7-A740-9785-C47E612E3520}"/>
              </a:ext>
            </a:extLst>
          </p:cNvPr>
          <p:cNvSpPr>
            <a:spLocks noGrp="1"/>
          </p:cNvSpPr>
          <p:nvPr>
            <p:ph type="body" sz="quarter" idx="12"/>
          </p:nvPr>
        </p:nvSpPr>
        <p:spPr>
          <a:xfrm>
            <a:off x="234000" y="1100667"/>
            <a:ext cx="8266533" cy="3666595"/>
          </a:xfrm>
        </p:spPr>
        <p:txBody>
          <a:bodyPr/>
          <a:lstStyle/>
          <a:p>
            <a:r>
              <a:rPr lang="en-GB" noProof="0" dirty="0"/>
              <a:t>We are going to watch a video. You can watch independently if you prefer – ask for headphones. There is also a transcript if you find it easier to follow than listening.</a:t>
            </a:r>
          </a:p>
          <a:p>
            <a:endParaRPr lang="en-GB" noProof="0" dirty="0"/>
          </a:p>
          <a:p>
            <a:r>
              <a:rPr lang="en-GB" noProof="0" dirty="0"/>
              <a:t>Take notes, as you may want to refer to some key points.</a:t>
            </a: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80174EE4-DE82-F936-1876-0CC6E50FFFB4}"/>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A717915F-41E3-99F3-2D1B-CF57DA706B87}"/>
              </a:ext>
            </a:extLst>
          </p:cNvPr>
          <p:cNvSpPr>
            <a:spLocks noGrp="1"/>
          </p:cNvSpPr>
          <p:nvPr>
            <p:ph type="sldNum" sz="quarter" idx="11"/>
          </p:nvPr>
        </p:nvSpPr>
        <p:spPr/>
        <p:txBody>
          <a:bodyPr/>
          <a:lstStyle/>
          <a:p>
            <a:fld id="{DA2C159E-F13C-4A85-9A41-E7669D3E0D70}" type="slidenum">
              <a:rPr lang="en-GB" noProof="0" smtClean="0"/>
              <a:pPr/>
              <a:t>139</a:t>
            </a:fld>
            <a:endParaRPr lang="en-GB" noProof="0" dirty="0"/>
          </a:p>
        </p:txBody>
      </p:sp>
    </p:spTree>
    <p:extLst>
      <p:ext uri="{BB962C8B-B14F-4D97-AF65-F5344CB8AC3E}">
        <p14:creationId xmlns:p14="http://schemas.microsoft.com/office/powerpoint/2010/main" val="49377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3E05-C99D-390A-89B6-72912696CC4A}"/>
              </a:ext>
            </a:extLst>
          </p:cNvPr>
          <p:cNvSpPr>
            <a:spLocks noGrp="1"/>
          </p:cNvSpPr>
          <p:nvPr>
            <p:ph type="title"/>
          </p:nvPr>
        </p:nvSpPr>
        <p:spPr/>
        <p:txBody>
          <a:bodyPr/>
          <a:lstStyle/>
          <a:p>
            <a:r>
              <a:rPr lang="en-GB" noProof="0" dirty="0">
                <a:cs typeface="Arial"/>
              </a:rPr>
              <a:t>Family dynamics</a:t>
            </a:r>
            <a:endParaRPr lang="en-GB" noProof="0" dirty="0"/>
          </a:p>
        </p:txBody>
      </p:sp>
      <p:sp>
        <p:nvSpPr>
          <p:cNvPr id="3" name="Text Placeholder 2">
            <a:extLst>
              <a:ext uri="{FF2B5EF4-FFF2-40B4-BE49-F238E27FC236}">
                <a16:creationId xmlns:a16="http://schemas.microsoft.com/office/drawing/2014/main" id="{FCA750B5-0B40-1E15-A983-B549B7E5E1BF}"/>
              </a:ext>
            </a:extLst>
          </p:cNvPr>
          <p:cNvSpPr>
            <a:spLocks noGrp="1"/>
          </p:cNvSpPr>
          <p:nvPr>
            <p:ph type="body" sz="quarter" idx="12"/>
          </p:nvPr>
        </p:nvSpPr>
        <p:spPr>
          <a:xfrm>
            <a:off x="234000" y="961553"/>
            <a:ext cx="8156298" cy="3626421"/>
          </a:xfrm>
        </p:spPr>
        <p:txBody>
          <a:bodyPr vert="horz" lIns="0" tIns="0" rIns="0" bIns="0" rtlCol="0" anchor="t">
            <a:noAutofit/>
          </a:bodyPr>
          <a:lstStyle/>
          <a:p>
            <a:pPr marL="342900" indent="-342900">
              <a:buChar char="•"/>
            </a:pPr>
            <a:r>
              <a:rPr lang="en-GB" b="1" noProof="0" dirty="0">
                <a:ea typeface="+mn-lt"/>
                <a:cs typeface="+mn-lt"/>
              </a:rPr>
              <a:t>Nuclear</a:t>
            </a:r>
            <a:r>
              <a:rPr lang="en-GB" noProof="0" dirty="0">
                <a:ea typeface="+mn-lt"/>
                <a:cs typeface="+mn-lt"/>
              </a:rPr>
              <a:t>: two parents raising children. </a:t>
            </a:r>
            <a:endParaRPr lang="en-GB" noProof="0" dirty="0">
              <a:cs typeface="Arial"/>
            </a:endParaRPr>
          </a:p>
          <a:p>
            <a:pPr marL="342900" indent="-342900">
              <a:buChar char="•"/>
            </a:pPr>
            <a:r>
              <a:rPr lang="en-GB" b="1" noProof="0" dirty="0">
                <a:ea typeface="+mn-lt"/>
                <a:cs typeface="+mn-lt"/>
              </a:rPr>
              <a:t>Single parent</a:t>
            </a:r>
            <a:r>
              <a:rPr lang="en-GB" noProof="0" dirty="0">
                <a:ea typeface="+mn-lt"/>
                <a:cs typeface="+mn-lt"/>
              </a:rPr>
              <a:t>: a lone parent raising children.</a:t>
            </a:r>
            <a:endParaRPr lang="en-GB" noProof="0" dirty="0">
              <a:cs typeface="Arial"/>
            </a:endParaRPr>
          </a:p>
          <a:p>
            <a:pPr marL="342900" indent="-342900">
              <a:buChar char="•"/>
            </a:pPr>
            <a:r>
              <a:rPr lang="en-GB" b="1" noProof="0" dirty="0">
                <a:ea typeface="+mn-lt"/>
                <a:cs typeface="+mn-lt"/>
              </a:rPr>
              <a:t>Extended</a:t>
            </a:r>
            <a:r>
              <a:rPr lang="en-GB" noProof="0" dirty="0">
                <a:ea typeface="+mn-lt"/>
                <a:cs typeface="+mn-lt"/>
              </a:rPr>
              <a:t>: multiple members of the same family living in the same home and possibly co-raising children. </a:t>
            </a:r>
            <a:endParaRPr lang="en-GB" noProof="0" dirty="0">
              <a:cs typeface="Arial"/>
            </a:endParaRPr>
          </a:p>
          <a:p>
            <a:pPr marL="342900" indent="-342900">
              <a:buChar char="•"/>
            </a:pPr>
            <a:r>
              <a:rPr lang="en-GB" b="1" noProof="0" dirty="0">
                <a:ea typeface="+mn-lt"/>
                <a:cs typeface="+mn-lt"/>
              </a:rPr>
              <a:t>Foster/adoptive</a:t>
            </a:r>
            <a:r>
              <a:rPr lang="en-GB" noProof="0" dirty="0">
                <a:ea typeface="+mn-lt"/>
                <a:cs typeface="+mn-lt"/>
              </a:rPr>
              <a:t>: having at least one child who has been fostered or adopted </a:t>
            </a:r>
            <a:endParaRPr lang="en-GB" noProof="0" dirty="0">
              <a:cs typeface="Arial"/>
            </a:endParaRPr>
          </a:p>
          <a:p>
            <a:pPr marL="342900" indent="-342900">
              <a:buChar char="•"/>
            </a:pPr>
            <a:r>
              <a:rPr lang="en-GB" b="1" noProof="0" dirty="0">
                <a:ea typeface="+mn-lt"/>
                <a:cs typeface="+mn-lt"/>
              </a:rPr>
              <a:t>Blended/step</a:t>
            </a:r>
            <a:r>
              <a:rPr lang="en-GB" noProof="0" dirty="0">
                <a:ea typeface="+mn-lt"/>
                <a:cs typeface="+mn-lt"/>
              </a:rPr>
              <a:t>: a combination of two separate families, with one or both parents having children from previous relationships.</a:t>
            </a:r>
            <a:endParaRPr lang="en-GB" noProof="0" dirty="0">
              <a:cs typeface="Arial"/>
            </a:endParaRPr>
          </a:p>
        </p:txBody>
      </p:sp>
      <p:sp>
        <p:nvSpPr>
          <p:cNvPr id="4" name="Slide Number Placeholder 3">
            <a:extLst>
              <a:ext uri="{FF2B5EF4-FFF2-40B4-BE49-F238E27FC236}">
                <a16:creationId xmlns:a16="http://schemas.microsoft.com/office/drawing/2014/main" id="{A570256E-30F2-6CDB-54C9-290AF5F7C5A4}"/>
              </a:ext>
            </a:extLst>
          </p:cNvPr>
          <p:cNvSpPr>
            <a:spLocks noGrp="1"/>
          </p:cNvSpPr>
          <p:nvPr>
            <p:ph type="sldNum" sz="quarter" idx="11"/>
          </p:nvPr>
        </p:nvSpPr>
        <p:spPr/>
        <p:txBody>
          <a:bodyPr/>
          <a:lstStyle/>
          <a:p>
            <a:fld id="{DA2C159E-F13C-4A85-9A41-E7669D3E0D70}" type="slidenum">
              <a:rPr lang="en-GB" noProof="0" smtClean="0"/>
              <a:pPr/>
              <a:t>14</a:t>
            </a:fld>
            <a:endParaRPr lang="en-GB" noProof="0" dirty="0"/>
          </a:p>
        </p:txBody>
      </p:sp>
      <p:sp>
        <p:nvSpPr>
          <p:cNvPr id="5" name="Footer Placeholder 4">
            <a:extLst>
              <a:ext uri="{FF2B5EF4-FFF2-40B4-BE49-F238E27FC236}">
                <a16:creationId xmlns:a16="http://schemas.microsoft.com/office/drawing/2014/main" id="{C571A1C1-C71E-7FA6-1CC1-80CCCE88DBD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7209307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E1A8A-A710-C4AA-0C5E-E8421269AC9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3A3FDD9-CA8B-D379-BF42-35795387D32F}"/>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Analyse the video content</a:t>
            </a:r>
          </a:p>
        </p:txBody>
      </p:sp>
      <p:sp>
        <p:nvSpPr>
          <p:cNvPr id="5" name="Text Placeholder 4">
            <a:extLst>
              <a:ext uri="{FF2B5EF4-FFF2-40B4-BE49-F238E27FC236}">
                <a16:creationId xmlns:a16="http://schemas.microsoft.com/office/drawing/2014/main" id="{3C396A06-D632-3E08-6C36-0D3A1372EEBD}"/>
              </a:ext>
            </a:extLst>
          </p:cNvPr>
          <p:cNvSpPr>
            <a:spLocks noGrp="1"/>
          </p:cNvSpPr>
          <p:nvPr>
            <p:ph type="body" sz="quarter" idx="12"/>
          </p:nvPr>
        </p:nvSpPr>
        <p:spPr>
          <a:xfrm>
            <a:off x="234000" y="1100667"/>
            <a:ext cx="8266533" cy="3666595"/>
          </a:xfrm>
        </p:spPr>
        <p:txBody>
          <a:bodyPr/>
          <a:lstStyle/>
          <a:p>
            <a:r>
              <a:rPr lang="en-GB" noProof="0" dirty="0"/>
              <a:t>Remember what you have learned about analysis. You can do this with video content as well as written information.</a:t>
            </a:r>
          </a:p>
          <a:p>
            <a:endParaRPr lang="en-GB" noProof="0" dirty="0"/>
          </a:p>
          <a:p>
            <a:r>
              <a:rPr lang="en-GB" noProof="0" dirty="0"/>
              <a:t>Individually analyse the content of the video you just watched. You can play back sections of the video if needed.</a:t>
            </a:r>
          </a:p>
          <a:p>
            <a:endParaRPr lang="en-GB" noProof="0" dirty="0">
              <a:solidFill>
                <a:srgbClr val="FF0000"/>
              </a:solidFill>
            </a:endParaRPr>
          </a:p>
          <a:p>
            <a:endParaRPr lang="en-GB" noProof="0" dirty="0">
              <a:solidFill>
                <a:srgbClr val="FF0000"/>
              </a:solidFill>
            </a:endParaRP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3F6FDA95-9F89-301B-B753-0C0378D76A98}"/>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160CEAF3-598F-C036-89D1-3BD4140D5AF4}"/>
              </a:ext>
            </a:extLst>
          </p:cNvPr>
          <p:cNvSpPr>
            <a:spLocks noGrp="1"/>
          </p:cNvSpPr>
          <p:nvPr>
            <p:ph type="sldNum" sz="quarter" idx="11"/>
          </p:nvPr>
        </p:nvSpPr>
        <p:spPr/>
        <p:txBody>
          <a:bodyPr/>
          <a:lstStyle/>
          <a:p>
            <a:fld id="{DA2C159E-F13C-4A85-9A41-E7669D3E0D70}" type="slidenum">
              <a:rPr lang="en-GB" noProof="0" smtClean="0"/>
              <a:pPr/>
              <a:t>140</a:t>
            </a:fld>
            <a:endParaRPr lang="en-GB" noProof="0" dirty="0"/>
          </a:p>
        </p:txBody>
      </p:sp>
    </p:spTree>
    <p:extLst>
      <p:ext uri="{BB962C8B-B14F-4D97-AF65-F5344CB8AC3E}">
        <p14:creationId xmlns:p14="http://schemas.microsoft.com/office/powerpoint/2010/main" val="14085892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D1D0A-C49A-C0DD-B39C-2C9528154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74D09-2456-6D55-3230-12EF36D526AE}"/>
              </a:ext>
            </a:extLst>
          </p:cNvPr>
          <p:cNvSpPr>
            <a:spLocks noGrp="1"/>
          </p:cNvSpPr>
          <p:nvPr>
            <p:ph type="title"/>
          </p:nvPr>
        </p:nvSpPr>
        <p:spPr>
          <a:xfrm>
            <a:off x="234000" y="283153"/>
            <a:ext cx="8437563" cy="767434"/>
          </a:xfrm>
        </p:spPr>
        <p:txBody>
          <a:bodyPr>
            <a:normAutofit/>
          </a:bodyPr>
          <a:lstStyle/>
          <a:p>
            <a:r>
              <a:rPr lang="en-GB" noProof="0" dirty="0">
                <a:cs typeface="Arial"/>
              </a:rPr>
              <a:t>Observation record</a:t>
            </a:r>
            <a:endParaRPr lang="en-GB" noProof="0" dirty="0"/>
          </a:p>
        </p:txBody>
      </p:sp>
      <p:sp>
        <p:nvSpPr>
          <p:cNvPr id="3" name="Subtitle 2">
            <a:extLst>
              <a:ext uri="{FF2B5EF4-FFF2-40B4-BE49-F238E27FC236}">
                <a16:creationId xmlns:a16="http://schemas.microsoft.com/office/drawing/2014/main" id="{C4B11D99-CAF9-2AB5-46CD-95A6D6A277A1}"/>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When on Industry Placement, you may be asked to analyse an observation record or other records.</a:t>
            </a:r>
          </a:p>
          <a:p>
            <a:endParaRPr lang="en-GB" noProof="0" dirty="0"/>
          </a:p>
          <a:p>
            <a:r>
              <a:rPr lang="en-GB" noProof="0" dirty="0"/>
              <a:t>Work in pairs.</a:t>
            </a:r>
          </a:p>
          <a:p>
            <a:endParaRPr lang="en-GB" noProof="0" dirty="0"/>
          </a:p>
          <a:p>
            <a:r>
              <a:rPr lang="en-GB" noProof="0" dirty="0"/>
              <a:t>Review the content of the Observation record.</a:t>
            </a:r>
          </a:p>
          <a:p>
            <a:endParaRPr lang="en-GB" noProof="0" dirty="0"/>
          </a:p>
          <a:p>
            <a:r>
              <a:rPr lang="en-GB" noProof="0" dirty="0"/>
              <a:t>Recommend the next steps that could be taken to support partnership and collaboration.</a:t>
            </a:r>
          </a:p>
        </p:txBody>
      </p:sp>
      <p:sp>
        <p:nvSpPr>
          <p:cNvPr id="4" name="Footer Placeholder 4">
            <a:extLst>
              <a:ext uri="{FF2B5EF4-FFF2-40B4-BE49-F238E27FC236}">
                <a16:creationId xmlns:a16="http://schemas.microsoft.com/office/drawing/2014/main" id="{8F15F8A4-73C2-CB05-A99B-868C8B01D594}"/>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6536880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8F922-111E-B81B-083A-ABAB7A53F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47B2C-C55B-064B-56FD-F10FFA01BD52}"/>
              </a:ext>
            </a:extLst>
          </p:cNvPr>
          <p:cNvSpPr>
            <a:spLocks noGrp="1"/>
          </p:cNvSpPr>
          <p:nvPr>
            <p:ph type="title"/>
          </p:nvPr>
        </p:nvSpPr>
        <p:spPr>
          <a:xfrm>
            <a:off x="234000" y="283153"/>
            <a:ext cx="8437563" cy="767434"/>
          </a:xfrm>
        </p:spPr>
        <p:txBody>
          <a:bodyPr>
            <a:normAutofit/>
          </a:bodyPr>
          <a:lstStyle/>
          <a:p>
            <a:r>
              <a:rPr lang="en-GB" noProof="0" dirty="0">
                <a:cs typeface="Arial"/>
              </a:rPr>
              <a:t>Add a recording to a slide</a:t>
            </a:r>
            <a:endParaRPr lang="en-GB" noProof="0" dirty="0"/>
          </a:p>
        </p:txBody>
      </p:sp>
      <p:sp>
        <p:nvSpPr>
          <p:cNvPr id="3" name="Subtitle 2">
            <a:extLst>
              <a:ext uri="{FF2B5EF4-FFF2-40B4-BE49-F238E27FC236}">
                <a16:creationId xmlns:a16="http://schemas.microsoft.com/office/drawing/2014/main" id="{CED1ED7F-636D-0DB6-9308-7DF8CC0895A1}"/>
              </a:ext>
            </a:extLst>
          </p:cNvPr>
          <p:cNvSpPr>
            <a:spLocks noGrp="1"/>
          </p:cNvSpPr>
          <p:nvPr>
            <p:ph type="body" sz="quarter" idx="12"/>
          </p:nvPr>
        </p:nvSpPr>
        <p:spPr>
          <a:xfrm>
            <a:off x="234000" y="1060316"/>
            <a:ext cx="7667625" cy="3716675"/>
          </a:xfrm>
        </p:spPr>
        <p:txBody>
          <a:bodyPr vert="horz" lIns="0" tIns="0" rIns="0" bIns="0" rtlCol="0" anchor="t">
            <a:noAutofit/>
          </a:bodyPr>
          <a:lstStyle/>
          <a:p>
            <a:r>
              <a:rPr lang="en-GB" noProof="0" dirty="0"/>
              <a:t>Open a new PowerPoint presentation.</a:t>
            </a:r>
          </a:p>
          <a:p>
            <a:endParaRPr lang="en-GB" noProof="0" dirty="0"/>
          </a:p>
          <a:p>
            <a:r>
              <a:rPr lang="en-GB" noProof="0" dirty="0"/>
              <a:t>Follow the demonstration of how to add a recording or voice-over to a slide.</a:t>
            </a:r>
          </a:p>
          <a:p>
            <a:endParaRPr lang="en-GB" noProof="0" dirty="0"/>
          </a:p>
          <a:p>
            <a:r>
              <a:rPr lang="en-GB" noProof="0" dirty="0"/>
              <a:t>Work in pairs.</a:t>
            </a:r>
          </a:p>
          <a:p>
            <a:endParaRPr lang="en-GB" noProof="0" dirty="0"/>
          </a:p>
          <a:p>
            <a:r>
              <a:rPr lang="en-GB" noProof="0" dirty="0"/>
              <a:t>Create a slide summarising the next steps to be taken in relation to the Observation record content.  Add a voiceover to the slide.</a:t>
            </a:r>
          </a:p>
        </p:txBody>
      </p:sp>
      <p:sp>
        <p:nvSpPr>
          <p:cNvPr id="4" name="Footer Placeholder 4">
            <a:extLst>
              <a:ext uri="{FF2B5EF4-FFF2-40B4-BE49-F238E27FC236}">
                <a16:creationId xmlns:a16="http://schemas.microsoft.com/office/drawing/2014/main" id="{7F2B3D43-FF2B-CF44-7364-2A4F40D12DDB}"/>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11786479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85107-A155-F6BD-9497-51AACFFC5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CE6D0-4947-134E-12B9-5624782D05FB}"/>
              </a:ext>
            </a:extLst>
          </p:cNvPr>
          <p:cNvSpPr>
            <a:spLocks noGrp="1"/>
          </p:cNvSpPr>
          <p:nvPr>
            <p:ph type="title"/>
          </p:nvPr>
        </p:nvSpPr>
        <p:spPr>
          <a:xfrm>
            <a:off x="234000" y="283153"/>
            <a:ext cx="8437563" cy="767434"/>
          </a:xfrm>
        </p:spPr>
        <p:txBody>
          <a:bodyPr>
            <a:normAutofit/>
          </a:bodyPr>
          <a:lstStyle/>
          <a:p>
            <a:r>
              <a:rPr lang="en-GB" noProof="0" dirty="0">
                <a:cs typeface="Arial"/>
              </a:rPr>
              <a:t>How was the recording?</a:t>
            </a:r>
            <a:endParaRPr lang="en-GB" noProof="0" dirty="0"/>
          </a:p>
        </p:txBody>
      </p:sp>
      <p:sp>
        <p:nvSpPr>
          <p:cNvPr id="3" name="Subtitle 2">
            <a:extLst>
              <a:ext uri="{FF2B5EF4-FFF2-40B4-BE49-F238E27FC236}">
                <a16:creationId xmlns:a16="http://schemas.microsoft.com/office/drawing/2014/main" id="{D550C015-F74D-9871-CFBB-6ACB5CBB625E}"/>
              </a:ext>
            </a:extLst>
          </p:cNvPr>
          <p:cNvSpPr>
            <a:spLocks noGrp="1"/>
          </p:cNvSpPr>
          <p:nvPr>
            <p:ph type="body" sz="quarter" idx="12"/>
          </p:nvPr>
        </p:nvSpPr>
        <p:spPr>
          <a:xfrm>
            <a:off x="234000" y="1050588"/>
            <a:ext cx="8437563" cy="3716675"/>
          </a:xfrm>
        </p:spPr>
        <p:txBody>
          <a:bodyPr vert="horz" lIns="0" tIns="0" rIns="0" bIns="0" rtlCol="0" anchor="t">
            <a:noAutofit/>
          </a:bodyPr>
          <a:lstStyle/>
          <a:p>
            <a:r>
              <a:rPr lang="en-GB" noProof="0" dirty="0"/>
              <a:t>Use headphones and listen to the recording on the slide deck.</a:t>
            </a:r>
          </a:p>
          <a:p>
            <a:endParaRPr lang="en-GB" noProof="0" dirty="0"/>
          </a:p>
          <a:p>
            <a:r>
              <a:rPr lang="en-GB" noProof="0" dirty="0"/>
              <a:t>Discuss with a partner what you heard and what was written.</a:t>
            </a:r>
          </a:p>
          <a:p>
            <a:endParaRPr lang="en-GB" noProof="0" dirty="0"/>
          </a:p>
          <a:p>
            <a:r>
              <a:rPr lang="en-GB" noProof="0" dirty="0"/>
              <a:t>Was there a clear explanation?</a:t>
            </a:r>
          </a:p>
          <a:p>
            <a:r>
              <a:rPr lang="en-GB" noProof="0" dirty="0"/>
              <a:t>Was an appropriate next step suggested?</a:t>
            </a:r>
          </a:p>
          <a:p>
            <a:r>
              <a:rPr lang="en-GB" noProof="0" dirty="0"/>
              <a:t>Was the voice-over clear and easy to hear and follow?</a:t>
            </a:r>
          </a:p>
          <a:p>
            <a:endParaRPr lang="en-GB" noProof="0" dirty="0"/>
          </a:p>
          <a:p>
            <a:r>
              <a:rPr lang="en-GB" noProof="0" dirty="0"/>
              <a:t>Write a short narrative feedback.</a:t>
            </a:r>
          </a:p>
        </p:txBody>
      </p:sp>
      <p:sp>
        <p:nvSpPr>
          <p:cNvPr id="4" name="Footer Placeholder 4">
            <a:extLst>
              <a:ext uri="{FF2B5EF4-FFF2-40B4-BE49-F238E27FC236}">
                <a16:creationId xmlns:a16="http://schemas.microsoft.com/office/drawing/2014/main" id="{887DA9D9-4BEE-8170-0CCD-EF7DD5CB394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142873108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E3DA1-68B8-3614-767A-818CAAB76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07B3A-6B1F-7627-1AA3-0F83C44B6CAD}"/>
              </a:ext>
            </a:extLst>
          </p:cNvPr>
          <p:cNvSpPr>
            <a:spLocks noGrp="1"/>
          </p:cNvSpPr>
          <p:nvPr>
            <p:ph type="title"/>
          </p:nvPr>
        </p:nvSpPr>
        <p:spPr>
          <a:xfrm>
            <a:off x="234000" y="283153"/>
            <a:ext cx="8437563" cy="767434"/>
          </a:xfrm>
        </p:spPr>
        <p:txBody>
          <a:bodyPr>
            <a:normAutofit/>
          </a:bodyPr>
          <a:lstStyle/>
          <a:p>
            <a:r>
              <a:rPr lang="en-GB" noProof="0" dirty="0">
                <a:cs typeface="Arial"/>
              </a:rPr>
              <a:t>Homework</a:t>
            </a:r>
            <a:endParaRPr lang="en-GB" noProof="0" dirty="0"/>
          </a:p>
        </p:txBody>
      </p:sp>
      <p:sp>
        <p:nvSpPr>
          <p:cNvPr id="3" name="Subtitle 2">
            <a:extLst>
              <a:ext uri="{FF2B5EF4-FFF2-40B4-BE49-F238E27FC236}">
                <a16:creationId xmlns:a16="http://schemas.microsoft.com/office/drawing/2014/main" id="{5CD0D5A1-21C1-EB09-15F3-F61CD2A6571E}"/>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Individually research connective terms.</a:t>
            </a:r>
          </a:p>
          <a:p>
            <a:endParaRPr lang="en-GB" noProof="0" dirty="0"/>
          </a:p>
          <a:p>
            <a:r>
              <a:rPr lang="en-GB" noProof="0" dirty="0"/>
              <a:t>Produce a list that can be used for each of the following headings:</a:t>
            </a:r>
          </a:p>
          <a:p>
            <a:endParaRPr lang="en-GB" noProof="0" dirty="0"/>
          </a:p>
          <a:p>
            <a:pPr marL="342900" indent="-342900">
              <a:buFont typeface="Arial" panose="020B0604020202020204" pitchFamily="34" charset="0"/>
              <a:buChar char="•"/>
            </a:pPr>
            <a:r>
              <a:rPr lang="en-GB" noProof="0" dirty="0"/>
              <a:t>Showing differences.</a:t>
            </a:r>
          </a:p>
          <a:p>
            <a:pPr marL="342900" indent="-342900">
              <a:buFont typeface="Arial" panose="020B0604020202020204" pitchFamily="34" charset="0"/>
              <a:buChar char="•"/>
            </a:pPr>
            <a:r>
              <a:rPr lang="en-GB" noProof="0" dirty="0"/>
              <a:t>Showing similarities.</a:t>
            </a:r>
          </a:p>
          <a:p>
            <a:pPr marL="342900" indent="-342900">
              <a:buFont typeface="Arial" panose="020B0604020202020204" pitchFamily="34" charset="0"/>
              <a:buChar char="•"/>
            </a:pPr>
            <a:r>
              <a:rPr lang="en-GB" noProof="0" dirty="0"/>
              <a:t>Showing cause and effect.</a:t>
            </a:r>
          </a:p>
          <a:p>
            <a:pPr marL="342900" indent="-342900">
              <a:buFont typeface="Arial" panose="020B0604020202020204" pitchFamily="34" charset="0"/>
              <a:buChar char="•"/>
            </a:pPr>
            <a:r>
              <a:rPr lang="en-GB" noProof="0" dirty="0"/>
              <a:t>To give emphasis.</a:t>
            </a:r>
          </a:p>
          <a:p>
            <a:pPr marL="342900" indent="-342900">
              <a:buFont typeface="Arial" panose="020B0604020202020204" pitchFamily="34" charset="0"/>
              <a:buChar char="•"/>
            </a:pPr>
            <a:endParaRPr lang="en-GB" noProof="0" dirty="0"/>
          </a:p>
        </p:txBody>
      </p:sp>
      <p:sp>
        <p:nvSpPr>
          <p:cNvPr id="4" name="Footer Placeholder 4">
            <a:extLst>
              <a:ext uri="{FF2B5EF4-FFF2-40B4-BE49-F238E27FC236}">
                <a16:creationId xmlns:a16="http://schemas.microsoft.com/office/drawing/2014/main" id="{ED1421A9-5D34-A59B-969C-7C02BF4C9B78}"/>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227325002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Evaluating information</a:t>
            </a:r>
          </a:p>
        </p:txBody>
      </p:sp>
    </p:spTree>
    <p:extLst>
      <p:ext uri="{BB962C8B-B14F-4D97-AF65-F5344CB8AC3E}">
        <p14:creationId xmlns:p14="http://schemas.microsoft.com/office/powerpoint/2010/main" val="237343164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44B84-372A-5791-1EA4-F13677F860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741D3-8AD9-199E-7A34-B4BA5CF159CE}"/>
              </a:ext>
            </a:extLst>
          </p:cNvPr>
          <p:cNvSpPr>
            <a:spLocks noGrp="1"/>
          </p:cNvSpPr>
          <p:nvPr>
            <p:ph type="title"/>
          </p:nvPr>
        </p:nvSpPr>
        <p:spPr/>
        <p:txBody>
          <a:bodyPr/>
          <a:lstStyle/>
          <a:p>
            <a:r>
              <a:rPr lang="en-GB" noProof="0" dirty="0"/>
              <a:t>Learning intention: lesson 9</a:t>
            </a:r>
          </a:p>
        </p:txBody>
      </p:sp>
      <p:sp>
        <p:nvSpPr>
          <p:cNvPr id="3" name="Text Placeholder 2">
            <a:extLst>
              <a:ext uri="{FF2B5EF4-FFF2-40B4-BE49-F238E27FC236}">
                <a16:creationId xmlns:a16="http://schemas.microsoft.com/office/drawing/2014/main" id="{49D61941-F328-693F-9A34-B4777B2E4D9C}"/>
              </a:ext>
            </a:extLst>
          </p:cNvPr>
          <p:cNvSpPr>
            <a:spLocks noGrp="1"/>
          </p:cNvSpPr>
          <p:nvPr>
            <p:ph type="body" sz="quarter" idx="12"/>
          </p:nvPr>
        </p:nvSpPr>
        <p:spPr/>
        <p:txBody>
          <a:bodyPr/>
          <a:lstStyle/>
          <a:p>
            <a:r>
              <a:rPr lang="en-GB" noProof="0" dirty="0"/>
              <a:t>Understand how to evaluate information and present justified reasons.</a:t>
            </a:r>
          </a:p>
        </p:txBody>
      </p:sp>
      <p:sp>
        <p:nvSpPr>
          <p:cNvPr id="4" name="Slide Number Placeholder 3">
            <a:extLst>
              <a:ext uri="{FF2B5EF4-FFF2-40B4-BE49-F238E27FC236}">
                <a16:creationId xmlns:a16="http://schemas.microsoft.com/office/drawing/2014/main" id="{2CDFAEC4-0A47-DAC8-9885-EDEE2802A74F}"/>
              </a:ext>
            </a:extLst>
          </p:cNvPr>
          <p:cNvSpPr>
            <a:spLocks noGrp="1"/>
          </p:cNvSpPr>
          <p:nvPr>
            <p:ph type="sldNum" sz="quarter" idx="11"/>
          </p:nvPr>
        </p:nvSpPr>
        <p:spPr/>
        <p:txBody>
          <a:bodyPr/>
          <a:lstStyle/>
          <a:p>
            <a:fld id="{DA2C159E-F13C-4A85-9A41-E7669D3E0D70}" type="slidenum">
              <a:rPr lang="en-GB" noProof="0" smtClean="0"/>
              <a:pPr/>
              <a:t>146</a:t>
            </a:fld>
            <a:endParaRPr lang="en-GB" noProof="0" dirty="0"/>
          </a:p>
        </p:txBody>
      </p:sp>
      <p:sp>
        <p:nvSpPr>
          <p:cNvPr id="5" name="Footer Placeholder 4">
            <a:extLst>
              <a:ext uri="{FF2B5EF4-FFF2-40B4-BE49-F238E27FC236}">
                <a16:creationId xmlns:a16="http://schemas.microsoft.com/office/drawing/2014/main" id="{D05CDA14-7A96-45DE-1854-84DB1E56EF9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826884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99CB4-A536-13B5-E68D-980F3DF03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9627A-6A77-3FC6-304E-6EBBBB3321A0}"/>
              </a:ext>
            </a:extLst>
          </p:cNvPr>
          <p:cNvSpPr>
            <a:spLocks noGrp="1"/>
          </p:cNvSpPr>
          <p:nvPr>
            <p:ph type="title"/>
          </p:nvPr>
        </p:nvSpPr>
        <p:spPr/>
        <p:txBody>
          <a:bodyPr/>
          <a:lstStyle/>
          <a:p>
            <a:r>
              <a:rPr lang="en-GB" noProof="0" dirty="0"/>
              <a:t>Prior learning</a:t>
            </a:r>
          </a:p>
        </p:txBody>
      </p:sp>
      <p:sp>
        <p:nvSpPr>
          <p:cNvPr id="3" name="Text Placeholder 2">
            <a:extLst>
              <a:ext uri="{FF2B5EF4-FFF2-40B4-BE49-F238E27FC236}">
                <a16:creationId xmlns:a16="http://schemas.microsoft.com/office/drawing/2014/main" id="{77A96AB9-2551-62D7-D8A4-8635C0764926}"/>
              </a:ext>
            </a:extLst>
          </p:cNvPr>
          <p:cNvSpPr>
            <a:spLocks noGrp="1"/>
          </p:cNvSpPr>
          <p:nvPr>
            <p:ph type="body" sz="quarter" idx="12"/>
          </p:nvPr>
        </p:nvSpPr>
        <p:spPr/>
        <p:txBody>
          <a:bodyPr/>
          <a:lstStyle/>
          <a:p>
            <a:r>
              <a:rPr lang="en-GB" noProof="0" dirty="0"/>
              <a:t>Family dynamics.</a:t>
            </a:r>
          </a:p>
          <a:p>
            <a:endParaRPr lang="en-GB" noProof="0" dirty="0"/>
          </a:p>
          <a:p>
            <a:r>
              <a:rPr lang="en-GB" noProof="0" dirty="0"/>
              <a:t>Environments where children and young people are raised.</a:t>
            </a:r>
          </a:p>
          <a:p>
            <a:endParaRPr lang="en-GB" noProof="0" dirty="0"/>
          </a:p>
          <a:p>
            <a:r>
              <a:rPr lang="en-GB" noProof="0" dirty="0"/>
              <a:t>Partnership and collaboration.</a:t>
            </a:r>
          </a:p>
        </p:txBody>
      </p:sp>
      <p:sp>
        <p:nvSpPr>
          <p:cNvPr id="4" name="Slide Number Placeholder 3">
            <a:extLst>
              <a:ext uri="{FF2B5EF4-FFF2-40B4-BE49-F238E27FC236}">
                <a16:creationId xmlns:a16="http://schemas.microsoft.com/office/drawing/2014/main" id="{889DC006-66F0-DEF9-8CA6-2E07903C4231}"/>
              </a:ext>
            </a:extLst>
          </p:cNvPr>
          <p:cNvSpPr>
            <a:spLocks noGrp="1"/>
          </p:cNvSpPr>
          <p:nvPr>
            <p:ph type="sldNum" sz="quarter" idx="11"/>
          </p:nvPr>
        </p:nvSpPr>
        <p:spPr/>
        <p:txBody>
          <a:bodyPr/>
          <a:lstStyle/>
          <a:p>
            <a:fld id="{DA2C159E-F13C-4A85-9A41-E7669D3E0D70}" type="slidenum">
              <a:rPr lang="en-GB" noProof="0" smtClean="0"/>
              <a:pPr/>
              <a:t>147</a:t>
            </a:fld>
            <a:endParaRPr lang="en-GB" noProof="0" dirty="0"/>
          </a:p>
        </p:txBody>
      </p:sp>
      <p:sp>
        <p:nvSpPr>
          <p:cNvPr id="5" name="Footer Placeholder 4">
            <a:extLst>
              <a:ext uri="{FF2B5EF4-FFF2-40B4-BE49-F238E27FC236}">
                <a16:creationId xmlns:a16="http://schemas.microsoft.com/office/drawing/2014/main" id="{69E68137-7C18-54E4-0CB5-E7BCE810679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691047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2EC2F-6FEF-216E-44EA-1FED1238E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D36A17-6B37-088C-AF83-6CA9BF6CB48C}"/>
              </a:ext>
            </a:extLst>
          </p:cNvPr>
          <p:cNvSpPr>
            <a:spLocks noGrp="1"/>
          </p:cNvSpPr>
          <p:nvPr>
            <p:ph type="title"/>
          </p:nvPr>
        </p:nvSpPr>
        <p:spPr/>
        <p:txBody>
          <a:bodyPr/>
          <a:lstStyle/>
          <a:p>
            <a:r>
              <a:rPr lang="en-GB" noProof="0"/>
              <a:t>Quiz questions</a:t>
            </a:r>
            <a:endParaRPr lang="en-GB" noProof="0" dirty="0"/>
          </a:p>
        </p:txBody>
      </p:sp>
      <p:sp>
        <p:nvSpPr>
          <p:cNvPr id="3" name="Text Placeholder 2">
            <a:extLst>
              <a:ext uri="{FF2B5EF4-FFF2-40B4-BE49-F238E27FC236}">
                <a16:creationId xmlns:a16="http://schemas.microsoft.com/office/drawing/2014/main" id="{1ED87640-F16B-F44F-BF95-5306EF1CAB01}"/>
              </a:ext>
            </a:extLst>
          </p:cNvPr>
          <p:cNvSpPr>
            <a:spLocks noGrp="1"/>
          </p:cNvSpPr>
          <p:nvPr>
            <p:ph type="body" sz="quarter" idx="12"/>
          </p:nvPr>
        </p:nvSpPr>
        <p:spPr>
          <a:xfrm>
            <a:off x="234000" y="986400"/>
            <a:ext cx="8436513" cy="3601574"/>
          </a:xfrm>
        </p:spPr>
        <p:txBody>
          <a:bodyPr/>
          <a:lstStyle/>
          <a:p>
            <a:pPr marL="457200" lvl="0" indent="-457200">
              <a:buFont typeface="+mj-lt"/>
              <a:buAutoNum type="arabicPeriod"/>
            </a:pPr>
            <a:r>
              <a:rPr lang="en-GB" noProof="0" dirty="0"/>
              <a:t>Is the following statement an assertion or evidence:</a:t>
            </a:r>
            <a:br>
              <a:rPr lang="en-GB" noProof="0" dirty="0"/>
            </a:br>
            <a:r>
              <a:rPr lang="en-GB" noProof="0" dirty="0"/>
              <a:t> “This approach improves behaviour because routines are consistent.”</a:t>
            </a:r>
          </a:p>
          <a:p>
            <a:pPr marL="457200" lvl="0" indent="-457200">
              <a:buFont typeface="+mj-lt"/>
              <a:buAutoNum type="arabicPeriod"/>
            </a:pPr>
            <a:r>
              <a:rPr lang="en-GB" noProof="0" dirty="0"/>
              <a:t>Give one reason why a discussion might be ineffective.</a:t>
            </a:r>
          </a:p>
          <a:p>
            <a:pPr marL="457200" lvl="0" indent="-457200">
              <a:buFont typeface="+mj-lt"/>
              <a:buAutoNum type="arabicPeriod"/>
            </a:pPr>
            <a:r>
              <a:rPr lang="en-GB" noProof="0" dirty="0"/>
              <a:t>Give one key difference between analyse and evaluate.</a:t>
            </a:r>
          </a:p>
          <a:p>
            <a:pPr marL="457200" lvl="0" indent="-457200">
              <a:buFont typeface="+mj-lt"/>
              <a:buAutoNum type="arabicPeriod"/>
            </a:pPr>
            <a:r>
              <a:rPr lang="en-GB" noProof="0" dirty="0"/>
              <a:t>A caregiver avoids meetings but engages in brief conversations at pick-up.</a:t>
            </a:r>
            <a:br>
              <a:rPr lang="en-GB" noProof="0" dirty="0"/>
            </a:br>
            <a:r>
              <a:rPr lang="en-GB" noProof="0" dirty="0"/>
              <a:t>What is one implication for partnership working?</a:t>
            </a:r>
          </a:p>
          <a:p>
            <a:pPr marL="457200" lvl="0" indent="-457200">
              <a:buFont typeface="+mj-lt"/>
              <a:buAutoNum type="arabicPeriod"/>
            </a:pPr>
            <a:r>
              <a:rPr lang="en-GB" noProof="0" dirty="0"/>
              <a:t>Why is it important to include evidence when evaluating a decision?</a:t>
            </a:r>
          </a:p>
          <a:p>
            <a:endParaRPr lang="en-GB" noProof="0" dirty="0"/>
          </a:p>
        </p:txBody>
      </p:sp>
      <p:sp>
        <p:nvSpPr>
          <p:cNvPr id="4" name="Slide Number Placeholder 3">
            <a:extLst>
              <a:ext uri="{FF2B5EF4-FFF2-40B4-BE49-F238E27FC236}">
                <a16:creationId xmlns:a16="http://schemas.microsoft.com/office/drawing/2014/main" id="{3B844CF5-D617-E022-C993-DAEAC8D89F7E}"/>
              </a:ext>
            </a:extLst>
          </p:cNvPr>
          <p:cNvSpPr>
            <a:spLocks noGrp="1"/>
          </p:cNvSpPr>
          <p:nvPr>
            <p:ph type="sldNum" sz="quarter" idx="11"/>
          </p:nvPr>
        </p:nvSpPr>
        <p:spPr/>
        <p:txBody>
          <a:bodyPr/>
          <a:lstStyle/>
          <a:p>
            <a:fld id="{DA2C159E-F13C-4A85-9A41-E7669D3E0D70}" type="slidenum">
              <a:rPr lang="en-GB" noProof="0" smtClean="0"/>
              <a:pPr/>
              <a:t>148</a:t>
            </a:fld>
            <a:endParaRPr lang="en-GB" noProof="0" dirty="0"/>
          </a:p>
        </p:txBody>
      </p:sp>
      <p:sp>
        <p:nvSpPr>
          <p:cNvPr id="5" name="Footer Placeholder 4">
            <a:extLst>
              <a:ext uri="{FF2B5EF4-FFF2-40B4-BE49-F238E27FC236}">
                <a16:creationId xmlns:a16="http://schemas.microsoft.com/office/drawing/2014/main" id="{DFB5E360-AC83-DD42-6F95-91C4A06BAF1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8893814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DB1D8-4012-C144-AA85-A7D540C3B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25B87-B983-77E9-AB3A-D6936E513ED8}"/>
              </a:ext>
            </a:extLst>
          </p:cNvPr>
          <p:cNvSpPr>
            <a:spLocks noGrp="1"/>
          </p:cNvSpPr>
          <p:nvPr>
            <p:ph type="title"/>
          </p:nvPr>
        </p:nvSpPr>
        <p:spPr/>
        <p:txBody>
          <a:bodyPr/>
          <a:lstStyle/>
          <a:p>
            <a:r>
              <a:rPr lang="en-GB" noProof="0" dirty="0"/>
              <a:t>Quiz answers 1-3</a:t>
            </a:r>
          </a:p>
        </p:txBody>
      </p:sp>
      <p:sp>
        <p:nvSpPr>
          <p:cNvPr id="3" name="Text Placeholder 2">
            <a:extLst>
              <a:ext uri="{FF2B5EF4-FFF2-40B4-BE49-F238E27FC236}">
                <a16:creationId xmlns:a16="http://schemas.microsoft.com/office/drawing/2014/main" id="{0CC0700A-67D0-4A13-2087-329D2FCAECA3}"/>
              </a:ext>
            </a:extLst>
          </p:cNvPr>
          <p:cNvSpPr>
            <a:spLocks noGrp="1"/>
          </p:cNvSpPr>
          <p:nvPr>
            <p:ph type="body" sz="quarter" idx="12"/>
          </p:nvPr>
        </p:nvSpPr>
        <p:spPr>
          <a:xfrm>
            <a:off x="234000" y="986400"/>
            <a:ext cx="8436513" cy="3601574"/>
          </a:xfrm>
        </p:spPr>
        <p:txBody>
          <a:bodyPr/>
          <a:lstStyle/>
          <a:p>
            <a:pPr marL="457200" lvl="0" indent="-457200">
              <a:buFont typeface="+mj-lt"/>
              <a:buAutoNum type="arabicPeriod"/>
            </a:pPr>
            <a:r>
              <a:rPr lang="en-GB" noProof="0" dirty="0"/>
              <a:t>Is the following statement an assertion or evidence:</a:t>
            </a:r>
            <a:br>
              <a:rPr lang="en-GB" noProof="0" dirty="0"/>
            </a:br>
            <a:r>
              <a:rPr lang="en-GB" noProof="0" dirty="0"/>
              <a:t> “This approach improves behaviour because routines are consistent.”</a:t>
            </a:r>
          </a:p>
          <a:p>
            <a:pPr marL="439738" lvl="0"/>
            <a:r>
              <a:rPr lang="en-GB" noProof="0" dirty="0">
                <a:solidFill>
                  <a:srgbClr val="FF0000"/>
                </a:solidFill>
              </a:rPr>
              <a:t>Assertion.</a:t>
            </a:r>
          </a:p>
          <a:p>
            <a:pPr marL="457200" lvl="0" indent="-457200">
              <a:buFont typeface="+mj-lt"/>
              <a:buAutoNum type="arabicPeriod" startAt="2"/>
            </a:pPr>
            <a:r>
              <a:rPr lang="en-GB" noProof="0" dirty="0"/>
              <a:t>Give one reason why a discussion might be ineffective.</a:t>
            </a:r>
          </a:p>
          <a:p>
            <a:pPr marL="439738" lvl="0"/>
            <a:r>
              <a:rPr lang="en-GB" noProof="0" dirty="0">
                <a:solidFill>
                  <a:srgbClr val="FF0000"/>
                </a:solidFill>
              </a:rPr>
              <a:t>Lack of listening, interrupting others, and ignoring viewpoints.</a:t>
            </a:r>
          </a:p>
          <a:p>
            <a:pPr marL="457200" lvl="0" indent="-457200">
              <a:buFont typeface="+mj-lt"/>
              <a:buAutoNum type="arabicPeriod" startAt="3"/>
            </a:pPr>
            <a:r>
              <a:rPr lang="en-GB" noProof="0" dirty="0"/>
              <a:t>Give one key difference between analyse and evaluate?</a:t>
            </a:r>
          </a:p>
          <a:p>
            <a:pPr marL="439738"/>
            <a:r>
              <a:rPr lang="en-GB" noProof="0" dirty="0">
                <a:solidFill>
                  <a:srgbClr val="FF0000"/>
                </a:solidFill>
              </a:rPr>
              <a:t>Evaluate requires a judgement, but analysis breaks down the content so that a judgement can be made.</a:t>
            </a:r>
          </a:p>
        </p:txBody>
      </p:sp>
      <p:sp>
        <p:nvSpPr>
          <p:cNvPr id="4" name="Slide Number Placeholder 3">
            <a:extLst>
              <a:ext uri="{FF2B5EF4-FFF2-40B4-BE49-F238E27FC236}">
                <a16:creationId xmlns:a16="http://schemas.microsoft.com/office/drawing/2014/main" id="{90359142-80E6-0BE7-DEA8-45D0AB7AEE45}"/>
              </a:ext>
            </a:extLst>
          </p:cNvPr>
          <p:cNvSpPr>
            <a:spLocks noGrp="1"/>
          </p:cNvSpPr>
          <p:nvPr>
            <p:ph type="sldNum" sz="quarter" idx="11"/>
          </p:nvPr>
        </p:nvSpPr>
        <p:spPr/>
        <p:txBody>
          <a:bodyPr/>
          <a:lstStyle/>
          <a:p>
            <a:fld id="{DA2C159E-F13C-4A85-9A41-E7669D3E0D70}" type="slidenum">
              <a:rPr lang="en-GB" noProof="0" smtClean="0"/>
              <a:pPr/>
              <a:t>149</a:t>
            </a:fld>
            <a:endParaRPr lang="en-GB" noProof="0" dirty="0"/>
          </a:p>
        </p:txBody>
      </p:sp>
      <p:sp>
        <p:nvSpPr>
          <p:cNvPr id="5" name="Footer Placeholder 4">
            <a:extLst>
              <a:ext uri="{FF2B5EF4-FFF2-40B4-BE49-F238E27FC236}">
                <a16:creationId xmlns:a16="http://schemas.microsoft.com/office/drawing/2014/main" id="{45D1A67F-C8D5-5B04-5096-9F8B3536080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90025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5D8FF-DD90-862F-9059-9DBDC6EF05C1}"/>
              </a:ext>
            </a:extLst>
          </p:cNvPr>
          <p:cNvSpPr>
            <a:spLocks noGrp="1"/>
          </p:cNvSpPr>
          <p:nvPr>
            <p:ph type="title"/>
          </p:nvPr>
        </p:nvSpPr>
        <p:spPr/>
        <p:txBody>
          <a:bodyPr/>
          <a:lstStyle/>
          <a:p>
            <a:r>
              <a:rPr lang="en-GB" noProof="0" dirty="0">
                <a:cs typeface="Arial"/>
              </a:rPr>
              <a:t>What is meant by partnership?</a:t>
            </a:r>
            <a:endParaRPr lang="en-GB" noProof="0" dirty="0"/>
          </a:p>
        </p:txBody>
      </p:sp>
      <p:sp>
        <p:nvSpPr>
          <p:cNvPr id="3" name="Text Placeholder 2">
            <a:extLst>
              <a:ext uri="{FF2B5EF4-FFF2-40B4-BE49-F238E27FC236}">
                <a16:creationId xmlns:a16="http://schemas.microsoft.com/office/drawing/2014/main" id="{86569EDC-BEBA-50E3-52E6-EF73B1DCA587}"/>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In education and early years, partnership refers to a formal agreement where two or more parties work together on an ongoing basis, often sharing risks, responsibilities, and rewards. </a:t>
            </a:r>
          </a:p>
          <a:p>
            <a:endParaRPr lang="en-GB" noProof="0" dirty="0">
              <a:ea typeface="+mn-lt"/>
              <a:cs typeface="+mn-lt"/>
            </a:endParaRPr>
          </a:p>
          <a:p>
            <a:r>
              <a:rPr lang="en-GB" noProof="0" dirty="0">
                <a:ea typeface="+mn-lt"/>
                <a:cs typeface="+mn-lt"/>
              </a:rPr>
              <a:t>It is characterised by a deeper level of trust and mutual investment in the relationship.</a:t>
            </a:r>
          </a:p>
          <a:p>
            <a:endParaRPr lang="en-GB" noProof="0" dirty="0">
              <a:ea typeface="+mn-lt"/>
              <a:cs typeface="+mn-lt"/>
            </a:endParaRPr>
          </a:p>
          <a:p>
            <a:r>
              <a:rPr lang="en-GB" noProof="0" dirty="0">
                <a:ea typeface="+mn-lt"/>
                <a:cs typeface="+mn-lt"/>
              </a:rPr>
              <a:t>Write down this definition.</a:t>
            </a:r>
            <a:endParaRPr lang="en-GB" noProof="0" dirty="0">
              <a:cs typeface="Arial"/>
            </a:endParaRPr>
          </a:p>
        </p:txBody>
      </p:sp>
      <p:sp>
        <p:nvSpPr>
          <p:cNvPr id="4" name="Slide Number Placeholder 3">
            <a:extLst>
              <a:ext uri="{FF2B5EF4-FFF2-40B4-BE49-F238E27FC236}">
                <a16:creationId xmlns:a16="http://schemas.microsoft.com/office/drawing/2014/main" id="{4B758C41-12AC-970F-1AA8-60DCE3654563}"/>
              </a:ext>
            </a:extLst>
          </p:cNvPr>
          <p:cNvSpPr>
            <a:spLocks noGrp="1"/>
          </p:cNvSpPr>
          <p:nvPr>
            <p:ph type="sldNum" sz="quarter" idx="11"/>
          </p:nvPr>
        </p:nvSpPr>
        <p:spPr/>
        <p:txBody>
          <a:bodyPr/>
          <a:lstStyle/>
          <a:p>
            <a:fld id="{DA2C159E-F13C-4A85-9A41-E7669D3E0D70}" type="slidenum">
              <a:rPr lang="en-GB" noProof="0" smtClean="0"/>
              <a:pPr/>
              <a:t>15</a:t>
            </a:fld>
            <a:endParaRPr lang="en-GB" noProof="0" dirty="0"/>
          </a:p>
        </p:txBody>
      </p:sp>
      <p:sp>
        <p:nvSpPr>
          <p:cNvPr id="5" name="Footer Placeholder 4">
            <a:extLst>
              <a:ext uri="{FF2B5EF4-FFF2-40B4-BE49-F238E27FC236}">
                <a16:creationId xmlns:a16="http://schemas.microsoft.com/office/drawing/2014/main" id="{BCC22147-084F-B11E-334F-20FAD5E0C6F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59451786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CFA3D-EB5C-3914-895E-035617F7B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1D01F-2BED-92A2-5249-D3E7344C6819}"/>
              </a:ext>
            </a:extLst>
          </p:cNvPr>
          <p:cNvSpPr>
            <a:spLocks noGrp="1"/>
          </p:cNvSpPr>
          <p:nvPr>
            <p:ph type="title"/>
          </p:nvPr>
        </p:nvSpPr>
        <p:spPr/>
        <p:txBody>
          <a:bodyPr/>
          <a:lstStyle/>
          <a:p>
            <a:r>
              <a:rPr lang="en-GB" noProof="0" dirty="0"/>
              <a:t>Quiz answers 4-5</a:t>
            </a:r>
          </a:p>
        </p:txBody>
      </p:sp>
      <p:sp>
        <p:nvSpPr>
          <p:cNvPr id="3" name="Text Placeholder 2">
            <a:extLst>
              <a:ext uri="{FF2B5EF4-FFF2-40B4-BE49-F238E27FC236}">
                <a16:creationId xmlns:a16="http://schemas.microsoft.com/office/drawing/2014/main" id="{7FB79993-61EC-98D1-8F6F-90BF4F472310}"/>
              </a:ext>
            </a:extLst>
          </p:cNvPr>
          <p:cNvSpPr>
            <a:spLocks noGrp="1"/>
          </p:cNvSpPr>
          <p:nvPr>
            <p:ph type="body" sz="quarter" idx="12"/>
          </p:nvPr>
        </p:nvSpPr>
        <p:spPr/>
        <p:txBody>
          <a:bodyPr/>
          <a:lstStyle/>
          <a:p>
            <a:pPr marL="457200" lvl="0" indent="-457200">
              <a:buFont typeface="+mj-lt"/>
              <a:buAutoNum type="arabicPeriod" startAt="4"/>
            </a:pPr>
            <a:r>
              <a:rPr lang="en-GB" noProof="0" dirty="0"/>
              <a:t>A caregiver avoids meetings but engages in brief conversations at pick-up.</a:t>
            </a:r>
            <a:br>
              <a:rPr lang="en-GB" noProof="0" dirty="0"/>
            </a:br>
            <a:r>
              <a:rPr lang="en-GB" noProof="0" dirty="0"/>
              <a:t>What is one implication for partnership working?</a:t>
            </a:r>
          </a:p>
          <a:p>
            <a:pPr marL="439738" lvl="0"/>
            <a:r>
              <a:rPr lang="en-GB" noProof="0" dirty="0">
                <a:solidFill>
                  <a:srgbClr val="FF0000"/>
                </a:solidFill>
              </a:rPr>
              <a:t>Communication may be limited or inconsistent</a:t>
            </a:r>
          </a:p>
          <a:p>
            <a:pPr marL="457200" lvl="0" indent="-457200">
              <a:buFont typeface="+mj-lt"/>
              <a:buAutoNum type="arabicPeriod" startAt="5"/>
            </a:pPr>
            <a:r>
              <a:rPr lang="en-GB" noProof="0" dirty="0"/>
              <a:t>Why is it important to include evidence when evaluating a decision?</a:t>
            </a:r>
          </a:p>
          <a:p>
            <a:pPr marL="439738"/>
            <a:r>
              <a:rPr lang="en-GB" noProof="0" dirty="0">
                <a:solidFill>
                  <a:srgbClr val="FF0000"/>
                </a:solidFill>
              </a:rPr>
              <a:t>To give credibility to judgments and show them to be objective rather than opinion-based.</a:t>
            </a:r>
          </a:p>
        </p:txBody>
      </p:sp>
      <p:sp>
        <p:nvSpPr>
          <p:cNvPr id="4" name="Slide Number Placeholder 3">
            <a:extLst>
              <a:ext uri="{FF2B5EF4-FFF2-40B4-BE49-F238E27FC236}">
                <a16:creationId xmlns:a16="http://schemas.microsoft.com/office/drawing/2014/main" id="{5AF73974-89C1-F41F-D878-5D4B7AA75683}"/>
              </a:ext>
            </a:extLst>
          </p:cNvPr>
          <p:cNvSpPr>
            <a:spLocks noGrp="1"/>
          </p:cNvSpPr>
          <p:nvPr>
            <p:ph type="sldNum" sz="quarter" idx="11"/>
          </p:nvPr>
        </p:nvSpPr>
        <p:spPr/>
        <p:txBody>
          <a:bodyPr/>
          <a:lstStyle/>
          <a:p>
            <a:fld id="{DA2C159E-F13C-4A85-9A41-E7669D3E0D70}" type="slidenum">
              <a:rPr lang="en-GB" noProof="0" smtClean="0"/>
              <a:pPr/>
              <a:t>150</a:t>
            </a:fld>
            <a:endParaRPr lang="en-GB" noProof="0" dirty="0"/>
          </a:p>
        </p:txBody>
      </p:sp>
      <p:sp>
        <p:nvSpPr>
          <p:cNvPr id="5" name="Footer Placeholder 4">
            <a:extLst>
              <a:ext uri="{FF2B5EF4-FFF2-40B4-BE49-F238E27FC236}">
                <a16:creationId xmlns:a16="http://schemas.microsoft.com/office/drawing/2014/main" id="{BD93CF82-57CA-DA39-D0D5-9940807812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1115830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0BC4-2FDF-4A23-ED15-4814933A2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5B31B-C9AD-B95A-8042-68E19F56047B}"/>
              </a:ext>
            </a:extLst>
          </p:cNvPr>
          <p:cNvSpPr>
            <a:spLocks noGrp="1"/>
          </p:cNvSpPr>
          <p:nvPr>
            <p:ph type="title"/>
          </p:nvPr>
        </p:nvSpPr>
        <p:spPr/>
        <p:txBody>
          <a:bodyPr/>
          <a:lstStyle/>
          <a:p>
            <a:r>
              <a:rPr lang="en-GB" noProof="0" dirty="0"/>
              <a:t>Assertion or evaluation</a:t>
            </a:r>
          </a:p>
        </p:txBody>
      </p:sp>
      <p:sp>
        <p:nvSpPr>
          <p:cNvPr id="3" name="Text Placeholder 2">
            <a:extLst>
              <a:ext uri="{FF2B5EF4-FFF2-40B4-BE49-F238E27FC236}">
                <a16:creationId xmlns:a16="http://schemas.microsoft.com/office/drawing/2014/main" id="{370C7331-53B7-93D6-20C3-414059789BEB}"/>
              </a:ext>
            </a:extLst>
          </p:cNvPr>
          <p:cNvSpPr>
            <a:spLocks noGrp="1"/>
          </p:cNvSpPr>
          <p:nvPr>
            <p:ph type="body" sz="quarter" idx="12"/>
          </p:nvPr>
        </p:nvSpPr>
        <p:spPr/>
        <p:txBody>
          <a:bodyPr/>
          <a:lstStyle/>
          <a:p>
            <a:r>
              <a:rPr lang="en-GB" noProof="0" dirty="0"/>
              <a:t>Assertion</a:t>
            </a:r>
          </a:p>
          <a:p>
            <a:r>
              <a:rPr lang="en-GB" noProof="0" dirty="0"/>
              <a:t>A statement expressed with certainty that something is true, often made without proof.</a:t>
            </a:r>
          </a:p>
          <a:p>
            <a:endParaRPr lang="en-GB" noProof="0" dirty="0"/>
          </a:p>
          <a:p>
            <a:r>
              <a:rPr lang="en-GB" noProof="0" dirty="0"/>
              <a:t>Evaluation</a:t>
            </a:r>
          </a:p>
          <a:p>
            <a:r>
              <a:rPr lang="en-GB" noProof="0" dirty="0"/>
              <a:t>A judgement about the value, quality, importance, or effectiveness of something, based on evidence.</a:t>
            </a:r>
          </a:p>
          <a:p>
            <a:endParaRPr lang="en-GB" noProof="0" dirty="0"/>
          </a:p>
        </p:txBody>
      </p:sp>
      <p:sp>
        <p:nvSpPr>
          <p:cNvPr id="4" name="Slide Number Placeholder 3">
            <a:extLst>
              <a:ext uri="{FF2B5EF4-FFF2-40B4-BE49-F238E27FC236}">
                <a16:creationId xmlns:a16="http://schemas.microsoft.com/office/drawing/2014/main" id="{02F8F945-378D-A234-0485-93B676FAC911}"/>
              </a:ext>
            </a:extLst>
          </p:cNvPr>
          <p:cNvSpPr>
            <a:spLocks noGrp="1"/>
          </p:cNvSpPr>
          <p:nvPr>
            <p:ph type="sldNum" sz="quarter" idx="11"/>
          </p:nvPr>
        </p:nvSpPr>
        <p:spPr/>
        <p:txBody>
          <a:bodyPr/>
          <a:lstStyle/>
          <a:p>
            <a:fld id="{DA2C159E-F13C-4A85-9A41-E7669D3E0D70}" type="slidenum">
              <a:rPr lang="en-GB" noProof="0" smtClean="0"/>
              <a:pPr/>
              <a:t>151</a:t>
            </a:fld>
            <a:endParaRPr lang="en-GB" noProof="0" dirty="0"/>
          </a:p>
        </p:txBody>
      </p:sp>
      <p:sp>
        <p:nvSpPr>
          <p:cNvPr id="5" name="Footer Placeholder 4">
            <a:extLst>
              <a:ext uri="{FF2B5EF4-FFF2-40B4-BE49-F238E27FC236}">
                <a16:creationId xmlns:a16="http://schemas.microsoft.com/office/drawing/2014/main" id="{0CAD3885-6609-A717-E0DA-09856BE0026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1316811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8565E-C2B8-D1C5-41EC-F330E0F827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808351-E713-E27B-9F87-D243D8F40AB1}"/>
              </a:ext>
            </a:extLst>
          </p:cNvPr>
          <p:cNvSpPr>
            <a:spLocks noGrp="1"/>
          </p:cNvSpPr>
          <p:nvPr>
            <p:ph type="title"/>
          </p:nvPr>
        </p:nvSpPr>
        <p:spPr/>
        <p:txBody>
          <a:bodyPr/>
          <a:lstStyle/>
          <a:p>
            <a:r>
              <a:rPr lang="en-GB" noProof="0" dirty="0"/>
              <a:t>Types of evaluation questions</a:t>
            </a:r>
          </a:p>
        </p:txBody>
      </p:sp>
      <p:sp>
        <p:nvSpPr>
          <p:cNvPr id="3" name="Text Placeholder 2">
            <a:extLst>
              <a:ext uri="{FF2B5EF4-FFF2-40B4-BE49-F238E27FC236}">
                <a16:creationId xmlns:a16="http://schemas.microsoft.com/office/drawing/2014/main" id="{C3AC15A3-0E53-58F2-FEF1-8E2BA8753F85}"/>
              </a:ext>
            </a:extLst>
          </p:cNvPr>
          <p:cNvSpPr>
            <a:spLocks noGrp="1"/>
          </p:cNvSpPr>
          <p:nvPr>
            <p:ph type="body" sz="quarter" idx="12"/>
          </p:nvPr>
        </p:nvSpPr>
        <p:spPr/>
        <p:txBody>
          <a:bodyPr/>
          <a:lstStyle/>
          <a:p>
            <a:r>
              <a:rPr lang="en-GB" noProof="0" dirty="0"/>
              <a:t>Is this good or bad?</a:t>
            </a:r>
          </a:p>
          <a:p>
            <a:endParaRPr lang="en-GB" noProof="0" dirty="0"/>
          </a:p>
          <a:p>
            <a:r>
              <a:rPr lang="en-GB" noProof="0" dirty="0"/>
              <a:t>Which is better than the other?</a:t>
            </a:r>
          </a:p>
          <a:p>
            <a:endParaRPr lang="en-GB" noProof="0" dirty="0"/>
          </a:p>
          <a:p>
            <a:r>
              <a:rPr lang="en-GB" noProof="0" dirty="0"/>
              <a:t>Which would be the most appropriate?</a:t>
            </a:r>
          </a:p>
          <a:p>
            <a:endParaRPr lang="en-GB" noProof="0" dirty="0"/>
          </a:p>
          <a:p>
            <a:endParaRPr lang="en-GB" noProof="0" dirty="0"/>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F255ADD0-F23C-AD64-90EE-4B4528207B18}"/>
              </a:ext>
            </a:extLst>
          </p:cNvPr>
          <p:cNvSpPr>
            <a:spLocks noGrp="1"/>
          </p:cNvSpPr>
          <p:nvPr>
            <p:ph type="sldNum" sz="quarter" idx="11"/>
          </p:nvPr>
        </p:nvSpPr>
        <p:spPr/>
        <p:txBody>
          <a:bodyPr/>
          <a:lstStyle/>
          <a:p>
            <a:fld id="{DA2C159E-F13C-4A85-9A41-E7669D3E0D70}" type="slidenum">
              <a:rPr lang="en-GB" noProof="0" smtClean="0"/>
              <a:pPr/>
              <a:t>152</a:t>
            </a:fld>
            <a:endParaRPr lang="en-GB" noProof="0" dirty="0"/>
          </a:p>
        </p:txBody>
      </p:sp>
      <p:sp>
        <p:nvSpPr>
          <p:cNvPr id="5" name="Footer Placeholder 4">
            <a:extLst>
              <a:ext uri="{FF2B5EF4-FFF2-40B4-BE49-F238E27FC236}">
                <a16:creationId xmlns:a16="http://schemas.microsoft.com/office/drawing/2014/main" id="{869212F5-EDCF-C56A-E071-63A34AA2CE3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4526988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CE43D-A84B-4110-4253-A48B3E281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9841D-7137-7DEA-35AA-157EF64064B0}"/>
              </a:ext>
            </a:extLst>
          </p:cNvPr>
          <p:cNvSpPr>
            <a:spLocks noGrp="1"/>
          </p:cNvSpPr>
          <p:nvPr>
            <p:ph type="title"/>
          </p:nvPr>
        </p:nvSpPr>
        <p:spPr/>
        <p:txBody>
          <a:bodyPr/>
          <a:lstStyle/>
          <a:p>
            <a:r>
              <a:rPr lang="en-GB" noProof="0" dirty="0"/>
              <a:t>Is authoritative good or bad?</a:t>
            </a:r>
          </a:p>
        </p:txBody>
      </p:sp>
      <p:sp>
        <p:nvSpPr>
          <p:cNvPr id="3" name="Text Placeholder 2">
            <a:extLst>
              <a:ext uri="{FF2B5EF4-FFF2-40B4-BE49-F238E27FC236}">
                <a16:creationId xmlns:a16="http://schemas.microsoft.com/office/drawing/2014/main" id="{36A6CBA3-BADD-7397-A585-292CB5FA5314}"/>
              </a:ext>
            </a:extLst>
          </p:cNvPr>
          <p:cNvSpPr>
            <a:spLocks noGrp="1"/>
          </p:cNvSpPr>
          <p:nvPr>
            <p:ph type="body" sz="quarter" idx="12"/>
          </p:nvPr>
        </p:nvSpPr>
        <p:spPr/>
        <p:txBody>
          <a:bodyPr/>
          <a:lstStyle/>
          <a:p>
            <a:pPr marL="457200" indent="-457200">
              <a:buAutoNum type="arabicPeriod"/>
            </a:pPr>
            <a:r>
              <a:rPr lang="en-GB" noProof="0" dirty="0"/>
              <a:t>A child becomes upset when they don’t get their own way and refuses to join in with group routines.</a:t>
            </a:r>
          </a:p>
          <a:p>
            <a:pPr marL="457200" indent="-457200">
              <a:buAutoNum type="arabicPeriod"/>
            </a:pPr>
            <a:endParaRPr lang="en-GB" noProof="0" dirty="0"/>
          </a:p>
          <a:p>
            <a:pPr marL="457200" indent="-457200">
              <a:buAutoNum type="arabicPeriod"/>
            </a:pPr>
            <a:r>
              <a:rPr lang="en-GB" noProof="0" dirty="0"/>
              <a:t>A Year 4 child is extremely worried about making mistakes and frequently seeks reassurance before starting tasks.</a:t>
            </a:r>
          </a:p>
          <a:p>
            <a:pPr marL="457200" indent="-457200">
              <a:buAutoNum type="arabicPeriod"/>
            </a:pPr>
            <a:endParaRPr lang="en-GB" noProof="0" dirty="0"/>
          </a:p>
          <a:p>
            <a:pPr marL="457200" indent="-457200">
              <a:buAutoNum type="arabicPeriod"/>
            </a:pPr>
            <a:r>
              <a:rPr lang="en-GB" noProof="0" dirty="0"/>
              <a:t>A Year 11 child struggles to organise their work, misses deadlines and seems unsure how to revise.</a:t>
            </a:r>
          </a:p>
          <a:p>
            <a:endParaRPr lang="en-GB" noProof="0" dirty="0"/>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1F57F19E-4E0B-5285-1DF0-701E5DE5D95C}"/>
              </a:ext>
            </a:extLst>
          </p:cNvPr>
          <p:cNvSpPr>
            <a:spLocks noGrp="1"/>
          </p:cNvSpPr>
          <p:nvPr>
            <p:ph type="sldNum" sz="quarter" idx="11"/>
          </p:nvPr>
        </p:nvSpPr>
        <p:spPr/>
        <p:txBody>
          <a:bodyPr/>
          <a:lstStyle/>
          <a:p>
            <a:fld id="{DA2C159E-F13C-4A85-9A41-E7669D3E0D70}" type="slidenum">
              <a:rPr lang="en-GB" noProof="0" smtClean="0"/>
              <a:pPr/>
              <a:t>153</a:t>
            </a:fld>
            <a:endParaRPr lang="en-GB" noProof="0" dirty="0"/>
          </a:p>
        </p:txBody>
      </p:sp>
      <p:sp>
        <p:nvSpPr>
          <p:cNvPr id="5" name="Footer Placeholder 4">
            <a:extLst>
              <a:ext uri="{FF2B5EF4-FFF2-40B4-BE49-F238E27FC236}">
                <a16:creationId xmlns:a16="http://schemas.microsoft.com/office/drawing/2014/main" id="{B574D0A0-4674-7B9D-8041-E4C9F766529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786815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D65CD-50E9-CB9E-8EFA-604349EFB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0545A-0700-618C-FBD2-6F10A29FEEB9}"/>
              </a:ext>
            </a:extLst>
          </p:cNvPr>
          <p:cNvSpPr>
            <a:spLocks noGrp="1"/>
          </p:cNvSpPr>
          <p:nvPr>
            <p:ph type="title"/>
          </p:nvPr>
        </p:nvSpPr>
        <p:spPr/>
        <p:txBody>
          <a:bodyPr/>
          <a:lstStyle/>
          <a:p>
            <a:r>
              <a:rPr lang="en-GB" noProof="0" dirty="0"/>
              <a:t>Child progress evening</a:t>
            </a:r>
          </a:p>
        </p:txBody>
      </p:sp>
      <p:sp>
        <p:nvSpPr>
          <p:cNvPr id="3" name="Text Placeholder 2">
            <a:extLst>
              <a:ext uri="{FF2B5EF4-FFF2-40B4-BE49-F238E27FC236}">
                <a16:creationId xmlns:a16="http://schemas.microsoft.com/office/drawing/2014/main" id="{6E461180-E760-2078-BB79-D2A3A1A55EC5}"/>
              </a:ext>
            </a:extLst>
          </p:cNvPr>
          <p:cNvSpPr>
            <a:spLocks noGrp="1"/>
          </p:cNvSpPr>
          <p:nvPr>
            <p:ph type="body" sz="quarter" idx="12"/>
          </p:nvPr>
        </p:nvSpPr>
        <p:spPr/>
        <p:txBody>
          <a:bodyPr/>
          <a:lstStyle/>
          <a:p>
            <a:r>
              <a:rPr lang="en-GB" noProof="0" dirty="0"/>
              <a:t>A primary school is planning a child progress evening.  To be inclusive and allow as many people as possible to attend, they are considering two different options for caregivers:</a:t>
            </a:r>
          </a:p>
          <a:p>
            <a:endParaRPr lang="en-GB" noProof="0" dirty="0"/>
          </a:p>
          <a:p>
            <a:pPr marL="457200" indent="-457200">
              <a:buFont typeface="+mj-lt"/>
              <a:buAutoNum type="arabicPeriod"/>
            </a:pPr>
            <a:r>
              <a:rPr lang="en-GB" noProof="0" dirty="0"/>
              <a:t>Book a slot online.</a:t>
            </a:r>
          </a:p>
          <a:p>
            <a:pPr marL="457200" indent="-457200">
              <a:buFont typeface="+mj-lt"/>
              <a:buAutoNum type="arabicPeriod"/>
            </a:pPr>
            <a:endParaRPr lang="en-GB" noProof="0" dirty="0"/>
          </a:p>
          <a:p>
            <a:pPr marL="457200" indent="-457200">
              <a:buFont typeface="+mj-lt"/>
              <a:buAutoNum type="arabicPeriod"/>
            </a:pPr>
            <a:r>
              <a:rPr lang="en-GB" noProof="0" dirty="0"/>
              <a:t>Arrive and wait in a queue.</a:t>
            </a:r>
          </a:p>
          <a:p>
            <a:endParaRPr lang="en-GB" noProof="0" dirty="0"/>
          </a:p>
          <a:p>
            <a:r>
              <a:rPr lang="en-GB" noProof="0" dirty="0"/>
              <a:t>Which is best?</a:t>
            </a:r>
          </a:p>
          <a:p>
            <a:endParaRPr lang="en-GB" noProof="0" dirty="0"/>
          </a:p>
          <a:p>
            <a:endParaRPr lang="en-GB" noProof="0" dirty="0"/>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9CDBB62D-2F63-B127-24CD-392726262F96}"/>
              </a:ext>
            </a:extLst>
          </p:cNvPr>
          <p:cNvSpPr>
            <a:spLocks noGrp="1"/>
          </p:cNvSpPr>
          <p:nvPr>
            <p:ph type="sldNum" sz="quarter" idx="11"/>
          </p:nvPr>
        </p:nvSpPr>
        <p:spPr/>
        <p:txBody>
          <a:bodyPr/>
          <a:lstStyle/>
          <a:p>
            <a:fld id="{DA2C159E-F13C-4A85-9A41-E7669D3E0D70}" type="slidenum">
              <a:rPr lang="en-GB" noProof="0" smtClean="0"/>
              <a:pPr/>
              <a:t>154</a:t>
            </a:fld>
            <a:endParaRPr lang="en-GB" noProof="0" dirty="0"/>
          </a:p>
        </p:txBody>
      </p:sp>
      <p:sp>
        <p:nvSpPr>
          <p:cNvPr id="5" name="Footer Placeholder 4">
            <a:extLst>
              <a:ext uri="{FF2B5EF4-FFF2-40B4-BE49-F238E27FC236}">
                <a16:creationId xmlns:a16="http://schemas.microsoft.com/office/drawing/2014/main" id="{CFA07B1F-BF21-E7CD-4465-87F23C2CA88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49753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E1C74-E32E-CAC0-F32F-7FBC83E16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8B790-6B9D-60B0-4A9F-FD25201F47D4}"/>
              </a:ext>
            </a:extLst>
          </p:cNvPr>
          <p:cNvSpPr>
            <a:spLocks noGrp="1"/>
          </p:cNvSpPr>
          <p:nvPr>
            <p:ph type="title"/>
          </p:nvPr>
        </p:nvSpPr>
        <p:spPr/>
        <p:txBody>
          <a:bodyPr/>
          <a:lstStyle/>
          <a:p>
            <a:r>
              <a:rPr lang="en-GB" noProof="0" dirty="0"/>
              <a:t>Why was it best?</a:t>
            </a:r>
          </a:p>
        </p:txBody>
      </p:sp>
      <p:sp>
        <p:nvSpPr>
          <p:cNvPr id="3" name="Text Placeholder 2">
            <a:extLst>
              <a:ext uri="{FF2B5EF4-FFF2-40B4-BE49-F238E27FC236}">
                <a16:creationId xmlns:a16="http://schemas.microsoft.com/office/drawing/2014/main" id="{9B57E8B8-68EF-75E8-D42C-42A24E990CD6}"/>
              </a:ext>
            </a:extLst>
          </p:cNvPr>
          <p:cNvSpPr>
            <a:spLocks noGrp="1"/>
          </p:cNvSpPr>
          <p:nvPr>
            <p:ph type="body" sz="quarter" idx="12"/>
          </p:nvPr>
        </p:nvSpPr>
        <p:spPr/>
        <p:txBody>
          <a:bodyPr/>
          <a:lstStyle/>
          <a:p>
            <a:r>
              <a:rPr lang="en-GB" noProof="0" dirty="0"/>
              <a:t>Work in groups with those who agreed with your choice.</a:t>
            </a:r>
          </a:p>
          <a:p>
            <a:endParaRPr lang="en-GB" noProof="0" dirty="0"/>
          </a:p>
          <a:p>
            <a:r>
              <a:rPr lang="en-GB" noProof="0" dirty="0"/>
              <a:t>Discuss the reasons for the choice.  </a:t>
            </a:r>
          </a:p>
          <a:p>
            <a:endParaRPr lang="en-GB" noProof="0" dirty="0"/>
          </a:p>
          <a:p>
            <a:r>
              <a:rPr lang="en-GB" noProof="0" dirty="0"/>
              <a:t>Consider different factors and the advantages and disadvantages of each. Don’t just focus on the advantages. Complete the Factors to consider table.</a:t>
            </a:r>
          </a:p>
          <a:p>
            <a:endParaRPr lang="en-GB" noProof="0" dirty="0"/>
          </a:p>
          <a:p>
            <a:r>
              <a:rPr lang="en-GB" noProof="0" dirty="0"/>
              <a:t>What is your evidence?</a:t>
            </a:r>
          </a:p>
          <a:p>
            <a:endParaRPr lang="en-GB" noProof="0" dirty="0"/>
          </a:p>
          <a:p>
            <a:endParaRPr lang="en-GB" noProof="0" dirty="0"/>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655C2C55-23BC-ED6A-D8C4-B88775120622}"/>
              </a:ext>
            </a:extLst>
          </p:cNvPr>
          <p:cNvSpPr>
            <a:spLocks noGrp="1"/>
          </p:cNvSpPr>
          <p:nvPr>
            <p:ph type="sldNum" sz="quarter" idx="11"/>
          </p:nvPr>
        </p:nvSpPr>
        <p:spPr/>
        <p:txBody>
          <a:bodyPr/>
          <a:lstStyle/>
          <a:p>
            <a:fld id="{DA2C159E-F13C-4A85-9A41-E7669D3E0D70}" type="slidenum">
              <a:rPr lang="en-GB" noProof="0" smtClean="0"/>
              <a:pPr/>
              <a:t>155</a:t>
            </a:fld>
            <a:endParaRPr lang="en-GB" noProof="0" dirty="0"/>
          </a:p>
        </p:txBody>
      </p:sp>
      <p:sp>
        <p:nvSpPr>
          <p:cNvPr id="5" name="Footer Placeholder 4">
            <a:extLst>
              <a:ext uri="{FF2B5EF4-FFF2-40B4-BE49-F238E27FC236}">
                <a16:creationId xmlns:a16="http://schemas.microsoft.com/office/drawing/2014/main" id="{83084DA4-CF3F-658F-0433-7FAD41FD172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1552676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B19B7-202E-5CDD-91FD-F6EE7D869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96D13-C08F-F630-F79A-DACE2299E2AA}"/>
              </a:ext>
            </a:extLst>
          </p:cNvPr>
          <p:cNvSpPr>
            <a:spLocks noGrp="1"/>
          </p:cNvSpPr>
          <p:nvPr>
            <p:ph type="title"/>
          </p:nvPr>
        </p:nvSpPr>
        <p:spPr/>
        <p:txBody>
          <a:bodyPr/>
          <a:lstStyle/>
          <a:p>
            <a:r>
              <a:rPr lang="en-GB" noProof="0" dirty="0"/>
              <a:t>Present your reasoning</a:t>
            </a:r>
          </a:p>
        </p:txBody>
      </p:sp>
      <p:sp>
        <p:nvSpPr>
          <p:cNvPr id="3" name="Text Placeholder 2">
            <a:extLst>
              <a:ext uri="{FF2B5EF4-FFF2-40B4-BE49-F238E27FC236}">
                <a16:creationId xmlns:a16="http://schemas.microsoft.com/office/drawing/2014/main" id="{1D54425A-F892-1C8B-0994-7B7B3C59DC6A}"/>
              </a:ext>
            </a:extLst>
          </p:cNvPr>
          <p:cNvSpPr>
            <a:spLocks noGrp="1"/>
          </p:cNvSpPr>
          <p:nvPr>
            <p:ph type="body" sz="quarter" idx="12"/>
          </p:nvPr>
        </p:nvSpPr>
        <p:spPr/>
        <p:txBody>
          <a:bodyPr/>
          <a:lstStyle/>
          <a:p>
            <a:r>
              <a:rPr lang="en-GB" noProof="0" dirty="0"/>
              <a:t>Prepare a presentation of your key judgements, reasons and evidence.</a:t>
            </a:r>
          </a:p>
          <a:p>
            <a:endParaRPr lang="en-GB" noProof="0" dirty="0"/>
          </a:p>
          <a:p>
            <a:r>
              <a:rPr lang="en-GB" noProof="0" dirty="0"/>
              <a:t>No more than two slides.</a:t>
            </a:r>
          </a:p>
          <a:p>
            <a:endParaRPr lang="en-GB" noProof="0" dirty="0"/>
          </a:p>
          <a:p>
            <a:r>
              <a:rPr lang="en-GB" noProof="0" dirty="0"/>
              <a:t>The slides need to be persuasive.</a:t>
            </a:r>
          </a:p>
          <a:p>
            <a:endParaRPr lang="en-GB" noProof="0" dirty="0"/>
          </a:p>
          <a:p>
            <a:r>
              <a:rPr lang="en-GB" noProof="0" dirty="0"/>
              <a:t>Give your presentation to the rest of the class.</a:t>
            </a:r>
          </a:p>
          <a:p>
            <a:endParaRPr lang="en-GB" noProof="0" dirty="0"/>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73EAF306-9167-CDF8-DFA3-45EE98DE77B7}"/>
              </a:ext>
            </a:extLst>
          </p:cNvPr>
          <p:cNvSpPr>
            <a:spLocks noGrp="1"/>
          </p:cNvSpPr>
          <p:nvPr>
            <p:ph type="sldNum" sz="quarter" idx="11"/>
          </p:nvPr>
        </p:nvSpPr>
        <p:spPr/>
        <p:txBody>
          <a:bodyPr/>
          <a:lstStyle/>
          <a:p>
            <a:fld id="{DA2C159E-F13C-4A85-9A41-E7669D3E0D70}" type="slidenum">
              <a:rPr lang="en-GB" noProof="0" smtClean="0"/>
              <a:pPr/>
              <a:t>156</a:t>
            </a:fld>
            <a:endParaRPr lang="en-GB" noProof="0" dirty="0"/>
          </a:p>
        </p:txBody>
      </p:sp>
      <p:sp>
        <p:nvSpPr>
          <p:cNvPr id="5" name="Footer Placeholder 4">
            <a:extLst>
              <a:ext uri="{FF2B5EF4-FFF2-40B4-BE49-F238E27FC236}">
                <a16:creationId xmlns:a16="http://schemas.microsoft.com/office/drawing/2014/main" id="{6D984913-9357-6BFB-EF38-E9AA076B04A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9118631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56CC7-C0CD-114E-C43E-05D76B568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C802C-2FC9-BC53-8D88-170AB35CE850}"/>
              </a:ext>
            </a:extLst>
          </p:cNvPr>
          <p:cNvSpPr>
            <a:spLocks noGrp="1"/>
          </p:cNvSpPr>
          <p:nvPr>
            <p:ph type="title"/>
          </p:nvPr>
        </p:nvSpPr>
        <p:spPr/>
        <p:txBody>
          <a:bodyPr/>
          <a:lstStyle/>
          <a:p>
            <a:r>
              <a:rPr lang="en-GB" noProof="0" dirty="0"/>
              <a:t>PEEL</a:t>
            </a:r>
          </a:p>
        </p:txBody>
      </p:sp>
      <p:sp>
        <p:nvSpPr>
          <p:cNvPr id="3" name="Text Placeholder 2">
            <a:extLst>
              <a:ext uri="{FF2B5EF4-FFF2-40B4-BE49-F238E27FC236}">
                <a16:creationId xmlns:a16="http://schemas.microsoft.com/office/drawing/2014/main" id="{C0DAD47A-EBBA-11F9-0859-B01AD1EF7EDF}"/>
              </a:ext>
            </a:extLst>
          </p:cNvPr>
          <p:cNvSpPr>
            <a:spLocks noGrp="1"/>
          </p:cNvSpPr>
          <p:nvPr>
            <p:ph type="body" sz="quarter" idx="12"/>
          </p:nvPr>
        </p:nvSpPr>
        <p:spPr/>
        <p:txBody>
          <a:bodyPr/>
          <a:lstStyle/>
          <a:p>
            <a:r>
              <a:rPr lang="en-GB" b="1" noProof="0" dirty="0"/>
              <a:t>P</a:t>
            </a:r>
            <a:r>
              <a:rPr lang="en-GB" noProof="0" dirty="0"/>
              <a:t>oint, assertion.</a:t>
            </a:r>
          </a:p>
          <a:p>
            <a:endParaRPr lang="en-GB" noProof="0" dirty="0"/>
          </a:p>
          <a:p>
            <a:r>
              <a:rPr lang="en-GB" b="1" noProof="0" dirty="0"/>
              <a:t>E</a:t>
            </a:r>
            <a:r>
              <a:rPr lang="en-GB" noProof="0" dirty="0"/>
              <a:t>vidence, example, reasoning.</a:t>
            </a:r>
          </a:p>
          <a:p>
            <a:endParaRPr lang="en-GB" noProof="0" dirty="0"/>
          </a:p>
          <a:p>
            <a:r>
              <a:rPr lang="en-GB" b="1" noProof="0" dirty="0"/>
              <a:t>E</a:t>
            </a:r>
            <a:r>
              <a:rPr lang="en-GB" noProof="0" dirty="0"/>
              <a:t>valuate – judgement.</a:t>
            </a:r>
          </a:p>
          <a:p>
            <a:endParaRPr lang="en-GB" noProof="0" dirty="0"/>
          </a:p>
          <a:p>
            <a:r>
              <a:rPr lang="en-GB" b="1" noProof="0" dirty="0"/>
              <a:t>L</a:t>
            </a:r>
            <a:r>
              <a:rPr lang="en-GB" noProof="0" dirty="0"/>
              <a:t>ink back to the issue.</a:t>
            </a:r>
          </a:p>
          <a:p>
            <a:endParaRPr lang="en-GB" noProof="0" dirty="0"/>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A9B2229C-D0F1-1D82-0E4F-3D17663202AB}"/>
              </a:ext>
            </a:extLst>
          </p:cNvPr>
          <p:cNvSpPr>
            <a:spLocks noGrp="1"/>
          </p:cNvSpPr>
          <p:nvPr>
            <p:ph type="sldNum" sz="quarter" idx="11"/>
          </p:nvPr>
        </p:nvSpPr>
        <p:spPr/>
        <p:txBody>
          <a:bodyPr/>
          <a:lstStyle/>
          <a:p>
            <a:fld id="{DA2C159E-F13C-4A85-9A41-E7669D3E0D70}" type="slidenum">
              <a:rPr lang="en-GB" noProof="0" smtClean="0"/>
              <a:pPr/>
              <a:t>157</a:t>
            </a:fld>
            <a:endParaRPr lang="en-GB" noProof="0" dirty="0"/>
          </a:p>
        </p:txBody>
      </p:sp>
      <p:sp>
        <p:nvSpPr>
          <p:cNvPr id="5" name="Footer Placeholder 4">
            <a:extLst>
              <a:ext uri="{FF2B5EF4-FFF2-40B4-BE49-F238E27FC236}">
                <a16:creationId xmlns:a16="http://schemas.microsoft.com/office/drawing/2014/main" id="{77D43F41-4B45-4884-B4EC-E44D71CB79C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6144818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8A8C8-43A1-EEA7-2D19-63E47BB9C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60B70-413B-FC90-829D-F5B42803B31D}"/>
              </a:ext>
            </a:extLst>
          </p:cNvPr>
          <p:cNvSpPr>
            <a:spLocks noGrp="1"/>
          </p:cNvSpPr>
          <p:nvPr>
            <p:ph type="title"/>
          </p:nvPr>
        </p:nvSpPr>
        <p:spPr/>
        <p:txBody>
          <a:bodyPr/>
          <a:lstStyle/>
          <a:p>
            <a:r>
              <a:rPr lang="en-GB" noProof="0" dirty="0"/>
              <a:t>PEEL task</a:t>
            </a:r>
          </a:p>
        </p:txBody>
      </p:sp>
      <p:sp>
        <p:nvSpPr>
          <p:cNvPr id="3" name="Text Placeholder 2">
            <a:extLst>
              <a:ext uri="{FF2B5EF4-FFF2-40B4-BE49-F238E27FC236}">
                <a16:creationId xmlns:a16="http://schemas.microsoft.com/office/drawing/2014/main" id="{8E267969-0249-F3CA-5572-F1146D13BC93}"/>
              </a:ext>
            </a:extLst>
          </p:cNvPr>
          <p:cNvSpPr>
            <a:spLocks noGrp="1"/>
          </p:cNvSpPr>
          <p:nvPr>
            <p:ph type="body" sz="quarter" idx="12"/>
          </p:nvPr>
        </p:nvSpPr>
        <p:spPr/>
        <p:txBody>
          <a:bodyPr/>
          <a:lstStyle/>
          <a:p>
            <a:r>
              <a:rPr lang="en-GB" noProof="0" dirty="0"/>
              <a:t>Work in groups.</a:t>
            </a:r>
          </a:p>
          <a:p>
            <a:endParaRPr lang="en-GB" noProof="0" dirty="0"/>
          </a:p>
          <a:p>
            <a:r>
              <a:rPr lang="en-GB" noProof="0" dirty="0"/>
              <a:t>The cost of car insurance for under-25s is predicted to come down by 20%. </a:t>
            </a:r>
          </a:p>
          <a:p>
            <a:endParaRPr lang="en-GB" noProof="0" dirty="0"/>
          </a:p>
          <a:p>
            <a:r>
              <a:rPr lang="en-GB" noProof="0" dirty="0"/>
              <a:t>Evaluate the impact this could have on road safety.</a:t>
            </a:r>
          </a:p>
          <a:p>
            <a:endParaRPr lang="en-GB" noProof="0" dirty="0"/>
          </a:p>
          <a:p>
            <a:r>
              <a:rPr lang="en-GB" noProof="0" dirty="0"/>
              <a:t>Use the PEEL approach to construct an evaluation and complete the PEEL template.</a:t>
            </a:r>
          </a:p>
          <a:p>
            <a:endParaRPr lang="en-GB" noProof="0" dirty="0"/>
          </a:p>
        </p:txBody>
      </p:sp>
      <p:sp>
        <p:nvSpPr>
          <p:cNvPr id="4" name="Slide Number Placeholder 3">
            <a:extLst>
              <a:ext uri="{FF2B5EF4-FFF2-40B4-BE49-F238E27FC236}">
                <a16:creationId xmlns:a16="http://schemas.microsoft.com/office/drawing/2014/main" id="{DBA6ACC8-CEF6-A6BA-2F79-B107B08CF0A4}"/>
              </a:ext>
            </a:extLst>
          </p:cNvPr>
          <p:cNvSpPr>
            <a:spLocks noGrp="1"/>
          </p:cNvSpPr>
          <p:nvPr>
            <p:ph type="sldNum" sz="quarter" idx="11"/>
          </p:nvPr>
        </p:nvSpPr>
        <p:spPr/>
        <p:txBody>
          <a:bodyPr/>
          <a:lstStyle/>
          <a:p>
            <a:fld id="{DA2C159E-F13C-4A85-9A41-E7669D3E0D70}" type="slidenum">
              <a:rPr lang="en-GB" noProof="0" smtClean="0"/>
              <a:pPr/>
              <a:t>158</a:t>
            </a:fld>
            <a:endParaRPr lang="en-GB" noProof="0" dirty="0"/>
          </a:p>
        </p:txBody>
      </p:sp>
      <p:sp>
        <p:nvSpPr>
          <p:cNvPr id="5" name="Footer Placeholder 4">
            <a:extLst>
              <a:ext uri="{FF2B5EF4-FFF2-40B4-BE49-F238E27FC236}">
                <a16:creationId xmlns:a16="http://schemas.microsoft.com/office/drawing/2014/main" id="{1F66F28D-B670-C292-288F-5E1FC6A690A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2502079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45C50-7B08-D4ED-4A7A-19835A184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63803-7A4E-088C-6B3D-5EE724887082}"/>
              </a:ext>
            </a:extLst>
          </p:cNvPr>
          <p:cNvSpPr>
            <a:spLocks noGrp="1"/>
          </p:cNvSpPr>
          <p:nvPr>
            <p:ph type="title"/>
          </p:nvPr>
        </p:nvSpPr>
        <p:spPr/>
        <p:txBody>
          <a:bodyPr/>
          <a:lstStyle/>
          <a:p>
            <a:r>
              <a:rPr lang="en-GB" noProof="0" dirty="0"/>
              <a:t>Peer review PEEL task</a:t>
            </a:r>
          </a:p>
        </p:txBody>
      </p:sp>
      <p:sp>
        <p:nvSpPr>
          <p:cNvPr id="3" name="Text Placeholder 2">
            <a:extLst>
              <a:ext uri="{FF2B5EF4-FFF2-40B4-BE49-F238E27FC236}">
                <a16:creationId xmlns:a16="http://schemas.microsoft.com/office/drawing/2014/main" id="{17751EC3-EBE0-E185-ACBB-4393F0A61E7B}"/>
              </a:ext>
            </a:extLst>
          </p:cNvPr>
          <p:cNvSpPr>
            <a:spLocks noGrp="1"/>
          </p:cNvSpPr>
          <p:nvPr>
            <p:ph type="body" sz="quarter" idx="12"/>
          </p:nvPr>
        </p:nvSpPr>
        <p:spPr/>
        <p:txBody>
          <a:bodyPr/>
          <a:lstStyle/>
          <a:p>
            <a:r>
              <a:rPr lang="en-GB" noProof="0" dirty="0"/>
              <a:t>Review the completed PEEL template.</a:t>
            </a:r>
          </a:p>
          <a:p>
            <a:endParaRPr lang="en-GB" noProof="0" dirty="0"/>
          </a:p>
          <a:p>
            <a:r>
              <a:rPr lang="en-GB" noProof="0" dirty="0"/>
              <a:t>Use highlighter pens to highlight where the answer appropriately uses PEEL techniques and a different coloured highlighter pen where you think it doesn’t.</a:t>
            </a:r>
          </a:p>
          <a:p>
            <a:endParaRPr lang="en-GB" noProof="0" dirty="0"/>
          </a:p>
          <a:p>
            <a:r>
              <a:rPr lang="en-GB" noProof="0" dirty="0"/>
              <a:t>Write a comment to indicate why it doesn’t appropriately use the PEEL technique with recommendations for improvement.</a:t>
            </a:r>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E483BFAD-ADF8-65E3-51E4-F9EBE4674604}"/>
              </a:ext>
            </a:extLst>
          </p:cNvPr>
          <p:cNvSpPr>
            <a:spLocks noGrp="1"/>
          </p:cNvSpPr>
          <p:nvPr>
            <p:ph type="sldNum" sz="quarter" idx="11"/>
          </p:nvPr>
        </p:nvSpPr>
        <p:spPr/>
        <p:txBody>
          <a:bodyPr/>
          <a:lstStyle/>
          <a:p>
            <a:fld id="{DA2C159E-F13C-4A85-9A41-E7669D3E0D70}" type="slidenum">
              <a:rPr lang="en-GB" noProof="0" smtClean="0"/>
              <a:pPr/>
              <a:t>159</a:t>
            </a:fld>
            <a:endParaRPr lang="en-GB" noProof="0" dirty="0"/>
          </a:p>
        </p:txBody>
      </p:sp>
      <p:sp>
        <p:nvSpPr>
          <p:cNvPr id="5" name="Footer Placeholder 4">
            <a:extLst>
              <a:ext uri="{FF2B5EF4-FFF2-40B4-BE49-F238E27FC236}">
                <a16:creationId xmlns:a16="http://schemas.microsoft.com/office/drawing/2014/main" id="{33407999-7A1B-BB97-F7B3-9B6D4599706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7731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734F-D45B-C711-03B8-DB55A658F3F1}"/>
              </a:ext>
            </a:extLst>
          </p:cNvPr>
          <p:cNvSpPr>
            <a:spLocks noGrp="1"/>
          </p:cNvSpPr>
          <p:nvPr>
            <p:ph type="title"/>
          </p:nvPr>
        </p:nvSpPr>
        <p:spPr>
          <a:xfrm>
            <a:off x="232950" y="249900"/>
            <a:ext cx="8437563" cy="1236384"/>
          </a:xfrm>
        </p:spPr>
        <p:txBody>
          <a:bodyPr>
            <a:normAutofit/>
          </a:bodyPr>
          <a:lstStyle/>
          <a:p>
            <a:r>
              <a:rPr lang="en-GB" noProof="0" dirty="0">
                <a:cs typeface="Arial"/>
              </a:rPr>
              <a:t>Activity – how we might work in partnership</a:t>
            </a:r>
            <a:endParaRPr lang="en-GB" noProof="0" dirty="0"/>
          </a:p>
        </p:txBody>
      </p:sp>
      <p:sp>
        <p:nvSpPr>
          <p:cNvPr id="3" name="Text Placeholder 2">
            <a:extLst>
              <a:ext uri="{FF2B5EF4-FFF2-40B4-BE49-F238E27FC236}">
                <a16:creationId xmlns:a16="http://schemas.microsoft.com/office/drawing/2014/main" id="{3F5D4C89-0A0E-5634-1FB9-DCEC40A83231}"/>
              </a:ext>
            </a:extLst>
          </p:cNvPr>
          <p:cNvSpPr>
            <a:spLocks noGrp="1"/>
          </p:cNvSpPr>
          <p:nvPr>
            <p:ph type="body" sz="quarter" idx="12"/>
          </p:nvPr>
        </p:nvSpPr>
        <p:spPr>
          <a:xfrm>
            <a:off x="234000" y="1665573"/>
            <a:ext cx="7675907" cy="2922401"/>
          </a:xfrm>
        </p:spPr>
        <p:txBody>
          <a:bodyPr vert="horz" lIns="0" tIns="0" rIns="0" bIns="0" rtlCol="0" anchor="t">
            <a:noAutofit/>
          </a:bodyPr>
          <a:lstStyle/>
          <a:p>
            <a:pPr marL="342900" indent="-342900">
              <a:buChar char="•"/>
            </a:pPr>
            <a:r>
              <a:rPr lang="en-GB" noProof="0" dirty="0">
                <a:cs typeface="Arial"/>
              </a:rPr>
              <a:t>Work in pairs.</a:t>
            </a:r>
          </a:p>
          <a:p>
            <a:pPr marL="342900" indent="-342900">
              <a:buChar char="•"/>
            </a:pPr>
            <a:r>
              <a:rPr lang="en-GB" noProof="0" dirty="0">
                <a:cs typeface="Arial"/>
              </a:rPr>
              <a:t>Use the </a:t>
            </a:r>
            <a:r>
              <a:rPr lang="en-GB" b="1" noProof="0" dirty="0">
                <a:cs typeface="Arial"/>
              </a:rPr>
              <a:t>Wheel of names </a:t>
            </a:r>
            <a:r>
              <a:rPr lang="en-GB" noProof="0" dirty="0">
                <a:cs typeface="Arial"/>
              </a:rPr>
              <a:t>to select one role and one family dynamic.</a:t>
            </a:r>
          </a:p>
          <a:p>
            <a:pPr marL="342900" indent="-342900">
              <a:buChar char="•"/>
            </a:pPr>
            <a:r>
              <a:rPr lang="en-GB" noProof="0" dirty="0">
                <a:cs typeface="Arial"/>
              </a:rPr>
              <a:t>Next, write an example of how they might work in partnership.</a:t>
            </a:r>
          </a:p>
          <a:p>
            <a:pPr marL="342900" indent="-342900">
              <a:buChar char="•"/>
            </a:pPr>
            <a:r>
              <a:rPr lang="en-GB" noProof="0" dirty="0">
                <a:cs typeface="Arial"/>
              </a:rPr>
              <a:t>Complete the </a:t>
            </a:r>
            <a:r>
              <a:rPr lang="en-GB" b="1" noProof="0" dirty="0">
                <a:cs typeface="Arial"/>
              </a:rPr>
              <a:t>Working in partnership table</a:t>
            </a:r>
            <a:r>
              <a:rPr lang="en-GB" noProof="0" dirty="0">
                <a:cs typeface="Arial"/>
              </a:rPr>
              <a:t>.</a:t>
            </a:r>
          </a:p>
          <a:p>
            <a:pPr marL="342900" indent="-342900">
              <a:buChar char="•"/>
            </a:pPr>
            <a:r>
              <a:rPr lang="en-GB" noProof="0" dirty="0">
                <a:cs typeface="Arial"/>
              </a:rPr>
              <a:t>Repeat twice.</a:t>
            </a:r>
          </a:p>
        </p:txBody>
      </p:sp>
      <p:sp>
        <p:nvSpPr>
          <p:cNvPr id="4" name="Slide Number Placeholder 3">
            <a:extLst>
              <a:ext uri="{FF2B5EF4-FFF2-40B4-BE49-F238E27FC236}">
                <a16:creationId xmlns:a16="http://schemas.microsoft.com/office/drawing/2014/main" id="{74013942-8441-B654-1D47-12F340E9AE46}"/>
              </a:ext>
            </a:extLst>
          </p:cNvPr>
          <p:cNvSpPr>
            <a:spLocks noGrp="1"/>
          </p:cNvSpPr>
          <p:nvPr>
            <p:ph type="sldNum" sz="quarter" idx="11"/>
          </p:nvPr>
        </p:nvSpPr>
        <p:spPr/>
        <p:txBody>
          <a:bodyPr/>
          <a:lstStyle/>
          <a:p>
            <a:fld id="{DA2C159E-F13C-4A85-9A41-E7669D3E0D70}" type="slidenum">
              <a:rPr lang="en-GB" noProof="0" smtClean="0"/>
              <a:pPr/>
              <a:t>16</a:t>
            </a:fld>
            <a:endParaRPr lang="en-GB" noProof="0" dirty="0"/>
          </a:p>
        </p:txBody>
      </p:sp>
      <p:sp>
        <p:nvSpPr>
          <p:cNvPr id="5" name="Footer Placeholder 4">
            <a:extLst>
              <a:ext uri="{FF2B5EF4-FFF2-40B4-BE49-F238E27FC236}">
                <a16:creationId xmlns:a16="http://schemas.microsoft.com/office/drawing/2014/main" id="{A548BB70-DDD5-2438-0204-5DDE607C99A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953174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BFF72-E099-D7E2-AE43-EC49FC33B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0B9BF-6640-E424-D9B0-1C5EA123871C}"/>
              </a:ext>
            </a:extLst>
          </p:cNvPr>
          <p:cNvSpPr>
            <a:spLocks noGrp="1"/>
          </p:cNvSpPr>
          <p:nvPr>
            <p:ph type="title"/>
          </p:nvPr>
        </p:nvSpPr>
        <p:spPr/>
        <p:txBody>
          <a:bodyPr/>
          <a:lstStyle/>
          <a:p>
            <a:r>
              <a:rPr lang="en-GB" noProof="0" dirty="0"/>
              <a:t>Justify</a:t>
            </a:r>
          </a:p>
        </p:txBody>
      </p:sp>
      <p:sp>
        <p:nvSpPr>
          <p:cNvPr id="3" name="Text Placeholder 2">
            <a:extLst>
              <a:ext uri="{FF2B5EF4-FFF2-40B4-BE49-F238E27FC236}">
                <a16:creationId xmlns:a16="http://schemas.microsoft.com/office/drawing/2014/main" id="{289D8081-91BE-1AFC-B036-68E9FDD12B4B}"/>
              </a:ext>
            </a:extLst>
          </p:cNvPr>
          <p:cNvSpPr>
            <a:spLocks noGrp="1"/>
          </p:cNvSpPr>
          <p:nvPr>
            <p:ph type="body" sz="quarter" idx="12"/>
          </p:nvPr>
        </p:nvSpPr>
        <p:spPr/>
        <p:txBody>
          <a:bodyPr/>
          <a:lstStyle/>
          <a:p>
            <a:endParaRPr lang="en-GB" noProof="0" dirty="0"/>
          </a:p>
          <a:p>
            <a:r>
              <a:rPr lang="en-GB" noProof="0" dirty="0"/>
              <a:t>Justify means to prove that an action or proposal is correct or that there will be a particular effect. There needs to be a clear and explicit link. Justify can also be used to defend a position against criticism. </a:t>
            </a:r>
          </a:p>
          <a:p>
            <a:endParaRPr lang="en-GB" noProof="0" dirty="0"/>
          </a:p>
          <a:p>
            <a:r>
              <a:rPr lang="en-GB" noProof="0" dirty="0"/>
              <a:t>Justify requires evidence to support a claim.</a:t>
            </a:r>
          </a:p>
          <a:p>
            <a:endParaRPr lang="en-GB" noProof="0" dirty="0"/>
          </a:p>
        </p:txBody>
      </p:sp>
      <p:sp>
        <p:nvSpPr>
          <p:cNvPr id="4" name="Slide Number Placeholder 3">
            <a:extLst>
              <a:ext uri="{FF2B5EF4-FFF2-40B4-BE49-F238E27FC236}">
                <a16:creationId xmlns:a16="http://schemas.microsoft.com/office/drawing/2014/main" id="{E9D5F7D6-9B6A-E1E1-C0F7-40A1D89B55C4}"/>
              </a:ext>
            </a:extLst>
          </p:cNvPr>
          <p:cNvSpPr>
            <a:spLocks noGrp="1"/>
          </p:cNvSpPr>
          <p:nvPr>
            <p:ph type="sldNum" sz="quarter" idx="11"/>
          </p:nvPr>
        </p:nvSpPr>
        <p:spPr/>
        <p:txBody>
          <a:bodyPr/>
          <a:lstStyle/>
          <a:p>
            <a:fld id="{DA2C159E-F13C-4A85-9A41-E7669D3E0D70}" type="slidenum">
              <a:rPr lang="en-GB" noProof="0" smtClean="0"/>
              <a:pPr/>
              <a:t>160</a:t>
            </a:fld>
            <a:endParaRPr lang="en-GB" noProof="0" dirty="0"/>
          </a:p>
        </p:txBody>
      </p:sp>
      <p:sp>
        <p:nvSpPr>
          <p:cNvPr id="5" name="Footer Placeholder 4">
            <a:extLst>
              <a:ext uri="{FF2B5EF4-FFF2-40B4-BE49-F238E27FC236}">
                <a16:creationId xmlns:a16="http://schemas.microsoft.com/office/drawing/2014/main" id="{BF316EED-85B7-ACC0-A6E5-76CF8308C58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275554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A75FC-E4E6-44DE-7A3C-FEE1B86C5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DDBB4-5B80-C484-3833-BE7B6CD86FA7}"/>
              </a:ext>
            </a:extLst>
          </p:cNvPr>
          <p:cNvSpPr>
            <a:spLocks noGrp="1"/>
          </p:cNvSpPr>
          <p:nvPr>
            <p:ph type="title"/>
          </p:nvPr>
        </p:nvSpPr>
        <p:spPr/>
        <p:txBody>
          <a:bodyPr/>
          <a:lstStyle/>
          <a:p>
            <a:r>
              <a:rPr lang="en-GB" noProof="0" dirty="0"/>
              <a:t>Justify question</a:t>
            </a:r>
          </a:p>
        </p:txBody>
      </p:sp>
      <p:sp>
        <p:nvSpPr>
          <p:cNvPr id="3" name="Text Placeholder 2">
            <a:extLst>
              <a:ext uri="{FF2B5EF4-FFF2-40B4-BE49-F238E27FC236}">
                <a16:creationId xmlns:a16="http://schemas.microsoft.com/office/drawing/2014/main" id="{19510E03-9F3E-1FD7-1587-593EABF33DED}"/>
              </a:ext>
            </a:extLst>
          </p:cNvPr>
          <p:cNvSpPr>
            <a:spLocks noGrp="1"/>
          </p:cNvSpPr>
          <p:nvPr>
            <p:ph type="body" sz="quarter" idx="12"/>
          </p:nvPr>
        </p:nvSpPr>
        <p:spPr/>
        <p:txBody>
          <a:bodyPr/>
          <a:lstStyle/>
          <a:p>
            <a:r>
              <a:rPr lang="en-GB" noProof="0" dirty="0"/>
              <a:t>Justify the use of a shared communication diary to give regular updates between practitioners and caregivers.</a:t>
            </a:r>
          </a:p>
          <a:p>
            <a:endParaRPr lang="en-GB" noProof="0" dirty="0"/>
          </a:p>
        </p:txBody>
      </p:sp>
      <p:sp>
        <p:nvSpPr>
          <p:cNvPr id="4" name="Slide Number Placeholder 3">
            <a:extLst>
              <a:ext uri="{FF2B5EF4-FFF2-40B4-BE49-F238E27FC236}">
                <a16:creationId xmlns:a16="http://schemas.microsoft.com/office/drawing/2014/main" id="{D36B81DE-2EB7-14DF-BD38-5CA03834BFD5}"/>
              </a:ext>
            </a:extLst>
          </p:cNvPr>
          <p:cNvSpPr>
            <a:spLocks noGrp="1"/>
          </p:cNvSpPr>
          <p:nvPr>
            <p:ph type="sldNum" sz="quarter" idx="11"/>
          </p:nvPr>
        </p:nvSpPr>
        <p:spPr/>
        <p:txBody>
          <a:bodyPr/>
          <a:lstStyle/>
          <a:p>
            <a:fld id="{DA2C159E-F13C-4A85-9A41-E7669D3E0D70}" type="slidenum">
              <a:rPr lang="en-GB" noProof="0" smtClean="0"/>
              <a:pPr/>
              <a:t>161</a:t>
            </a:fld>
            <a:endParaRPr lang="en-GB" noProof="0" dirty="0"/>
          </a:p>
        </p:txBody>
      </p:sp>
      <p:sp>
        <p:nvSpPr>
          <p:cNvPr id="5" name="Footer Placeholder 4">
            <a:extLst>
              <a:ext uri="{FF2B5EF4-FFF2-40B4-BE49-F238E27FC236}">
                <a16:creationId xmlns:a16="http://schemas.microsoft.com/office/drawing/2014/main" id="{62634168-FDA1-5B04-DE0F-A50A5E71017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7927535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4232B-714E-DEC1-FAE3-BA982076F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6BF1E-2A6B-240D-5E19-EA1D7A9B304B}"/>
              </a:ext>
            </a:extLst>
          </p:cNvPr>
          <p:cNvSpPr>
            <a:spLocks noGrp="1"/>
          </p:cNvSpPr>
          <p:nvPr>
            <p:ph type="title"/>
          </p:nvPr>
        </p:nvSpPr>
        <p:spPr/>
        <p:txBody>
          <a:bodyPr/>
          <a:lstStyle/>
          <a:p>
            <a:r>
              <a:rPr lang="en-GB" noProof="0" dirty="0"/>
              <a:t>Example justification</a:t>
            </a:r>
          </a:p>
        </p:txBody>
      </p:sp>
      <p:sp>
        <p:nvSpPr>
          <p:cNvPr id="3" name="Text Placeholder 2">
            <a:extLst>
              <a:ext uri="{FF2B5EF4-FFF2-40B4-BE49-F238E27FC236}">
                <a16:creationId xmlns:a16="http://schemas.microsoft.com/office/drawing/2014/main" id="{B07A21DB-F448-9F2A-5E24-45DDB5576F31}"/>
              </a:ext>
            </a:extLst>
          </p:cNvPr>
          <p:cNvSpPr>
            <a:spLocks noGrp="1"/>
          </p:cNvSpPr>
          <p:nvPr>
            <p:ph type="body" sz="quarter" idx="12"/>
          </p:nvPr>
        </p:nvSpPr>
        <p:spPr/>
        <p:txBody>
          <a:bodyPr/>
          <a:lstStyle/>
          <a:p>
            <a:endParaRPr lang="en-GB" noProof="0" dirty="0"/>
          </a:p>
          <a:p>
            <a:r>
              <a:rPr lang="en-GB" noProof="0" dirty="0"/>
              <a:t>This ensures consistent two-way communication, helping both parties share key information about the child’s needs and progress. </a:t>
            </a:r>
          </a:p>
          <a:p>
            <a:endParaRPr lang="en-GB" noProof="0" dirty="0"/>
          </a:p>
          <a:p>
            <a:r>
              <a:rPr lang="en-GB" noProof="0" dirty="0"/>
              <a:t>It reduces misunderstandings, increases caregiver involvement, and builds trust. </a:t>
            </a:r>
          </a:p>
          <a:p>
            <a:endParaRPr lang="en-GB" noProof="0" dirty="0"/>
          </a:p>
          <a:p>
            <a:r>
              <a:rPr lang="en-GB" noProof="0" dirty="0"/>
              <a:t>Ultimately, it aligns home and setting approaches, leading to better outcomes for the child.</a:t>
            </a:r>
          </a:p>
          <a:p>
            <a:endParaRPr lang="en-GB" noProof="0" dirty="0"/>
          </a:p>
        </p:txBody>
      </p:sp>
      <p:sp>
        <p:nvSpPr>
          <p:cNvPr id="4" name="Slide Number Placeholder 3">
            <a:extLst>
              <a:ext uri="{FF2B5EF4-FFF2-40B4-BE49-F238E27FC236}">
                <a16:creationId xmlns:a16="http://schemas.microsoft.com/office/drawing/2014/main" id="{2B7A2365-14BC-F910-3B56-1CCAB91BC668}"/>
              </a:ext>
            </a:extLst>
          </p:cNvPr>
          <p:cNvSpPr>
            <a:spLocks noGrp="1"/>
          </p:cNvSpPr>
          <p:nvPr>
            <p:ph type="sldNum" sz="quarter" idx="11"/>
          </p:nvPr>
        </p:nvSpPr>
        <p:spPr/>
        <p:txBody>
          <a:bodyPr/>
          <a:lstStyle/>
          <a:p>
            <a:fld id="{DA2C159E-F13C-4A85-9A41-E7669D3E0D70}" type="slidenum">
              <a:rPr lang="en-GB" noProof="0" smtClean="0"/>
              <a:pPr/>
              <a:t>162</a:t>
            </a:fld>
            <a:endParaRPr lang="en-GB" noProof="0" dirty="0"/>
          </a:p>
        </p:txBody>
      </p:sp>
      <p:sp>
        <p:nvSpPr>
          <p:cNvPr id="5" name="Footer Placeholder 4">
            <a:extLst>
              <a:ext uri="{FF2B5EF4-FFF2-40B4-BE49-F238E27FC236}">
                <a16:creationId xmlns:a16="http://schemas.microsoft.com/office/drawing/2014/main" id="{69548383-674A-724E-A015-6B7CF13CF87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1680614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6BDD-6F90-7583-E649-45EE2F3DBB43}"/>
              </a:ext>
            </a:extLst>
          </p:cNvPr>
          <p:cNvSpPr>
            <a:spLocks noGrp="1"/>
          </p:cNvSpPr>
          <p:nvPr>
            <p:ph type="title"/>
          </p:nvPr>
        </p:nvSpPr>
        <p:spPr/>
        <p:txBody>
          <a:bodyPr/>
          <a:lstStyle/>
          <a:p>
            <a:r>
              <a:rPr lang="en-GB" noProof="0" dirty="0"/>
              <a:t>Write a justification</a:t>
            </a:r>
          </a:p>
        </p:txBody>
      </p:sp>
      <p:sp>
        <p:nvSpPr>
          <p:cNvPr id="3" name="Text Placeholder 2">
            <a:extLst>
              <a:ext uri="{FF2B5EF4-FFF2-40B4-BE49-F238E27FC236}">
                <a16:creationId xmlns:a16="http://schemas.microsoft.com/office/drawing/2014/main" id="{E81750EB-30FB-1CB0-27EA-DB1E6B56205F}"/>
              </a:ext>
            </a:extLst>
          </p:cNvPr>
          <p:cNvSpPr>
            <a:spLocks noGrp="1"/>
          </p:cNvSpPr>
          <p:nvPr>
            <p:ph type="body" sz="quarter" idx="12"/>
          </p:nvPr>
        </p:nvSpPr>
        <p:spPr>
          <a:xfrm>
            <a:off x="234000" y="777922"/>
            <a:ext cx="8323146" cy="3810052"/>
          </a:xfrm>
        </p:spPr>
        <p:txBody>
          <a:bodyPr/>
          <a:lstStyle/>
          <a:p>
            <a:pPr>
              <a:spcAft>
                <a:spcPts val="1200"/>
              </a:spcAft>
            </a:pPr>
            <a:r>
              <a:rPr lang="en-GB" b="1" noProof="0" dirty="0"/>
              <a:t>Option 1:</a:t>
            </a:r>
            <a:br>
              <a:rPr lang="en-GB" noProof="0" dirty="0"/>
            </a:br>
            <a:r>
              <a:rPr lang="en-GB" noProof="0" dirty="0"/>
              <a:t>Hold termly face-to-face meetings or workshops with caregivers to discuss children’s progress and share strategies.</a:t>
            </a:r>
          </a:p>
          <a:p>
            <a:r>
              <a:rPr lang="en-GB" b="1" noProof="0" dirty="0"/>
              <a:t>Option 2:</a:t>
            </a:r>
            <a:br>
              <a:rPr lang="en-GB" noProof="0" dirty="0"/>
            </a:br>
            <a:r>
              <a:rPr lang="en-GB" noProof="0" dirty="0"/>
              <a:t>Provide training sessions or guidance materials for caregivers on how to support learning and development at home.</a:t>
            </a:r>
          </a:p>
          <a:p>
            <a:r>
              <a:rPr lang="en-GB" noProof="0" dirty="0"/>
              <a:t>Which option would best improve collaboration between practitioners and caregivers? Justify your answer.</a:t>
            </a:r>
          </a:p>
        </p:txBody>
      </p:sp>
      <p:sp>
        <p:nvSpPr>
          <p:cNvPr id="4" name="Slide Number Placeholder 3">
            <a:extLst>
              <a:ext uri="{FF2B5EF4-FFF2-40B4-BE49-F238E27FC236}">
                <a16:creationId xmlns:a16="http://schemas.microsoft.com/office/drawing/2014/main" id="{87F358EC-C0F8-685C-F29B-8B55AA849C1E}"/>
              </a:ext>
            </a:extLst>
          </p:cNvPr>
          <p:cNvSpPr>
            <a:spLocks noGrp="1"/>
          </p:cNvSpPr>
          <p:nvPr>
            <p:ph type="sldNum" sz="quarter" idx="11"/>
          </p:nvPr>
        </p:nvSpPr>
        <p:spPr/>
        <p:txBody>
          <a:bodyPr/>
          <a:lstStyle/>
          <a:p>
            <a:fld id="{DA2C159E-F13C-4A85-9A41-E7669D3E0D70}" type="slidenum">
              <a:rPr lang="en-GB" noProof="0" smtClean="0"/>
              <a:pPr/>
              <a:t>163</a:t>
            </a:fld>
            <a:endParaRPr lang="en-GB" noProof="0" dirty="0"/>
          </a:p>
        </p:txBody>
      </p:sp>
      <p:sp>
        <p:nvSpPr>
          <p:cNvPr id="5" name="Footer Placeholder 4">
            <a:extLst>
              <a:ext uri="{FF2B5EF4-FFF2-40B4-BE49-F238E27FC236}">
                <a16:creationId xmlns:a16="http://schemas.microsoft.com/office/drawing/2014/main" id="{53DD7FA8-7C3C-FF88-3696-61EE5A8B934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1536159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FBDBA-BD52-FE2D-84C8-E44D830E2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72002-A85B-E1D7-F927-4F34496E1C24}"/>
              </a:ext>
            </a:extLst>
          </p:cNvPr>
          <p:cNvSpPr>
            <a:spLocks noGrp="1"/>
          </p:cNvSpPr>
          <p:nvPr>
            <p:ph type="title"/>
          </p:nvPr>
        </p:nvSpPr>
        <p:spPr>
          <a:xfrm>
            <a:off x="232950" y="249900"/>
            <a:ext cx="8437563" cy="618780"/>
          </a:xfrm>
        </p:spPr>
        <p:txBody>
          <a:bodyPr>
            <a:normAutofit/>
          </a:bodyPr>
          <a:lstStyle/>
          <a:p>
            <a:r>
              <a:rPr lang="en-GB" noProof="0" dirty="0"/>
              <a:t>Next steps</a:t>
            </a:r>
          </a:p>
        </p:txBody>
      </p:sp>
      <p:sp>
        <p:nvSpPr>
          <p:cNvPr id="3" name="Text Placeholder 2">
            <a:extLst>
              <a:ext uri="{FF2B5EF4-FFF2-40B4-BE49-F238E27FC236}">
                <a16:creationId xmlns:a16="http://schemas.microsoft.com/office/drawing/2014/main" id="{A7CE1B08-CFFE-1677-ABC5-D49487BEF43A}"/>
              </a:ext>
            </a:extLst>
          </p:cNvPr>
          <p:cNvSpPr>
            <a:spLocks noGrp="1"/>
          </p:cNvSpPr>
          <p:nvPr>
            <p:ph type="body" sz="quarter" idx="12"/>
          </p:nvPr>
        </p:nvSpPr>
        <p:spPr>
          <a:xfrm>
            <a:off x="234000" y="868680"/>
            <a:ext cx="7667625" cy="3719294"/>
          </a:xfrm>
        </p:spPr>
        <p:txBody>
          <a:bodyPr/>
          <a:lstStyle/>
          <a:p>
            <a:r>
              <a:rPr lang="en-GB" noProof="0" dirty="0"/>
              <a:t>In the next lesson, you will work individually. You will get a new case study.   </a:t>
            </a:r>
          </a:p>
          <a:p>
            <a:endParaRPr lang="en-GB" noProof="0" dirty="0"/>
          </a:p>
          <a:p>
            <a:r>
              <a:rPr lang="en-GB" noProof="0" dirty="0"/>
              <a:t>You will analyse the content to determine the best way to maintain collaboration.  </a:t>
            </a:r>
          </a:p>
          <a:p>
            <a:endParaRPr lang="en-GB" noProof="0" dirty="0"/>
          </a:p>
          <a:p>
            <a:r>
              <a:rPr lang="en-GB" noProof="0" dirty="0"/>
              <a:t>You will then prepare for and participate in a professional discussion to give your ideas to a senior leader in an education and early years setting.</a:t>
            </a:r>
          </a:p>
        </p:txBody>
      </p:sp>
      <p:sp>
        <p:nvSpPr>
          <p:cNvPr id="4" name="Slide Number Placeholder 3">
            <a:extLst>
              <a:ext uri="{FF2B5EF4-FFF2-40B4-BE49-F238E27FC236}">
                <a16:creationId xmlns:a16="http://schemas.microsoft.com/office/drawing/2014/main" id="{261648A1-A66C-619D-7B79-D3BB840D7B1D}"/>
              </a:ext>
            </a:extLst>
          </p:cNvPr>
          <p:cNvSpPr>
            <a:spLocks noGrp="1"/>
          </p:cNvSpPr>
          <p:nvPr>
            <p:ph type="sldNum" sz="quarter" idx="11"/>
          </p:nvPr>
        </p:nvSpPr>
        <p:spPr/>
        <p:txBody>
          <a:bodyPr/>
          <a:lstStyle/>
          <a:p>
            <a:fld id="{DA2C159E-F13C-4A85-9A41-E7669D3E0D70}" type="slidenum">
              <a:rPr lang="en-GB" noProof="0" smtClean="0"/>
              <a:pPr/>
              <a:t>164</a:t>
            </a:fld>
            <a:endParaRPr lang="en-GB" noProof="0" dirty="0"/>
          </a:p>
        </p:txBody>
      </p:sp>
      <p:sp>
        <p:nvSpPr>
          <p:cNvPr id="5" name="Footer Placeholder 4">
            <a:extLst>
              <a:ext uri="{FF2B5EF4-FFF2-40B4-BE49-F238E27FC236}">
                <a16:creationId xmlns:a16="http://schemas.microsoft.com/office/drawing/2014/main" id="{77477A84-BD6D-CB13-4367-791FDB6000D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5185137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lnSpcReduction="10000"/>
          </a:bodyPr>
          <a:lstStyle/>
          <a:p>
            <a:r>
              <a:rPr lang="en-GB" noProof="0" dirty="0"/>
              <a:t>Family dynamics and caregiving to support collaboration </a:t>
            </a:r>
          </a:p>
        </p:txBody>
      </p:sp>
    </p:spTree>
    <p:extLst>
      <p:ext uri="{BB962C8B-B14F-4D97-AF65-F5344CB8AC3E}">
        <p14:creationId xmlns:p14="http://schemas.microsoft.com/office/powerpoint/2010/main" val="78345849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74B9D-FFEC-2F19-C3F4-9474144A2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AA379-F311-8A50-05D5-393A56A68A56}"/>
              </a:ext>
            </a:extLst>
          </p:cNvPr>
          <p:cNvSpPr>
            <a:spLocks noGrp="1"/>
          </p:cNvSpPr>
          <p:nvPr>
            <p:ph type="title"/>
          </p:nvPr>
        </p:nvSpPr>
        <p:spPr/>
        <p:txBody>
          <a:bodyPr/>
          <a:lstStyle/>
          <a:p>
            <a:r>
              <a:rPr lang="en-GB" noProof="0" dirty="0"/>
              <a:t>Learning </a:t>
            </a:r>
            <a:r>
              <a:rPr lang="en-GB" dirty="0"/>
              <a:t>intention: lesson 10</a:t>
            </a:r>
            <a:endParaRPr lang="en-GB" noProof="0" dirty="0"/>
          </a:p>
        </p:txBody>
      </p:sp>
      <p:sp>
        <p:nvSpPr>
          <p:cNvPr id="5" name="Footer Placeholder 4">
            <a:extLst>
              <a:ext uri="{FF2B5EF4-FFF2-40B4-BE49-F238E27FC236}">
                <a16:creationId xmlns:a16="http://schemas.microsoft.com/office/drawing/2014/main" id="{AD552426-606B-A48E-3B56-181B2516568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
        <p:nvSpPr>
          <p:cNvPr id="7" name="Text Placeholder 6">
            <a:extLst>
              <a:ext uri="{FF2B5EF4-FFF2-40B4-BE49-F238E27FC236}">
                <a16:creationId xmlns:a16="http://schemas.microsoft.com/office/drawing/2014/main" id="{E0E06781-7A51-AB4A-B3B9-8D44D274C829}"/>
              </a:ext>
              <a:ext uri="{C183D7F6-B498-43B3-948B-1728B52AA6E4}">
                <adec:decorative xmlns:adec="http://schemas.microsoft.com/office/drawing/2017/decorative" val="0"/>
              </a:ext>
            </a:extLst>
          </p:cNvPr>
          <p:cNvSpPr>
            <a:spLocks noGrp="1"/>
          </p:cNvSpPr>
          <p:nvPr>
            <p:ph type="body" sz="quarter" idx="12"/>
          </p:nvPr>
        </p:nvSpPr>
        <p:spPr/>
        <p:txBody>
          <a:bodyPr/>
          <a:lstStyle/>
          <a:p>
            <a:r>
              <a:rPr lang="en-GB" noProof="0" dirty="0"/>
              <a:t>Evaluate information to propose the best way to engage with a caregiver for a given situation.</a:t>
            </a:r>
          </a:p>
        </p:txBody>
      </p:sp>
      <p:sp>
        <p:nvSpPr>
          <p:cNvPr id="4" name="Slide Number Placeholder 3">
            <a:extLst>
              <a:ext uri="{FF2B5EF4-FFF2-40B4-BE49-F238E27FC236}">
                <a16:creationId xmlns:a16="http://schemas.microsoft.com/office/drawing/2014/main" id="{238B3ECB-20A3-38B6-9272-5A2BCC11B7C0}"/>
              </a:ext>
            </a:extLst>
          </p:cNvPr>
          <p:cNvSpPr>
            <a:spLocks noGrp="1"/>
          </p:cNvSpPr>
          <p:nvPr>
            <p:ph type="sldNum" sz="quarter" idx="11"/>
          </p:nvPr>
        </p:nvSpPr>
        <p:spPr/>
        <p:txBody>
          <a:bodyPr/>
          <a:lstStyle/>
          <a:p>
            <a:fld id="{DA2C159E-F13C-4A85-9A41-E7669D3E0D70}" type="slidenum">
              <a:rPr lang="en-GB" noProof="0" smtClean="0"/>
              <a:pPr/>
              <a:t>166</a:t>
            </a:fld>
            <a:endParaRPr lang="en-GB" noProof="0" dirty="0"/>
          </a:p>
        </p:txBody>
      </p:sp>
    </p:spTree>
    <p:extLst>
      <p:ext uri="{BB962C8B-B14F-4D97-AF65-F5344CB8AC3E}">
        <p14:creationId xmlns:p14="http://schemas.microsoft.com/office/powerpoint/2010/main" val="116944986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210F-3721-1A55-8E0B-1D165C652FD9}"/>
              </a:ext>
            </a:extLst>
          </p:cNvPr>
          <p:cNvSpPr>
            <a:spLocks noGrp="1"/>
          </p:cNvSpPr>
          <p:nvPr>
            <p:ph type="title"/>
          </p:nvPr>
        </p:nvSpPr>
        <p:spPr/>
        <p:txBody>
          <a:bodyPr/>
          <a:lstStyle/>
          <a:p>
            <a:r>
              <a:rPr lang="en-GB" noProof="0" dirty="0"/>
              <a:t>Case study introduction</a:t>
            </a:r>
          </a:p>
        </p:txBody>
      </p:sp>
      <p:sp>
        <p:nvSpPr>
          <p:cNvPr id="3" name="Text Placeholder 2">
            <a:extLst>
              <a:ext uri="{FF2B5EF4-FFF2-40B4-BE49-F238E27FC236}">
                <a16:creationId xmlns:a16="http://schemas.microsoft.com/office/drawing/2014/main" id="{1BCBC19F-64CD-BDBF-9C05-B9BD44E0B6BE}"/>
              </a:ext>
            </a:extLst>
          </p:cNvPr>
          <p:cNvSpPr>
            <a:spLocks noGrp="1"/>
          </p:cNvSpPr>
          <p:nvPr>
            <p:ph type="body" sz="quarter" idx="12"/>
          </p:nvPr>
        </p:nvSpPr>
        <p:spPr/>
        <p:txBody>
          <a:bodyPr vert="horz" lIns="0" tIns="0" rIns="0" bIns="0" rtlCol="0" anchor="t">
            <a:noAutofit/>
          </a:bodyPr>
          <a:lstStyle/>
          <a:p>
            <a:r>
              <a:rPr lang="en-GB" noProof="0" dirty="0"/>
              <a:t>You have been given a case study.</a:t>
            </a:r>
          </a:p>
          <a:p>
            <a:endParaRPr lang="en-GB" noProof="0" dirty="0"/>
          </a:p>
          <a:p>
            <a:r>
              <a:rPr lang="en-GB" noProof="0" dirty="0"/>
              <a:t>Read the case study carefully.</a:t>
            </a:r>
          </a:p>
          <a:p>
            <a:endParaRPr lang="en-GB" noProof="0" dirty="0"/>
          </a:p>
          <a:p>
            <a:r>
              <a:rPr lang="en-GB" noProof="0" dirty="0"/>
              <a:t>As you read:</a:t>
            </a:r>
          </a:p>
          <a:p>
            <a:pPr marL="342900" indent="-342900">
              <a:buFont typeface="Arial" panose="020B0604020202020204" pitchFamily="34" charset="0"/>
              <a:buChar char="•"/>
            </a:pPr>
            <a:r>
              <a:rPr lang="en-GB" noProof="0" dirty="0"/>
              <a:t>identify any terms you do not understand</a:t>
            </a:r>
          </a:p>
          <a:p>
            <a:pPr marL="342900" indent="-342900">
              <a:buFont typeface="Arial" panose="020B0604020202020204" pitchFamily="34" charset="0"/>
              <a:buChar char="•"/>
            </a:pPr>
            <a:r>
              <a:rPr lang="en-GB" noProof="0" dirty="0">
                <a:cs typeface="Arial"/>
              </a:rPr>
              <a:t>highlight key points</a:t>
            </a:r>
          </a:p>
          <a:p>
            <a:pPr marL="342900" indent="-342900">
              <a:buFont typeface="Arial" panose="020B0604020202020204" pitchFamily="34" charset="0"/>
              <a:buChar char="•"/>
            </a:pPr>
            <a:r>
              <a:rPr lang="en-GB" noProof="0" dirty="0"/>
              <a:t>ask for clarification where needed.</a:t>
            </a:r>
            <a:endParaRPr lang="en-GB" noProof="0" dirty="0">
              <a:cs typeface="Arial"/>
            </a:endParaRPr>
          </a:p>
        </p:txBody>
      </p:sp>
      <p:sp>
        <p:nvSpPr>
          <p:cNvPr id="4" name="Slide Number Placeholder 3">
            <a:extLst>
              <a:ext uri="{FF2B5EF4-FFF2-40B4-BE49-F238E27FC236}">
                <a16:creationId xmlns:a16="http://schemas.microsoft.com/office/drawing/2014/main" id="{408EEFF8-01DC-7E1D-F6EA-2055E0A1C369}"/>
              </a:ext>
            </a:extLst>
          </p:cNvPr>
          <p:cNvSpPr>
            <a:spLocks noGrp="1"/>
          </p:cNvSpPr>
          <p:nvPr>
            <p:ph type="sldNum" sz="quarter" idx="11"/>
          </p:nvPr>
        </p:nvSpPr>
        <p:spPr/>
        <p:txBody>
          <a:bodyPr/>
          <a:lstStyle/>
          <a:p>
            <a:fld id="{DA2C159E-F13C-4A85-9A41-E7669D3E0D70}" type="slidenum">
              <a:rPr lang="en-GB" noProof="0" smtClean="0"/>
              <a:pPr/>
              <a:t>167</a:t>
            </a:fld>
            <a:endParaRPr lang="en-GB" noProof="0" dirty="0"/>
          </a:p>
        </p:txBody>
      </p:sp>
      <p:sp>
        <p:nvSpPr>
          <p:cNvPr id="5" name="Footer Placeholder 4">
            <a:extLst>
              <a:ext uri="{FF2B5EF4-FFF2-40B4-BE49-F238E27FC236}">
                <a16:creationId xmlns:a16="http://schemas.microsoft.com/office/drawing/2014/main" id="{40C9DDE3-B612-BA80-F1AA-846CE52BF8C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094321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9E31-93CD-851E-8EF8-6DBE5B232970}"/>
              </a:ext>
            </a:extLst>
          </p:cNvPr>
          <p:cNvSpPr>
            <a:spLocks noGrp="1"/>
          </p:cNvSpPr>
          <p:nvPr>
            <p:ph type="title"/>
          </p:nvPr>
        </p:nvSpPr>
        <p:spPr/>
        <p:txBody>
          <a:bodyPr/>
          <a:lstStyle/>
          <a:p>
            <a:r>
              <a:rPr lang="en-GB" noProof="0" dirty="0"/>
              <a:t>Case study analysis</a:t>
            </a:r>
          </a:p>
        </p:txBody>
      </p:sp>
      <p:sp>
        <p:nvSpPr>
          <p:cNvPr id="3" name="Text Placeholder 2">
            <a:extLst>
              <a:ext uri="{FF2B5EF4-FFF2-40B4-BE49-F238E27FC236}">
                <a16:creationId xmlns:a16="http://schemas.microsoft.com/office/drawing/2014/main" id="{C0431792-5453-80B6-BF18-ED4702B7E85D}"/>
              </a:ext>
            </a:extLst>
          </p:cNvPr>
          <p:cNvSpPr>
            <a:spLocks noGrp="1"/>
          </p:cNvSpPr>
          <p:nvPr>
            <p:ph type="body" sz="quarter" idx="12"/>
          </p:nvPr>
        </p:nvSpPr>
        <p:spPr>
          <a:xfrm>
            <a:off x="473487" y="1219199"/>
            <a:ext cx="7667625" cy="3153337"/>
          </a:xfrm>
        </p:spPr>
        <p:txBody>
          <a:bodyPr/>
          <a:lstStyle/>
          <a:p>
            <a:r>
              <a:rPr lang="en-GB" noProof="0" dirty="0"/>
              <a:t>Individually plan how you will establish a collaborative approach with the caregiver.</a:t>
            </a:r>
          </a:p>
          <a:p>
            <a:endParaRPr lang="en-GB" noProof="0" dirty="0"/>
          </a:p>
          <a:p>
            <a:r>
              <a:rPr lang="en-GB" noProof="0" dirty="0"/>
              <a:t>Produce your ideas on a mind map.</a:t>
            </a:r>
          </a:p>
        </p:txBody>
      </p:sp>
      <p:sp>
        <p:nvSpPr>
          <p:cNvPr id="4" name="Slide Number Placeholder 3">
            <a:extLst>
              <a:ext uri="{FF2B5EF4-FFF2-40B4-BE49-F238E27FC236}">
                <a16:creationId xmlns:a16="http://schemas.microsoft.com/office/drawing/2014/main" id="{5A849EA0-047A-56A1-9FFF-BB9262971CF6}"/>
              </a:ext>
            </a:extLst>
          </p:cNvPr>
          <p:cNvSpPr>
            <a:spLocks noGrp="1"/>
          </p:cNvSpPr>
          <p:nvPr>
            <p:ph type="sldNum" sz="quarter" idx="11"/>
          </p:nvPr>
        </p:nvSpPr>
        <p:spPr/>
        <p:txBody>
          <a:bodyPr/>
          <a:lstStyle/>
          <a:p>
            <a:fld id="{DA2C159E-F13C-4A85-9A41-E7669D3E0D70}" type="slidenum">
              <a:rPr lang="en-GB" noProof="0" smtClean="0"/>
              <a:pPr/>
              <a:t>168</a:t>
            </a:fld>
            <a:endParaRPr lang="en-GB" noProof="0" dirty="0"/>
          </a:p>
        </p:txBody>
      </p:sp>
      <p:sp>
        <p:nvSpPr>
          <p:cNvPr id="5" name="Footer Placeholder 4">
            <a:extLst>
              <a:ext uri="{FF2B5EF4-FFF2-40B4-BE49-F238E27FC236}">
                <a16:creationId xmlns:a16="http://schemas.microsoft.com/office/drawing/2014/main" id="{468E5A1D-28D5-9671-894D-11BBF347E5C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008611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E0F4-F2EB-34B7-897C-7ECE70B2B5D5}"/>
              </a:ext>
            </a:extLst>
          </p:cNvPr>
          <p:cNvSpPr>
            <a:spLocks noGrp="1"/>
          </p:cNvSpPr>
          <p:nvPr>
            <p:ph type="title"/>
          </p:nvPr>
        </p:nvSpPr>
        <p:spPr/>
        <p:txBody>
          <a:bodyPr/>
          <a:lstStyle/>
          <a:p>
            <a:r>
              <a:rPr lang="en-GB" noProof="0" dirty="0"/>
              <a:t>Prepare for a professional discussion</a:t>
            </a:r>
          </a:p>
        </p:txBody>
      </p:sp>
      <p:sp>
        <p:nvSpPr>
          <p:cNvPr id="3" name="Text Placeholder 2">
            <a:extLst>
              <a:ext uri="{FF2B5EF4-FFF2-40B4-BE49-F238E27FC236}">
                <a16:creationId xmlns:a16="http://schemas.microsoft.com/office/drawing/2014/main" id="{5482B4AB-1223-C359-E134-86058B68981C}"/>
              </a:ext>
            </a:extLst>
          </p:cNvPr>
          <p:cNvSpPr>
            <a:spLocks noGrp="1"/>
          </p:cNvSpPr>
          <p:nvPr>
            <p:ph type="body" sz="quarter" idx="12"/>
          </p:nvPr>
        </p:nvSpPr>
        <p:spPr/>
        <p:txBody>
          <a:bodyPr/>
          <a:lstStyle/>
          <a:p>
            <a:r>
              <a:rPr lang="en-GB" noProof="0" dirty="0"/>
              <a:t>Complete the professional discussion planning table.</a:t>
            </a:r>
          </a:p>
          <a:p>
            <a:endParaRPr lang="en-GB" noProof="0" dirty="0"/>
          </a:p>
          <a:p>
            <a:r>
              <a:rPr lang="en-GB" noProof="0" dirty="0"/>
              <a:t>Identify questions you expect the senior leader to ask about your ideas and the answers a practitioner would give.  </a:t>
            </a:r>
          </a:p>
          <a:p>
            <a:endParaRPr lang="en-GB" noProof="0" dirty="0"/>
          </a:p>
          <a:p>
            <a:r>
              <a:rPr lang="en-GB" noProof="0" dirty="0"/>
              <a:t>Reasons for options should be included.</a:t>
            </a:r>
          </a:p>
          <a:p>
            <a:endParaRPr lang="en-GB" noProof="0" dirty="0"/>
          </a:p>
          <a:p>
            <a:r>
              <a:rPr lang="en-GB" noProof="0" dirty="0"/>
              <a:t>The professional discussion will last for approximately 10 minutes.</a:t>
            </a:r>
          </a:p>
        </p:txBody>
      </p:sp>
      <p:sp>
        <p:nvSpPr>
          <p:cNvPr id="4" name="Slide Number Placeholder 3">
            <a:extLst>
              <a:ext uri="{FF2B5EF4-FFF2-40B4-BE49-F238E27FC236}">
                <a16:creationId xmlns:a16="http://schemas.microsoft.com/office/drawing/2014/main" id="{B56D3578-3AE1-7319-638A-E7423E5DA89F}"/>
              </a:ext>
            </a:extLst>
          </p:cNvPr>
          <p:cNvSpPr>
            <a:spLocks noGrp="1"/>
          </p:cNvSpPr>
          <p:nvPr>
            <p:ph type="sldNum" sz="quarter" idx="11"/>
          </p:nvPr>
        </p:nvSpPr>
        <p:spPr/>
        <p:txBody>
          <a:bodyPr/>
          <a:lstStyle/>
          <a:p>
            <a:fld id="{DA2C159E-F13C-4A85-9A41-E7669D3E0D70}" type="slidenum">
              <a:rPr lang="en-GB" noProof="0" smtClean="0"/>
              <a:pPr/>
              <a:t>169</a:t>
            </a:fld>
            <a:endParaRPr lang="en-GB" noProof="0" dirty="0"/>
          </a:p>
        </p:txBody>
      </p:sp>
      <p:sp>
        <p:nvSpPr>
          <p:cNvPr id="5" name="Footer Placeholder 4">
            <a:extLst>
              <a:ext uri="{FF2B5EF4-FFF2-40B4-BE49-F238E27FC236}">
                <a16:creationId xmlns:a16="http://schemas.microsoft.com/office/drawing/2014/main" id="{84B40BF2-E932-366C-A3C1-49FFB530C43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559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83B4-133A-72C4-3034-E22C1955B306}"/>
              </a:ext>
            </a:extLst>
          </p:cNvPr>
          <p:cNvSpPr>
            <a:spLocks noGrp="1"/>
          </p:cNvSpPr>
          <p:nvPr>
            <p:ph type="title"/>
          </p:nvPr>
        </p:nvSpPr>
        <p:spPr/>
        <p:txBody>
          <a:bodyPr/>
          <a:lstStyle/>
          <a:p>
            <a:r>
              <a:rPr lang="en-GB" noProof="0" dirty="0">
                <a:cs typeface="Arial"/>
              </a:rPr>
              <a:t>Review of working in partnership</a:t>
            </a:r>
          </a:p>
        </p:txBody>
      </p:sp>
      <p:sp>
        <p:nvSpPr>
          <p:cNvPr id="3" name="Text Placeholder 2">
            <a:extLst>
              <a:ext uri="{FF2B5EF4-FFF2-40B4-BE49-F238E27FC236}">
                <a16:creationId xmlns:a16="http://schemas.microsoft.com/office/drawing/2014/main" id="{EF49005A-E4A3-7465-4A75-0089EFBC751B}"/>
              </a:ext>
            </a:extLst>
          </p:cNvPr>
          <p:cNvSpPr>
            <a:spLocks noGrp="1"/>
          </p:cNvSpPr>
          <p:nvPr>
            <p:ph type="body" sz="quarter" idx="12"/>
          </p:nvPr>
        </p:nvSpPr>
        <p:spPr/>
        <p:txBody>
          <a:bodyPr vert="horz" lIns="0" tIns="0" rIns="0" bIns="0" rtlCol="0" anchor="t">
            <a:noAutofit/>
          </a:bodyPr>
          <a:lstStyle/>
          <a:p>
            <a:pPr marL="342900" indent="-342900">
              <a:buChar char="•"/>
            </a:pPr>
            <a:r>
              <a:rPr lang="en-GB" noProof="0" dirty="0">
                <a:cs typeface="Arial"/>
              </a:rPr>
              <a:t>Swap your </a:t>
            </a:r>
            <a:r>
              <a:rPr lang="en-GB" b="1" noProof="0" dirty="0">
                <a:cs typeface="Arial"/>
              </a:rPr>
              <a:t>Working in partnership table </a:t>
            </a:r>
            <a:r>
              <a:rPr lang="en-GB" noProof="0" dirty="0">
                <a:cs typeface="Arial"/>
              </a:rPr>
              <a:t>with another pair.</a:t>
            </a:r>
          </a:p>
          <a:p>
            <a:pPr marL="342900" indent="-342900">
              <a:buChar char="•"/>
            </a:pPr>
            <a:endParaRPr lang="en-GB" noProof="0" dirty="0"/>
          </a:p>
          <a:p>
            <a:pPr marL="342900" indent="-342900">
              <a:buChar char="•"/>
            </a:pPr>
            <a:r>
              <a:rPr lang="en-GB" noProof="0" dirty="0">
                <a:cs typeface="Arial"/>
              </a:rPr>
              <a:t>Review the examples of activities against the definition of partnership working you noted earlier.</a:t>
            </a:r>
          </a:p>
          <a:p>
            <a:pPr marL="342900" indent="-342900">
              <a:buChar char="•"/>
            </a:pPr>
            <a:endParaRPr lang="en-GB" noProof="0" dirty="0">
              <a:cs typeface="Arial"/>
            </a:endParaRPr>
          </a:p>
          <a:p>
            <a:pPr marL="342900" indent="-342900">
              <a:buChar char="•"/>
            </a:pPr>
            <a:r>
              <a:rPr lang="en-GB" noProof="0" dirty="0">
                <a:cs typeface="Arial"/>
              </a:rPr>
              <a:t>Is the activity an example of partnership working?</a:t>
            </a:r>
          </a:p>
        </p:txBody>
      </p:sp>
      <p:sp>
        <p:nvSpPr>
          <p:cNvPr id="4" name="Slide Number Placeholder 3">
            <a:extLst>
              <a:ext uri="{FF2B5EF4-FFF2-40B4-BE49-F238E27FC236}">
                <a16:creationId xmlns:a16="http://schemas.microsoft.com/office/drawing/2014/main" id="{FA33BEB9-8423-A3AC-B536-1F375FDE750E}"/>
              </a:ext>
            </a:extLst>
          </p:cNvPr>
          <p:cNvSpPr>
            <a:spLocks noGrp="1"/>
          </p:cNvSpPr>
          <p:nvPr>
            <p:ph type="sldNum" sz="quarter" idx="11"/>
          </p:nvPr>
        </p:nvSpPr>
        <p:spPr/>
        <p:txBody>
          <a:bodyPr/>
          <a:lstStyle/>
          <a:p>
            <a:fld id="{DA2C159E-F13C-4A85-9A41-E7669D3E0D70}" type="slidenum">
              <a:rPr lang="en-GB" noProof="0" smtClean="0"/>
              <a:pPr/>
              <a:t>17</a:t>
            </a:fld>
            <a:endParaRPr lang="en-GB" noProof="0" dirty="0"/>
          </a:p>
        </p:txBody>
      </p:sp>
      <p:sp>
        <p:nvSpPr>
          <p:cNvPr id="5" name="Footer Placeholder 4">
            <a:extLst>
              <a:ext uri="{FF2B5EF4-FFF2-40B4-BE49-F238E27FC236}">
                <a16:creationId xmlns:a16="http://schemas.microsoft.com/office/drawing/2014/main" id="{9427EB47-CBE3-BD9C-027C-9DA64DDFEC8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3664842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5776D-FED5-B36F-5BCE-DCB64BF58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1831D-C40E-AF48-3CBB-F8C70FEDD092}"/>
              </a:ext>
            </a:extLst>
          </p:cNvPr>
          <p:cNvSpPr>
            <a:spLocks noGrp="1"/>
          </p:cNvSpPr>
          <p:nvPr>
            <p:ph type="title"/>
          </p:nvPr>
        </p:nvSpPr>
        <p:spPr/>
        <p:txBody>
          <a:bodyPr/>
          <a:lstStyle/>
          <a:p>
            <a:r>
              <a:rPr lang="en-GB" noProof="0" dirty="0"/>
              <a:t>Prepare your notes</a:t>
            </a:r>
          </a:p>
        </p:txBody>
      </p:sp>
      <p:sp>
        <p:nvSpPr>
          <p:cNvPr id="3" name="Text Placeholder 2">
            <a:extLst>
              <a:ext uri="{FF2B5EF4-FFF2-40B4-BE49-F238E27FC236}">
                <a16:creationId xmlns:a16="http://schemas.microsoft.com/office/drawing/2014/main" id="{1A6EBB91-2B54-FFA5-08B6-28B7411A99A0}"/>
              </a:ext>
            </a:extLst>
          </p:cNvPr>
          <p:cNvSpPr>
            <a:spLocks noGrp="1"/>
          </p:cNvSpPr>
          <p:nvPr>
            <p:ph type="body" sz="quarter" idx="12"/>
          </p:nvPr>
        </p:nvSpPr>
        <p:spPr/>
        <p:txBody>
          <a:bodyPr/>
          <a:lstStyle/>
          <a:p>
            <a:r>
              <a:rPr lang="en-GB" noProof="0" dirty="0"/>
              <a:t>You can take notes into your professional discussion.  </a:t>
            </a:r>
          </a:p>
          <a:p>
            <a:endParaRPr lang="en-GB" noProof="0" dirty="0"/>
          </a:p>
          <a:p>
            <a:r>
              <a:rPr lang="en-GB" noProof="0" dirty="0"/>
              <a:t>Prepare notes with any useful information you may want to refer to.</a:t>
            </a:r>
          </a:p>
          <a:p>
            <a:endParaRPr lang="en-GB" noProof="0" dirty="0"/>
          </a:p>
          <a:p>
            <a:r>
              <a:rPr lang="en-GB" noProof="0" dirty="0"/>
              <a:t>This could include probing questions that the practitioner could expect.</a:t>
            </a:r>
          </a:p>
          <a:p>
            <a:endParaRPr lang="en-GB" noProof="0" dirty="0"/>
          </a:p>
          <a:p>
            <a:r>
              <a:rPr lang="en-GB" noProof="0" dirty="0"/>
              <a:t>Try to keep your notes to one side of A4 paper.</a:t>
            </a:r>
          </a:p>
        </p:txBody>
      </p:sp>
      <p:sp>
        <p:nvSpPr>
          <p:cNvPr id="4" name="Slide Number Placeholder 3">
            <a:extLst>
              <a:ext uri="{FF2B5EF4-FFF2-40B4-BE49-F238E27FC236}">
                <a16:creationId xmlns:a16="http://schemas.microsoft.com/office/drawing/2014/main" id="{1991F0E4-C1D4-35A1-DE8B-BE3B824965EA}"/>
              </a:ext>
            </a:extLst>
          </p:cNvPr>
          <p:cNvSpPr>
            <a:spLocks noGrp="1"/>
          </p:cNvSpPr>
          <p:nvPr>
            <p:ph type="sldNum" sz="quarter" idx="11"/>
          </p:nvPr>
        </p:nvSpPr>
        <p:spPr/>
        <p:txBody>
          <a:bodyPr/>
          <a:lstStyle/>
          <a:p>
            <a:fld id="{DA2C159E-F13C-4A85-9A41-E7669D3E0D70}" type="slidenum">
              <a:rPr lang="en-GB" noProof="0" smtClean="0"/>
              <a:pPr/>
              <a:t>170</a:t>
            </a:fld>
            <a:endParaRPr lang="en-GB" noProof="0" dirty="0"/>
          </a:p>
        </p:txBody>
      </p:sp>
      <p:sp>
        <p:nvSpPr>
          <p:cNvPr id="5" name="Footer Placeholder 4">
            <a:extLst>
              <a:ext uri="{FF2B5EF4-FFF2-40B4-BE49-F238E27FC236}">
                <a16:creationId xmlns:a16="http://schemas.microsoft.com/office/drawing/2014/main" id="{205FF140-52B3-A36C-9CC6-13C0CE5CD8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3356174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0D7C-DF60-7648-DB28-5CA81C32F017}"/>
              </a:ext>
            </a:extLst>
          </p:cNvPr>
          <p:cNvSpPr>
            <a:spLocks noGrp="1"/>
          </p:cNvSpPr>
          <p:nvPr>
            <p:ph type="title"/>
          </p:nvPr>
        </p:nvSpPr>
        <p:spPr/>
        <p:txBody>
          <a:bodyPr/>
          <a:lstStyle/>
          <a:p>
            <a:r>
              <a:rPr lang="en-GB" noProof="0" dirty="0"/>
              <a:t>Check the documentation</a:t>
            </a:r>
          </a:p>
        </p:txBody>
      </p:sp>
      <p:sp>
        <p:nvSpPr>
          <p:cNvPr id="3" name="Text Placeholder 2">
            <a:extLst>
              <a:ext uri="{FF2B5EF4-FFF2-40B4-BE49-F238E27FC236}">
                <a16:creationId xmlns:a16="http://schemas.microsoft.com/office/drawing/2014/main" id="{B685D75F-24DF-512E-A788-71A30A637F82}"/>
              </a:ext>
            </a:extLst>
          </p:cNvPr>
          <p:cNvSpPr>
            <a:spLocks noGrp="1"/>
          </p:cNvSpPr>
          <p:nvPr>
            <p:ph type="body" sz="quarter" idx="12"/>
          </p:nvPr>
        </p:nvSpPr>
        <p:spPr/>
        <p:txBody>
          <a:bodyPr/>
          <a:lstStyle/>
          <a:p>
            <a:r>
              <a:rPr lang="en-GB" noProof="0" dirty="0"/>
              <a:t>Work individually at this stage.</a:t>
            </a:r>
          </a:p>
          <a:p>
            <a:endParaRPr lang="en-GB" noProof="0" dirty="0"/>
          </a:p>
          <a:p>
            <a:r>
              <a:rPr lang="en-GB" noProof="0" dirty="0"/>
              <a:t>Read through the professional discussion record sheet and professional discussion self-reflection sheet.</a:t>
            </a:r>
          </a:p>
          <a:p>
            <a:endParaRPr lang="en-GB" noProof="0" dirty="0"/>
          </a:p>
          <a:p>
            <a:r>
              <a:rPr lang="en-GB" noProof="0" dirty="0"/>
              <a:t>You are going to complete these during and after the professional discussion.</a:t>
            </a:r>
          </a:p>
          <a:p>
            <a:endParaRPr lang="en-GB" noProof="0" dirty="0"/>
          </a:p>
          <a:p>
            <a:r>
              <a:rPr lang="en-GB" noProof="0" dirty="0"/>
              <a:t>Is anything not clear?</a:t>
            </a:r>
          </a:p>
          <a:p>
            <a:endParaRPr lang="en-GB" noProof="0" dirty="0"/>
          </a:p>
          <a:p>
            <a:endParaRPr lang="en-GB" noProof="0" dirty="0"/>
          </a:p>
        </p:txBody>
      </p:sp>
      <p:sp>
        <p:nvSpPr>
          <p:cNvPr id="4" name="Slide Number Placeholder 3">
            <a:extLst>
              <a:ext uri="{FF2B5EF4-FFF2-40B4-BE49-F238E27FC236}">
                <a16:creationId xmlns:a16="http://schemas.microsoft.com/office/drawing/2014/main" id="{F6820157-6402-34D9-D7A7-64386873F922}"/>
              </a:ext>
            </a:extLst>
          </p:cNvPr>
          <p:cNvSpPr>
            <a:spLocks noGrp="1"/>
          </p:cNvSpPr>
          <p:nvPr>
            <p:ph type="sldNum" sz="quarter" idx="11"/>
          </p:nvPr>
        </p:nvSpPr>
        <p:spPr/>
        <p:txBody>
          <a:bodyPr/>
          <a:lstStyle/>
          <a:p>
            <a:fld id="{DA2C159E-F13C-4A85-9A41-E7669D3E0D70}" type="slidenum">
              <a:rPr lang="en-GB" noProof="0" smtClean="0"/>
              <a:pPr/>
              <a:t>171</a:t>
            </a:fld>
            <a:endParaRPr lang="en-GB" noProof="0" dirty="0"/>
          </a:p>
        </p:txBody>
      </p:sp>
      <p:sp>
        <p:nvSpPr>
          <p:cNvPr id="5" name="Footer Placeholder 4">
            <a:extLst>
              <a:ext uri="{FF2B5EF4-FFF2-40B4-BE49-F238E27FC236}">
                <a16:creationId xmlns:a16="http://schemas.microsoft.com/office/drawing/2014/main" id="{1A63875D-7921-0E68-6DA2-98C8DE03BB1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4004610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FF155-D3A3-E3A8-3EB4-F629CFE05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D5E84-3E90-7FC2-AC53-9A032715014A}"/>
              </a:ext>
            </a:extLst>
          </p:cNvPr>
          <p:cNvSpPr>
            <a:spLocks noGrp="1"/>
          </p:cNvSpPr>
          <p:nvPr>
            <p:ph type="title"/>
          </p:nvPr>
        </p:nvSpPr>
        <p:spPr/>
        <p:txBody>
          <a:bodyPr/>
          <a:lstStyle/>
          <a:p>
            <a:r>
              <a:rPr lang="en-GB" noProof="0" dirty="0"/>
              <a:t>Role play the professional discussion</a:t>
            </a:r>
          </a:p>
        </p:txBody>
      </p:sp>
      <p:sp>
        <p:nvSpPr>
          <p:cNvPr id="3" name="Text Placeholder 2">
            <a:extLst>
              <a:ext uri="{FF2B5EF4-FFF2-40B4-BE49-F238E27FC236}">
                <a16:creationId xmlns:a16="http://schemas.microsoft.com/office/drawing/2014/main" id="{A1748736-4DE9-DAB1-A259-430AFEBE980B}"/>
              </a:ext>
            </a:extLst>
          </p:cNvPr>
          <p:cNvSpPr>
            <a:spLocks noGrp="1"/>
          </p:cNvSpPr>
          <p:nvPr>
            <p:ph type="body" sz="quarter" idx="12"/>
          </p:nvPr>
        </p:nvSpPr>
        <p:spPr/>
        <p:txBody>
          <a:bodyPr/>
          <a:lstStyle/>
          <a:p>
            <a:r>
              <a:rPr lang="en-GB" noProof="0" dirty="0"/>
              <a:t>Work in pairs.</a:t>
            </a:r>
          </a:p>
          <a:p>
            <a:endParaRPr lang="en-GB" noProof="0" dirty="0"/>
          </a:p>
          <a:p>
            <a:r>
              <a:rPr lang="en-GB" noProof="0" dirty="0"/>
              <a:t>One of you is the practitioner and one of you is the senior leader.</a:t>
            </a:r>
          </a:p>
          <a:p>
            <a:endParaRPr lang="en-GB" noProof="0" dirty="0"/>
          </a:p>
          <a:p>
            <a:r>
              <a:rPr lang="en-GB" noProof="0" dirty="0"/>
              <a:t>Conduct the professional discussion adopting the agreed roles.</a:t>
            </a:r>
          </a:p>
          <a:p>
            <a:endParaRPr lang="en-GB" noProof="0" dirty="0"/>
          </a:p>
          <a:p>
            <a:r>
              <a:rPr lang="en-GB" noProof="0" dirty="0"/>
              <a:t>Take notes to help you to complete the documents later.</a:t>
            </a:r>
          </a:p>
          <a:p>
            <a:endParaRPr lang="en-GB" noProof="0" dirty="0"/>
          </a:p>
          <a:p>
            <a:endParaRPr lang="en-GB" noProof="0" dirty="0"/>
          </a:p>
        </p:txBody>
      </p:sp>
      <p:sp>
        <p:nvSpPr>
          <p:cNvPr id="4" name="Slide Number Placeholder 3">
            <a:extLst>
              <a:ext uri="{FF2B5EF4-FFF2-40B4-BE49-F238E27FC236}">
                <a16:creationId xmlns:a16="http://schemas.microsoft.com/office/drawing/2014/main" id="{22A3F204-269A-BECB-1C8B-8AFE6781FDE2}"/>
              </a:ext>
            </a:extLst>
          </p:cNvPr>
          <p:cNvSpPr>
            <a:spLocks noGrp="1"/>
          </p:cNvSpPr>
          <p:nvPr>
            <p:ph type="sldNum" sz="quarter" idx="11"/>
          </p:nvPr>
        </p:nvSpPr>
        <p:spPr/>
        <p:txBody>
          <a:bodyPr/>
          <a:lstStyle/>
          <a:p>
            <a:fld id="{DA2C159E-F13C-4A85-9A41-E7669D3E0D70}" type="slidenum">
              <a:rPr lang="en-GB" noProof="0" smtClean="0"/>
              <a:pPr/>
              <a:t>172</a:t>
            </a:fld>
            <a:endParaRPr lang="en-GB" noProof="0" dirty="0"/>
          </a:p>
        </p:txBody>
      </p:sp>
      <p:sp>
        <p:nvSpPr>
          <p:cNvPr id="5" name="Footer Placeholder 4">
            <a:extLst>
              <a:ext uri="{FF2B5EF4-FFF2-40B4-BE49-F238E27FC236}">
                <a16:creationId xmlns:a16="http://schemas.microsoft.com/office/drawing/2014/main" id="{7A9DCF66-0D88-4EC6-B741-7BD27A3C006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185515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9CBA-1A9A-494D-1207-87A7DD171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B31BF-9558-711B-6DF4-D4900B66291C}"/>
              </a:ext>
            </a:extLst>
          </p:cNvPr>
          <p:cNvSpPr>
            <a:spLocks noGrp="1"/>
          </p:cNvSpPr>
          <p:nvPr>
            <p:ph type="title"/>
          </p:nvPr>
        </p:nvSpPr>
        <p:spPr/>
        <p:txBody>
          <a:bodyPr/>
          <a:lstStyle/>
          <a:p>
            <a:r>
              <a:rPr lang="en-GB" noProof="0" dirty="0"/>
              <a:t>Complete the documentation</a:t>
            </a:r>
          </a:p>
        </p:txBody>
      </p:sp>
      <p:sp>
        <p:nvSpPr>
          <p:cNvPr id="3" name="Text Placeholder 2">
            <a:extLst>
              <a:ext uri="{FF2B5EF4-FFF2-40B4-BE49-F238E27FC236}">
                <a16:creationId xmlns:a16="http://schemas.microsoft.com/office/drawing/2014/main" id="{1A0D70D3-690C-2C82-EAE4-DD3FAB7156CE}"/>
              </a:ext>
            </a:extLst>
          </p:cNvPr>
          <p:cNvSpPr>
            <a:spLocks noGrp="1"/>
          </p:cNvSpPr>
          <p:nvPr>
            <p:ph type="body" sz="quarter" idx="12"/>
          </p:nvPr>
        </p:nvSpPr>
        <p:spPr/>
        <p:txBody>
          <a:bodyPr/>
          <a:lstStyle/>
          <a:p>
            <a:r>
              <a:rPr lang="en-GB" noProof="0" dirty="0"/>
              <a:t>The practitioner completes the professional discussion self-reflection sheet.</a:t>
            </a:r>
          </a:p>
          <a:p>
            <a:endParaRPr lang="en-GB" noProof="0" dirty="0"/>
          </a:p>
          <a:p>
            <a:r>
              <a:rPr lang="en-GB" noProof="0" dirty="0"/>
              <a:t>The senior leader completes the professional discussion record sheet.</a:t>
            </a:r>
          </a:p>
          <a:p>
            <a:endParaRPr lang="en-GB" noProof="0" dirty="0"/>
          </a:p>
        </p:txBody>
      </p:sp>
      <p:sp>
        <p:nvSpPr>
          <p:cNvPr id="4" name="Slide Number Placeholder 3">
            <a:extLst>
              <a:ext uri="{FF2B5EF4-FFF2-40B4-BE49-F238E27FC236}">
                <a16:creationId xmlns:a16="http://schemas.microsoft.com/office/drawing/2014/main" id="{710B350B-FC29-91FF-2A37-CD401B729EC8}"/>
              </a:ext>
            </a:extLst>
          </p:cNvPr>
          <p:cNvSpPr>
            <a:spLocks noGrp="1"/>
          </p:cNvSpPr>
          <p:nvPr>
            <p:ph type="sldNum" sz="quarter" idx="11"/>
          </p:nvPr>
        </p:nvSpPr>
        <p:spPr/>
        <p:txBody>
          <a:bodyPr/>
          <a:lstStyle/>
          <a:p>
            <a:fld id="{DA2C159E-F13C-4A85-9A41-E7669D3E0D70}" type="slidenum">
              <a:rPr lang="en-GB" noProof="0" smtClean="0"/>
              <a:pPr/>
              <a:t>173</a:t>
            </a:fld>
            <a:endParaRPr lang="en-GB" noProof="0" dirty="0"/>
          </a:p>
        </p:txBody>
      </p:sp>
      <p:sp>
        <p:nvSpPr>
          <p:cNvPr id="5" name="Footer Placeholder 4">
            <a:extLst>
              <a:ext uri="{FF2B5EF4-FFF2-40B4-BE49-F238E27FC236}">
                <a16:creationId xmlns:a16="http://schemas.microsoft.com/office/drawing/2014/main" id="{D95E0574-FD84-DE34-037D-C12340C394B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2848640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2D63A-0474-CD16-25C9-B96DC0DBF8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4FF50-0884-A26E-F0F2-A84912964E79}"/>
              </a:ext>
            </a:extLst>
          </p:cNvPr>
          <p:cNvSpPr>
            <a:spLocks noGrp="1"/>
          </p:cNvSpPr>
          <p:nvPr>
            <p:ph type="title"/>
          </p:nvPr>
        </p:nvSpPr>
        <p:spPr/>
        <p:txBody>
          <a:bodyPr/>
          <a:lstStyle/>
          <a:p>
            <a:r>
              <a:rPr lang="en-GB" noProof="0" dirty="0"/>
              <a:t>Another role play</a:t>
            </a:r>
          </a:p>
        </p:txBody>
      </p:sp>
      <p:sp>
        <p:nvSpPr>
          <p:cNvPr id="3" name="Text Placeholder 2">
            <a:extLst>
              <a:ext uri="{FF2B5EF4-FFF2-40B4-BE49-F238E27FC236}">
                <a16:creationId xmlns:a16="http://schemas.microsoft.com/office/drawing/2014/main" id="{A3ADB8A6-82AE-F933-3A4D-E697C06EBC06}"/>
              </a:ext>
            </a:extLst>
          </p:cNvPr>
          <p:cNvSpPr>
            <a:spLocks noGrp="1"/>
          </p:cNvSpPr>
          <p:nvPr>
            <p:ph type="body" sz="quarter" idx="12"/>
          </p:nvPr>
        </p:nvSpPr>
        <p:spPr/>
        <p:txBody>
          <a:bodyPr/>
          <a:lstStyle/>
          <a:p>
            <a:r>
              <a:rPr lang="en-GB" noProof="0" dirty="0"/>
              <a:t>Swap roles.</a:t>
            </a:r>
          </a:p>
          <a:p>
            <a:endParaRPr lang="en-GB" noProof="0" dirty="0"/>
          </a:p>
          <a:p>
            <a:r>
              <a:rPr lang="en-GB" noProof="0" dirty="0"/>
              <a:t>Carry out the professional discussion again.</a:t>
            </a:r>
          </a:p>
          <a:p>
            <a:endParaRPr lang="en-GB" noProof="0" dirty="0"/>
          </a:p>
          <a:p>
            <a:r>
              <a:rPr lang="en-GB" noProof="0" dirty="0"/>
              <a:t>Complete the documentation.</a:t>
            </a:r>
          </a:p>
          <a:p>
            <a:endParaRPr lang="en-GB" noProof="0" dirty="0"/>
          </a:p>
        </p:txBody>
      </p:sp>
      <p:sp>
        <p:nvSpPr>
          <p:cNvPr id="4" name="Slide Number Placeholder 3">
            <a:extLst>
              <a:ext uri="{FF2B5EF4-FFF2-40B4-BE49-F238E27FC236}">
                <a16:creationId xmlns:a16="http://schemas.microsoft.com/office/drawing/2014/main" id="{CEC24201-3154-5354-3BB3-FCAD92A4BB8C}"/>
              </a:ext>
            </a:extLst>
          </p:cNvPr>
          <p:cNvSpPr>
            <a:spLocks noGrp="1"/>
          </p:cNvSpPr>
          <p:nvPr>
            <p:ph type="sldNum" sz="quarter" idx="11"/>
          </p:nvPr>
        </p:nvSpPr>
        <p:spPr/>
        <p:txBody>
          <a:bodyPr/>
          <a:lstStyle/>
          <a:p>
            <a:fld id="{DA2C159E-F13C-4A85-9A41-E7669D3E0D70}" type="slidenum">
              <a:rPr lang="en-GB" noProof="0" smtClean="0"/>
              <a:pPr/>
              <a:t>174</a:t>
            </a:fld>
            <a:endParaRPr lang="en-GB" noProof="0" dirty="0"/>
          </a:p>
        </p:txBody>
      </p:sp>
      <p:sp>
        <p:nvSpPr>
          <p:cNvPr id="5" name="Footer Placeholder 4">
            <a:extLst>
              <a:ext uri="{FF2B5EF4-FFF2-40B4-BE49-F238E27FC236}">
                <a16:creationId xmlns:a16="http://schemas.microsoft.com/office/drawing/2014/main" id="{5EAA2E14-935C-B43E-5CA6-615D544C9F6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9504417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0C08-97EF-1E6D-72D2-927E93C3AD4C}"/>
              </a:ext>
            </a:extLst>
          </p:cNvPr>
          <p:cNvSpPr>
            <a:spLocks noGrp="1"/>
          </p:cNvSpPr>
          <p:nvPr>
            <p:ph type="title"/>
          </p:nvPr>
        </p:nvSpPr>
        <p:spPr/>
        <p:txBody>
          <a:bodyPr/>
          <a:lstStyle/>
          <a:p>
            <a:r>
              <a:rPr lang="en-GB" noProof="0" dirty="0"/>
              <a:t>Self-assessment</a:t>
            </a:r>
          </a:p>
        </p:txBody>
      </p:sp>
      <p:sp>
        <p:nvSpPr>
          <p:cNvPr id="3" name="Text Placeholder 2">
            <a:extLst>
              <a:ext uri="{FF2B5EF4-FFF2-40B4-BE49-F238E27FC236}">
                <a16:creationId xmlns:a16="http://schemas.microsoft.com/office/drawing/2014/main" id="{20E1D167-FAF1-C152-EC97-2D92E1BE7260}"/>
              </a:ext>
            </a:extLst>
          </p:cNvPr>
          <p:cNvSpPr>
            <a:spLocks noGrp="1"/>
          </p:cNvSpPr>
          <p:nvPr>
            <p:ph type="body" sz="quarter" idx="12"/>
          </p:nvPr>
        </p:nvSpPr>
        <p:spPr/>
        <p:txBody>
          <a:bodyPr/>
          <a:lstStyle/>
          <a:p>
            <a:r>
              <a:rPr lang="en-GB" noProof="0" dirty="0"/>
              <a:t>Read the feedback from the senior leader and own self-reflection.  </a:t>
            </a:r>
          </a:p>
          <a:p>
            <a:endParaRPr lang="en-GB" noProof="0" dirty="0"/>
          </a:p>
          <a:p>
            <a:r>
              <a:rPr lang="en-GB" noProof="0" dirty="0"/>
              <a:t>Use this to review your original plan and determine if any changes are needed.</a:t>
            </a:r>
          </a:p>
          <a:p>
            <a:endParaRPr lang="en-GB" noProof="0" dirty="0"/>
          </a:p>
          <a:p>
            <a:r>
              <a:rPr lang="en-GB" noProof="0" dirty="0"/>
              <a:t>Produce a revised plan with evidence from the professional discussion feedback to justify the changes.</a:t>
            </a:r>
          </a:p>
        </p:txBody>
      </p:sp>
      <p:sp>
        <p:nvSpPr>
          <p:cNvPr id="4" name="Slide Number Placeholder 3">
            <a:extLst>
              <a:ext uri="{FF2B5EF4-FFF2-40B4-BE49-F238E27FC236}">
                <a16:creationId xmlns:a16="http://schemas.microsoft.com/office/drawing/2014/main" id="{313095F2-08A0-3C7F-BAE4-E871F768DC51}"/>
              </a:ext>
            </a:extLst>
          </p:cNvPr>
          <p:cNvSpPr>
            <a:spLocks noGrp="1"/>
          </p:cNvSpPr>
          <p:nvPr>
            <p:ph type="sldNum" sz="quarter" idx="11"/>
          </p:nvPr>
        </p:nvSpPr>
        <p:spPr/>
        <p:txBody>
          <a:bodyPr/>
          <a:lstStyle/>
          <a:p>
            <a:fld id="{DA2C159E-F13C-4A85-9A41-E7669D3E0D70}" type="slidenum">
              <a:rPr lang="en-GB" noProof="0" smtClean="0"/>
              <a:pPr/>
              <a:t>175</a:t>
            </a:fld>
            <a:endParaRPr lang="en-GB" noProof="0" dirty="0"/>
          </a:p>
        </p:txBody>
      </p:sp>
      <p:sp>
        <p:nvSpPr>
          <p:cNvPr id="5" name="Footer Placeholder 4">
            <a:extLst>
              <a:ext uri="{FF2B5EF4-FFF2-40B4-BE49-F238E27FC236}">
                <a16:creationId xmlns:a16="http://schemas.microsoft.com/office/drawing/2014/main" id="{009D5593-C7F3-71E0-C2C4-7FE6BFB1DB2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216796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4134-B8FB-3CC8-72F1-6E1C544FBE06}"/>
              </a:ext>
              <a:ext uri="{C183D7F6-B498-43B3-948B-1728B52AA6E4}">
                <adec:decorative xmlns:adec="http://schemas.microsoft.com/office/drawing/2017/decorative" val="0"/>
              </a:ext>
            </a:extLst>
          </p:cNvPr>
          <p:cNvSpPr>
            <a:spLocks noGrp="1"/>
          </p:cNvSpPr>
          <p:nvPr>
            <p:ph type="title"/>
          </p:nvPr>
        </p:nvSpPr>
        <p:spPr>
          <a:xfrm>
            <a:off x="232950" y="-699425"/>
            <a:ext cx="8437563" cy="699425"/>
          </a:xfrm>
        </p:spPr>
        <p:txBody>
          <a:bodyPr vert="horz" lIns="0" tIns="0" rIns="0" bIns="0" rtlCol="0" anchor="b" anchorCtr="0">
            <a:normAutofit/>
          </a:bodyPr>
          <a:lstStyle/>
          <a:p>
            <a:r>
              <a:rPr lang="en-GB" noProof="0" dirty="0"/>
              <a:t>Acknowledgements</a:t>
            </a:r>
          </a:p>
        </p:txBody>
      </p:sp>
      <p:pic>
        <p:nvPicPr>
          <p:cNvPr id="5" name="Picture 4">
            <a:extLst>
              <a:ext uri="{FF2B5EF4-FFF2-40B4-BE49-F238E27FC236}">
                <a16:creationId xmlns:a16="http://schemas.microsoft.com/office/drawing/2014/main" id="{BB2C64D5-4791-444B-9142-B07A38BD14F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sp>
        <p:nvSpPr>
          <p:cNvPr id="13" name="Rectangle 12">
            <a:extLst>
              <a:ext uri="{FF2B5EF4-FFF2-40B4-BE49-F238E27FC236}">
                <a16:creationId xmlns:a16="http://schemas.microsoft.com/office/drawing/2014/main" id="{E2C579EE-E5CC-4F9A-A5AE-7CAF0043E178}"/>
              </a:ext>
              <a:ext uri="{C183D7F6-B498-43B3-948B-1728B52AA6E4}">
                <adec:decorative xmlns:adec="http://schemas.microsoft.com/office/drawing/2017/decorative" val="1"/>
              </a:ext>
            </a:extLst>
          </p:cNvPr>
          <p:cNvSpPr/>
          <p:nvPr/>
        </p:nvSpPr>
        <p:spPr>
          <a:xfrm>
            <a:off x="1583803" y="1675517"/>
            <a:ext cx="1987550" cy="8445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1400" noProof="0" dirty="0">
              <a:solidFill>
                <a:srgbClr val="002060"/>
              </a:solidFill>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3ED7E31-0A20-431C-92C7-87EA77ED0CA9}"/>
              </a:ext>
              <a:ext uri="{C183D7F6-B498-43B3-948B-1728B52AA6E4}">
                <adec:decorative xmlns:adec="http://schemas.microsoft.com/office/drawing/2017/decorative" val="1"/>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noProof="0" dirty="0"/>
              <a:t>PRODUCED BY</a:t>
            </a:r>
          </a:p>
        </p:txBody>
      </p:sp>
      <p:pic>
        <p:nvPicPr>
          <p:cNvPr id="14" name="Picture 13">
            <a:extLst>
              <a:ext uri="{FF2B5EF4-FFF2-40B4-BE49-F238E27FC236}">
                <a16:creationId xmlns:a16="http://schemas.microsoft.com/office/drawing/2014/main" id="{0D793A73-0B68-41C6-96A3-4A06CB6B86A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 uri="{C183D7F6-B498-43B3-948B-1728B52AA6E4}">
                <adec:decorative xmlns:adec="http://schemas.microsoft.com/office/drawing/2017/decorative" val="1"/>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noProof="0" dirty="0"/>
              <a:t>FUNDED BY</a:t>
            </a:r>
          </a:p>
        </p:txBody>
      </p:sp>
      <p:pic>
        <p:nvPicPr>
          <p:cNvPr id="6" name="Picture 5" descr="South Gloucestershire and Stroud College logo.">
            <a:extLst>
              <a:ext uri="{FF2B5EF4-FFF2-40B4-BE49-F238E27FC236}">
                <a16:creationId xmlns:a16="http://schemas.microsoft.com/office/drawing/2014/main" id="{B9075BA9-4039-A4DE-AF26-1FF5958173AD}"/>
              </a:ext>
            </a:extLst>
          </p:cNvPr>
          <p:cNvPicPr>
            <a:picLocks noChangeAspect="1"/>
          </p:cNvPicPr>
          <p:nvPr/>
        </p:nvPicPr>
        <p:blipFill>
          <a:blip r:embed="rId5"/>
          <a:stretch>
            <a:fillRect/>
          </a:stretch>
        </p:blipFill>
        <p:spPr>
          <a:xfrm>
            <a:off x="1879043" y="1461407"/>
            <a:ext cx="789421" cy="1387929"/>
          </a:xfrm>
          <a:prstGeom prst="rect">
            <a:avLst/>
          </a:prstGeom>
        </p:spPr>
      </p:pic>
      <p:sp>
        <p:nvSpPr>
          <p:cNvPr id="17" name="TextBox 16">
            <a:extLst>
              <a:ext uri="{FF2B5EF4-FFF2-40B4-BE49-F238E27FC236}">
                <a16:creationId xmlns:a16="http://schemas.microsoft.com/office/drawing/2014/main" id="{36B2AE06-62E2-47AC-A4B8-78F23C87D5EA}"/>
              </a:ext>
              <a:ext uri="{C183D7F6-B498-43B3-948B-1728B52AA6E4}">
                <adec:decorative xmlns:adec="http://schemas.microsoft.com/office/drawing/2017/decorative" val="0"/>
              </a:ext>
            </a:extLst>
          </p:cNvPr>
          <p:cNvSpPr txBox="1"/>
          <p:nvPr/>
        </p:nvSpPr>
        <p:spPr>
          <a:xfrm>
            <a:off x="1298053" y="3032703"/>
            <a:ext cx="2088232" cy="646331"/>
          </a:xfrm>
          <a:prstGeom prst="rect">
            <a:avLst/>
          </a:prstGeom>
          <a:noFill/>
        </p:spPr>
        <p:txBody>
          <a:bodyPr wrap="square" lIns="0" tIns="0" rIns="0" bIns="0" rtlCol="0" anchor="t">
            <a:spAutoFit/>
          </a:bodyPr>
          <a:lstStyle/>
          <a:p>
            <a:r>
              <a:rPr lang="en-GB" sz="1050" noProof="0" dirty="0"/>
              <a:t>South Gloucestershire and Stroud College </a:t>
            </a:r>
            <a:r>
              <a:rPr lang="en-GB" sz="1050" noProof="0" dirty="0">
                <a:solidFill>
                  <a:srgbClr val="000000"/>
                </a:solidFill>
              </a:rPr>
              <a:t>has</a:t>
            </a:r>
            <a:r>
              <a:rPr lang="en-GB" sz="1050" noProof="0" dirty="0"/>
              <a:t> produced this resource on behalf of the Education and Training Foundation</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noProof="0" dirty="0"/>
              <a:t>This programme is funded by the Department for Education</a:t>
            </a:r>
          </a:p>
        </p:txBody>
      </p:sp>
      <p:sp>
        <p:nvSpPr>
          <p:cNvPr id="18" name="TextBox 17">
            <a:extLst>
              <a:ext uri="{FF2B5EF4-FFF2-40B4-BE49-F238E27FC236}">
                <a16:creationId xmlns:a16="http://schemas.microsoft.com/office/drawing/2014/main" id="{CA481ADA-FC14-4FE3-9F8D-6121602D1055}"/>
              </a:ext>
              <a:ext uri="{C183D7F6-B498-43B3-948B-1728B52AA6E4}">
                <adec:decorative xmlns:adec="http://schemas.microsoft.com/office/drawing/2017/decorative" val="1"/>
              </a:ext>
            </a:extLst>
          </p:cNvPr>
          <p:cNvSpPr txBox="1"/>
          <p:nvPr/>
        </p:nvSpPr>
        <p:spPr>
          <a:xfrm>
            <a:off x="1171295" y="3904963"/>
            <a:ext cx="6552728" cy="369332"/>
          </a:xfrm>
          <a:prstGeom prst="rect">
            <a:avLst/>
          </a:prstGeom>
          <a:noFill/>
        </p:spPr>
        <p:txBody>
          <a:bodyPr wrap="square" lIns="0" tIns="0" rIns="0" bIns="0" rtlCol="0">
            <a:spAutoFit/>
          </a:bodyPr>
          <a:lstStyle/>
          <a:p>
            <a:pPr algn="ctr"/>
            <a:r>
              <a:rPr lang="en-GB" sz="2400" b="1" noProof="0" dirty="0">
                <a:solidFill>
                  <a:srgbClr val="E51C41"/>
                </a:solidFill>
              </a:rPr>
              <a:t>ET-FOUNDATION.CO.UK</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176</a:t>
            </a:fld>
            <a:endParaRPr lang="en-GB" noProof="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26931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4209-4FBB-E19D-AC81-2B1DE197EDB9}"/>
              </a:ext>
            </a:extLst>
          </p:cNvPr>
          <p:cNvSpPr>
            <a:spLocks noGrp="1"/>
          </p:cNvSpPr>
          <p:nvPr>
            <p:ph type="title"/>
          </p:nvPr>
        </p:nvSpPr>
        <p:spPr/>
        <p:txBody>
          <a:bodyPr/>
          <a:lstStyle/>
          <a:p>
            <a:r>
              <a:rPr lang="en-GB" noProof="0" dirty="0">
                <a:cs typeface="Arial"/>
              </a:rPr>
              <a:t>Confirming partnership working</a:t>
            </a:r>
            <a:endParaRPr lang="en-GB" noProof="0" dirty="0"/>
          </a:p>
        </p:txBody>
      </p:sp>
      <p:sp>
        <p:nvSpPr>
          <p:cNvPr id="3" name="Text Placeholder 2">
            <a:extLst>
              <a:ext uri="{FF2B5EF4-FFF2-40B4-BE49-F238E27FC236}">
                <a16:creationId xmlns:a16="http://schemas.microsoft.com/office/drawing/2014/main" id="{0BBF6B35-E5CE-B74E-FF2C-9470DBB3564C}"/>
              </a:ext>
            </a:extLst>
          </p:cNvPr>
          <p:cNvSpPr>
            <a:spLocks noGrp="1"/>
          </p:cNvSpPr>
          <p:nvPr>
            <p:ph type="body" sz="quarter" idx="12"/>
          </p:nvPr>
        </p:nvSpPr>
        <p:spPr/>
        <p:txBody>
          <a:bodyPr vert="horz" lIns="0" tIns="0" rIns="0" bIns="0" rtlCol="0" anchor="t">
            <a:noAutofit/>
          </a:bodyPr>
          <a:lstStyle/>
          <a:p>
            <a:r>
              <a:rPr lang="en-GB" noProof="0" dirty="0">
                <a:cs typeface="Arial"/>
              </a:rPr>
              <a:t>Select one of your examples of partnership working that you are confident with.</a:t>
            </a:r>
          </a:p>
          <a:p>
            <a:endParaRPr lang="en-GB" noProof="0" dirty="0">
              <a:cs typeface="Arial"/>
            </a:endParaRPr>
          </a:p>
          <a:p>
            <a:r>
              <a:rPr lang="en-GB" noProof="0" dirty="0">
                <a:cs typeface="Arial"/>
              </a:rPr>
              <a:t>Go to the collaborative wall.</a:t>
            </a:r>
          </a:p>
          <a:p>
            <a:endParaRPr lang="en-GB" noProof="0" dirty="0">
              <a:cs typeface="Arial"/>
            </a:endParaRPr>
          </a:p>
          <a:p>
            <a:r>
              <a:rPr lang="en-GB" noProof="0" dirty="0">
                <a:cs typeface="Arial"/>
              </a:rPr>
              <a:t>Enter your example there.  </a:t>
            </a:r>
          </a:p>
          <a:p>
            <a:endParaRPr lang="en-GB" noProof="0" dirty="0">
              <a:cs typeface="Arial"/>
            </a:endParaRPr>
          </a:p>
          <a:p>
            <a:r>
              <a:rPr lang="en-GB" noProof="0" dirty="0">
                <a:cs typeface="Arial"/>
              </a:rPr>
              <a:t>Look at what others have entered.</a:t>
            </a:r>
          </a:p>
        </p:txBody>
      </p:sp>
      <p:sp>
        <p:nvSpPr>
          <p:cNvPr id="4" name="Slide Number Placeholder 3">
            <a:extLst>
              <a:ext uri="{FF2B5EF4-FFF2-40B4-BE49-F238E27FC236}">
                <a16:creationId xmlns:a16="http://schemas.microsoft.com/office/drawing/2014/main" id="{338E470B-93E6-0EF7-1339-7CBA7B1B0F1D}"/>
              </a:ext>
            </a:extLst>
          </p:cNvPr>
          <p:cNvSpPr>
            <a:spLocks noGrp="1"/>
          </p:cNvSpPr>
          <p:nvPr>
            <p:ph type="sldNum" sz="quarter" idx="11"/>
          </p:nvPr>
        </p:nvSpPr>
        <p:spPr/>
        <p:txBody>
          <a:bodyPr/>
          <a:lstStyle/>
          <a:p>
            <a:fld id="{DA2C159E-F13C-4A85-9A41-E7669D3E0D70}" type="slidenum">
              <a:rPr lang="en-GB" noProof="0" smtClean="0"/>
              <a:pPr/>
              <a:t>18</a:t>
            </a:fld>
            <a:endParaRPr lang="en-GB" noProof="0" dirty="0"/>
          </a:p>
        </p:txBody>
      </p:sp>
      <p:sp>
        <p:nvSpPr>
          <p:cNvPr id="5" name="Footer Placeholder 4">
            <a:extLst>
              <a:ext uri="{FF2B5EF4-FFF2-40B4-BE49-F238E27FC236}">
                <a16:creationId xmlns:a16="http://schemas.microsoft.com/office/drawing/2014/main" id="{26D4A57A-36C5-9EAE-D514-52E849B2C20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04944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BE07-E537-CA3A-C832-9A9C47B4D7B4}"/>
              </a:ext>
            </a:extLst>
          </p:cNvPr>
          <p:cNvSpPr>
            <a:spLocks noGrp="1"/>
          </p:cNvSpPr>
          <p:nvPr>
            <p:ph type="title"/>
          </p:nvPr>
        </p:nvSpPr>
        <p:spPr/>
        <p:txBody>
          <a:bodyPr/>
          <a:lstStyle/>
          <a:p>
            <a:r>
              <a:rPr lang="en-GB" noProof="0" dirty="0">
                <a:cs typeface="Arial"/>
              </a:rPr>
              <a:t>Answering an applied question</a:t>
            </a:r>
            <a:endParaRPr lang="en-GB" noProof="0" dirty="0"/>
          </a:p>
        </p:txBody>
      </p:sp>
      <p:sp>
        <p:nvSpPr>
          <p:cNvPr id="3" name="Text Placeholder 2">
            <a:extLst>
              <a:ext uri="{FF2B5EF4-FFF2-40B4-BE49-F238E27FC236}">
                <a16:creationId xmlns:a16="http://schemas.microsoft.com/office/drawing/2014/main" id="{3FBC6B25-0BD6-5C7F-4D78-FA9AD63D6B7E}"/>
              </a:ext>
            </a:extLst>
          </p:cNvPr>
          <p:cNvSpPr>
            <a:spLocks noGrp="1"/>
          </p:cNvSpPr>
          <p:nvPr>
            <p:ph type="body" sz="quarter" idx="12"/>
          </p:nvPr>
        </p:nvSpPr>
        <p:spPr>
          <a:xfrm>
            <a:off x="234000" y="1284575"/>
            <a:ext cx="8636690" cy="3303399"/>
          </a:xfrm>
        </p:spPr>
        <p:txBody>
          <a:bodyPr vert="horz" lIns="0" tIns="0" rIns="0" bIns="0" rtlCol="0" anchor="t">
            <a:noAutofit/>
          </a:bodyPr>
          <a:lstStyle/>
          <a:p>
            <a:r>
              <a:rPr lang="en-GB" noProof="0" dirty="0">
                <a:cs typeface="Arial"/>
              </a:rPr>
              <a:t>Explain how a SENCo can work in partnership with those raising a child in foster care.</a:t>
            </a:r>
            <a:endParaRPr lang="en-GB" noProof="0" dirty="0"/>
          </a:p>
          <a:p>
            <a:endParaRPr lang="en-GB" noProof="0" dirty="0">
              <a:cs typeface="Arial"/>
            </a:endParaRPr>
          </a:p>
        </p:txBody>
      </p:sp>
      <p:sp>
        <p:nvSpPr>
          <p:cNvPr id="4" name="Slide Number Placeholder 3">
            <a:extLst>
              <a:ext uri="{FF2B5EF4-FFF2-40B4-BE49-F238E27FC236}">
                <a16:creationId xmlns:a16="http://schemas.microsoft.com/office/drawing/2014/main" id="{0BFC56E5-C5E5-3F32-13C9-5A219F37B736}"/>
              </a:ext>
            </a:extLst>
          </p:cNvPr>
          <p:cNvSpPr>
            <a:spLocks noGrp="1"/>
          </p:cNvSpPr>
          <p:nvPr>
            <p:ph type="sldNum" sz="quarter" idx="11"/>
          </p:nvPr>
        </p:nvSpPr>
        <p:spPr/>
        <p:txBody>
          <a:bodyPr/>
          <a:lstStyle/>
          <a:p>
            <a:fld id="{DA2C159E-F13C-4A85-9A41-E7669D3E0D70}" type="slidenum">
              <a:rPr lang="en-GB" noProof="0" smtClean="0"/>
              <a:pPr/>
              <a:t>19</a:t>
            </a:fld>
            <a:endParaRPr lang="en-GB" noProof="0" dirty="0"/>
          </a:p>
        </p:txBody>
      </p:sp>
      <p:sp>
        <p:nvSpPr>
          <p:cNvPr id="5" name="Footer Placeholder 4">
            <a:extLst>
              <a:ext uri="{FF2B5EF4-FFF2-40B4-BE49-F238E27FC236}">
                <a16:creationId xmlns:a16="http://schemas.microsoft.com/office/drawing/2014/main" id="{1796C5CF-C17D-D135-930B-C925BAC17E7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101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Working in partnership</a:t>
            </a:r>
          </a:p>
        </p:txBody>
      </p:sp>
    </p:spTree>
    <p:extLst>
      <p:ext uri="{BB962C8B-B14F-4D97-AF65-F5344CB8AC3E}">
        <p14:creationId xmlns:p14="http://schemas.microsoft.com/office/powerpoint/2010/main" val="32567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28BCF-A4B7-8F96-3357-21DDF1644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69DA2-65E5-465C-2793-E6DB9C5AE6C2}"/>
              </a:ext>
            </a:extLst>
          </p:cNvPr>
          <p:cNvSpPr>
            <a:spLocks noGrp="1"/>
          </p:cNvSpPr>
          <p:nvPr>
            <p:ph type="title"/>
          </p:nvPr>
        </p:nvSpPr>
        <p:spPr/>
        <p:txBody>
          <a:bodyPr/>
          <a:lstStyle/>
          <a:p>
            <a:r>
              <a:rPr lang="en-GB" noProof="0" dirty="0">
                <a:ea typeface="+mj-lt"/>
                <a:cs typeface="+mj-lt"/>
              </a:rPr>
              <a:t>Model response</a:t>
            </a:r>
            <a:endParaRPr lang="en-GB" noProof="0" dirty="0"/>
          </a:p>
        </p:txBody>
      </p:sp>
      <p:sp>
        <p:nvSpPr>
          <p:cNvPr id="3" name="Text Placeholder 2">
            <a:extLst>
              <a:ext uri="{FF2B5EF4-FFF2-40B4-BE49-F238E27FC236}">
                <a16:creationId xmlns:a16="http://schemas.microsoft.com/office/drawing/2014/main" id="{5DEC4C71-A1A6-8ED7-D4AB-E3BABFE77E8E}"/>
              </a:ext>
            </a:extLst>
          </p:cNvPr>
          <p:cNvSpPr>
            <a:spLocks noGrp="1"/>
          </p:cNvSpPr>
          <p:nvPr>
            <p:ph type="body" sz="quarter" idx="12"/>
          </p:nvPr>
        </p:nvSpPr>
        <p:spPr>
          <a:xfrm>
            <a:off x="234000" y="1400531"/>
            <a:ext cx="8636690" cy="3187443"/>
          </a:xfrm>
        </p:spPr>
        <p:txBody>
          <a:bodyPr vert="horz" lIns="0" tIns="0" rIns="0" bIns="0" rtlCol="0" anchor="t">
            <a:noAutofit/>
          </a:bodyPr>
          <a:lstStyle/>
          <a:p>
            <a:pPr marL="342900" indent="-342900">
              <a:buChar char="•"/>
            </a:pPr>
            <a:r>
              <a:rPr lang="en-GB" noProof="0" dirty="0">
                <a:cs typeface="Arial"/>
              </a:rPr>
              <a:t>A foster carer </a:t>
            </a:r>
            <a:r>
              <a:rPr lang="en-GB" noProof="0" dirty="0">
                <a:highlight>
                  <a:srgbClr val="00FFFF"/>
                </a:highlight>
                <a:cs typeface="Arial"/>
              </a:rPr>
              <a:t>might not be the only caregiver responsible</a:t>
            </a:r>
            <a:r>
              <a:rPr lang="en-GB" noProof="0" dirty="0">
                <a:cs typeface="Arial"/>
              </a:rPr>
              <a:t> for raising the child, </a:t>
            </a:r>
            <a:r>
              <a:rPr lang="en-GB" noProof="0" dirty="0">
                <a:highlight>
                  <a:srgbClr val="FFFF00"/>
                </a:highlight>
                <a:cs typeface="Arial"/>
              </a:rPr>
              <a:t>as the child may</a:t>
            </a:r>
            <a:r>
              <a:rPr lang="en-GB" noProof="0" dirty="0">
                <a:cs typeface="Arial"/>
              </a:rPr>
              <a:t> still be </a:t>
            </a:r>
            <a:r>
              <a:rPr lang="en-GB" noProof="0" dirty="0">
                <a:highlight>
                  <a:srgbClr val="00FFFF"/>
                </a:highlight>
                <a:cs typeface="Arial"/>
              </a:rPr>
              <a:t>in contact with a biological parent</a:t>
            </a:r>
            <a:r>
              <a:rPr lang="en-GB" noProof="0" dirty="0">
                <a:cs typeface="Arial"/>
              </a:rPr>
              <a:t> </a:t>
            </a:r>
            <a:r>
              <a:rPr lang="en-GB" noProof="0" dirty="0">
                <a:highlight>
                  <a:srgbClr val="FFFF00"/>
                </a:highlight>
                <a:cs typeface="Arial"/>
              </a:rPr>
              <a:t>who wants to be involved in decisions</a:t>
            </a:r>
            <a:r>
              <a:rPr lang="en-GB" noProof="0" dirty="0">
                <a:cs typeface="Arial"/>
              </a:rPr>
              <a:t>. The child will be supported by </a:t>
            </a:r>
            <a:r>
              <a:rPr lang="en-GB" noProof="0" dirty="0">
                <a:highlight>
                  <a:srgbClr val="00FFFF"/>
                </a:highlight>
                <a:cs typeface="Arial"/>
              </a:rPr>
              <a:t>a social worker</a:t>
            </a:r>
            <a:r>
              <a:rPr lang="en-GB" noProof="0" dirty="0">
                <a:cs typeface="Arial"/>
              </a:rPr>
              <a:t>. The SENCo must involve them in any partnership working, </a:t>
            </a:r>
            <a:r>
              <a:rPr lang="en-GB" noProof="0" dirty="0">
                <a:highlight>
                  <a:srgbClr val="FFFF00"/>
                </a:highlight>
                <a:cs typeface="Arial"/>
              </a:rPr>
              <a:t>as they have statutory duties</a:t>
            </a:r>
            <a:r>
              <a:rPr lang="en-GB" noProof="0" dirty="0">
                <a:cs typeface="Arial"/>
              </a:rPr>
              <a:t> and </a:t>
            </a:r>
            <a:r>
              <a:rPr lang="en-GB" noProof="0" dirty="0">
                <a:highlight>
                  <a:srgbClr val="FFFF00"/>
                </a:highlight>
                <a:cs typeface="Arial"/>
              </a:rPr>
              <a:t>need to ensure that these are being met </a:t>
            </a:r>
            <a:r>
              <a:rPr lang="en-GB" noProof="0" dirty="0">
                <a:cs typeface="Arial"/>
              </a:rPr>
              <a:t>when any plans are put in place.</a:t>
            </a:r>
          </a:p>
          <a:p>
            <a:endParaRPr lang="en-GB" noProof="0" dirty="0">
              <a:cs typeface="Arial"/>
            </a:endParaRPr>
          </a:p>
          <a:p>
            <a:endParaRPr lang="en-GB" noProof="0" dirty="0">
              <a:cs typeface="Arial"/>
            </a:endParaRPr>
          </a:p>
        </p:txBody>
      </p:sp>
      <p:sp>
        <p:nvSpPr>
          <p:cNvPr id="4" name="Slide Number Placeholder 3">
            <a:extLst>
              <a:ext uri="{FF2B5EF4-FFF2-40B4-BE49-F238E27FC236}">
                <a16:creationId xmlns:a16="http://schemas.microsoft.com/office/drawing/2014/main" id="{BF0ACAD7-0E2B-A07E-89AE-3F187D0EFE8D}"/>
              </a:ext>
            </a:extLst>
          </p:cNvPr>
          <p:cNvSpPr>
            <a:spLocks noGrp="1"/>
          </p:cNvSpPr>
          <p:nvPr>
            <p:ph type="sldNum" sz="quarter" idx="11"/>
          </p:nvPr>
        </p:nvSpPr>
        <p:spPr/>
        <p:txBody>
          <a:bodyPr/>
          <a:lstStyle/>
          <a:p>
            <a:fld id="{DA2C159E-F13C-4A85-9A41-E7669D3E0D70}" type="slidenum">
              <a:rPr lang="en-GB" noProof="0" smtClean="0"/>
              <a:pPr/>
              <a:t>20</a:t>
            </a:fld>
            <a:endParaRPr lang="en-GB" noProof="0" dirty="0"/>
          </a:p>
        </p:txBody>
      </p:sp>
      <p:sp>
        <p:nvSpPr>
          <p:cNvPr id="5" name="Footer Placeholder 4">
            <a:extLst>
              <a:ext uri="{FF2B5EF4-FFF2-40B4-BE49-F238E27FC236}">
                <a16:creationId xmlns:a16="http://schemas.microsoft.com/office/drawing/2014/main" id="{3DE70429-37AA-C177-7DCD-10D77EEA258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3482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13AB-8510-C238-D905-DD5491D8C899}"/>
              </a:ext>
            </a:extLst>
          </p:cNvPr>
          <p:cNvSpPr>
            <a:spLocks noGrp="1"/>
          </p:cNvSpPr>
          <p:nvPr>
            <p:ph type="title"/>
          </p:nvPr>
        </p:nvSpPr>
        <p:spPr/>
        <p:txBody>
          <a:bodyPr/>
          <a:lstStyle/>
          <a:p>
            <a:r>
              <a:rPr lang="en-GB" noProof="0" dirty="0">
                <a:cs typeface="Arial"/>
              </a:rPr>
              <a:t>Plenary – exam sty</a:t>
            </a:r>
            <a:r>
              <a:rPr lang="en-GB" noProof="0" dirty="0"/>
              <a:t>le</a:t>
            </a:r>
            <a:r>
              <a:rPr lang="en-GB" noProof="0" dirty="0">
                <a:cs typeface="Arial"/>
              </a:rPr>
              <a:t> question</a:t>
            </a:r>
            <a:endParaRPr lang="en-GB" noProof="0" dirty="0"/>
          </a:p>
        </p:txBody>
      </p:sp>
      <p:sp>
        <p:nvSpPr>
          <p:cNvPr id="3" name="Text Placeholder 2">
            <a:extLst>
              <a:ext uri="{FF2B5EF4-FFF2-40B4-BE49-F238E27FC236}">
                <a16:creationId xmlns:a16="http://schemas.microsoft.com/office/drawing/2014/main" id="{E082CF87-0D58-71B5-9BDF-DF21385C869C}"/>
              </a:ext>
            </a:extLst>
          </p:cNvPr>
          <p:cNvSpPr>
            <a:spLocks noGrp="1"/>
          </p:cNvSpPr>
          <p:nvPr>
            <p:ph type="body" sz="quarter" idx="12"/>
          </p:nvPr>
        </p:nvSpPr>
        <p:spPr>
          <a:xfrm>
            <a:off x="234000" y="1309421"/>
            <a:ext cx="7675907" cy="3278553"/>
          </a:xfrm>
        </p:spPr>
        <p:txBody>
          <a:bodyPr vert="horz" lIns="0" tIns="0" rIns="0" bIns="0" rtlCol="0" anchor="t">
            <a:noAutofit/>
          </a:bodyPr>
          <a:lstStyle/>
          <a:p>
            <a:r>
              <a:rPr lang="en-GB" noProof="0" dirty="0">
                <a:cs typeface="Arial"/>
              </a:rPr>
              <a:t>Explain how a practitioner can work in partnership with a single parent.</a:t>
            </a:r>
            <a:endParaRPr lang="en-GB" noProof="0" dirty="0"/>
          </a:p>
        </p:txBody>
      </p:sp>
      <p:sp>
        <p:nvSpPr>
          <p:cNvPr id="4" name="Slide Number Placeholder 3">
            <a:extLst>
              <a:ext uri="{FF2B5EF4-FFF2-40B4-BE49-F238E27FC236}">
                <a16:creationId xmlns:a16="http://schemas.microsoft.com/office/drawing/2014/main" id="{3FE07632-A442-4B26-BCD3-5FAABD18F16F}"/>
              </a:ext>
            </a:extLst>
          </p:cNvPr>
          <p:cNvSpPr>
            <a:spLocks noGrp="1"/>
          </p:cNvSpPr>
          <p:nvPr>
            <p:ph type="sldNum" sz="quarter" idx="11"/>
          </p:nvPr>
        </p:nvSpPr>
        <p:spPr/>
        <p:txBody>
          <a:bodyPr/>
          <a:lstStyle/>
          <a:p>
            <a:fld id="{DA2C159E-F13C-4A85-9A41-E7669D3E0D70}" type="slidenum">
              <a:rPr lang="en-GB" noProof="0" smtClean="0"/>
              <a:pPr/>
              <a:t>21</a:t>
            </a:fld>
            <a:endParaRPr lang="en-GB" noProof="0" dirty="0"/>
          </a:p>
        </p:txBody>
      </p:sp>
      <p:sp>
        <p:nvSpPr>
          <p:cNvPr id="5" name="Footer Placeholder 4">
            <a:extLst>
              <a:ext uri="{FF2B5EF4-FFF2-40B4-BE49-F238E27FC236}">
                <a16:creationId xmlns:a16="http://schemas.microsoft.com/office/drawing/2014/main" id="{FC5025CB-0377-2F71-8F3C-24FAA70C734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077717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15AE-CE9A-1549-AFFD-81BF4FBBBA55}"/>
              </a:ext>
            </a:extLst>
          </p:cNvPr>
          <p:cNvSpPr>
            <a:spLocks noGrp="1"/>
          </p:cNvSpPr>
          <p:nvPr>
            <p:ph type="title"/>
          </p:nvPr>
        </p:nvSpPr>
        <p:spPr/>
        <p:txBody>
          <a:bodyPr/>
          <a:lstStyle/>
          <a:p>
            <a:r>
              <a:rPr lang="en-GB" noProof="0" dirty="0">
                <a:cs typeface="Arial"/>
              </a:rPr>
              <a:t>Review the completed answer</a:t>
            </a:r>
            <a:endParaRPr lang="en-GB" noProof="0" dirty="0"/>
          </a:p>
        </p:txBody>
      </p:sp>
      <p:sp>
        <p:nvSpPr>
          <p:cNvPr id="3" name="Text Placeholder 2">
            <a:extLst>
              <a:ext uri="{FF2B5EF4-FFF2-40B4-BE49-F238E27FC236}">
                <a16:creationId xmlns:a16="http://schemas.microsoft.com/office/drawing/2014/main" id="{234D08C7-BD97-62B5-03AF-E785894D97B6}"/>
              </a:ext>
            </a:extLst>
          </p:cNvPr>
          <p:cNvSpPr>
            <a:spLocks noGrp="1"/>
          </p:cNvSpPr>
          <p:nvPr>
            <p:ph type="body" sz="quarter" idx="12"/>
          </p:nvPr>
        </p:nvSpPr>
        <p:spPr/>
        <p:txBody>
          <a:bodyPr vert="horz" lIns="0" tIns="0" rIns="0" bIns="0" rtlCol="0" anchor="t">
            <a:noAutofit/>
          </a:bodyPr>
          <a:lstStyle/>
          <a:p>
            <a:r>
              <a:rPr lang="en-GB" noProof="0" dirty="0">
                <a:cs typeface="Arial"/>
              </a:rPr>
              <a:t>Pass your answer to a peer.</a:t>
            </a:r>
          </a:p>
          <a:p>
            <a:endParaRPr lang="en-GB" noProof="0" dirty="0">
              <a:cs typeface="Arial"/>
            </a:endParaRPr>
          </a:p>
          <a:p>
            <a:r>
              <a:rPr lang="en-GB" noProof="0" dirty="0">
                <a:cs typeface="Arial"/>
              </a:rPr>
              <a:t>Is it well-reasoned?</a:t>
            </a:r>
          </a:p>
          <a:p>
            <a:endParaRPr lang="en-GB" noProof="0" dirty="0">
              <a:cs typeface="Arial"/>
            </a:endParaRPr>
          </a:p>
          <a:p>
            <a:r>
              <a:rPr lang="en-GB" noProof="0" dirty="0">
                <a:cs typeface="Arial"/>
              </a:rPr>
              <a:t>Is it applied?</a:t>
            </a:r>
          </a:p>
          <a:p>
            <a:endParaRPr lang="en-GB" noProof="0" dirty="0">
              <a:cs typeface="Arial"/>
            </a:endParaRPr>
          </a:p>
          <a:p>
            <a:r>
              <a:rPr lang="en-GB" noProof="0" dirty="0">
                <a:cs typeface="Arial"/>
              </a:rPr>
              <a:t>Give written feedback.</a:t>
            </a:r>
          </a:p>
        </p:txBody>
      </p:sp>
      <p:sp>
        <p:nvSpPr>
          <p:cNvPr id="4" name="Slide Number Placeholder 3">
            <a:extLst>
              <a:ext uri="{FF2B5EF4-FFF2-40B4-BE49-F238E27FC236}">
                <a16:creationId xmlns:a16="http://schemas.microsoft.com/office/drawing/2014/main" id="{1B090155-9B48-711D-C505-E6D699D2AE08}"/>
              </a:ext>
            </a:extLst>
          </p:cNvPr>
          <p:cNvSpPr>
            <a:spLocks noGrp="1"/>
          </p:cNvSpPr>
          <p:nvPr>
            <p:ph type="sldNum" sz="quarter" idx="11"/>
          </p:nvPr>
        </p:nvSpPr>
        <p:spPr/>
        <p:txBody>
          <a:bodyPr/>
          <a:lstStyle/>
          <a:p>
            <a:fld id="{DA2C159E-F13C-4A85-9A41-E7669D3E0D70}" type="slidenum">
              <a:rPr lang="en-GB" noProof="0" smtClean="0"/>
              <a:pPr/>
              <a:t>22</a:t>
            </a:fld>
            <a:endParaRPr lang="en-GB" noProof="0" dirty="0"/>
          </a:p>
        </p:txBody>
      </p:sp>
      <p:sp>
        <p:nvSpPr>
          <p:cNvPr id="5" name="Footer Placeholder 4">
            <a:extLst>
              <a:ext uri="{FF2B5EF4-FFF2-40B4-BE49-F238E27FC236}">
                <a16:creationId xmlns:a16="http://schemas.microsoft.com/office/drawing/2014/main" id="{00562834-EDFF-832E-BE7A-DABAA6EED70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68185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Collaboration</a:t>
            </a:r>
          </a:p>
        </p:txBody>
      </p:sp>
    </p:spTree>
    <p:extLst>
      <p:ext uri="{BB962C8B-B14F-4D97-AF65-F5344CB8AC3E}">
        <p14:creationId xmlns:p14="http://schemas.microsoft.com/office/powerpoint/2010/main" val="3072831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0873C-7A10-0ECA-0923-00900A68D0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4C0D5-4550-8BBC-5699-FC1E53EA4EBA}"/>
              </a:ext>
            </a:extLst>
          </p:cNvPr>
          <p:cNvSpPr>
            <a:spLocks noGrp="1"/>
          </p:cNvSpPr>
          <p:nvPr>
            <p:ph type="title"/>
          </p:nvPr>
        </p:nvSpPr>
        <p:spPr>
          <a:xfrm>
            <a:off x="232950" y="249900"/>
            <a:ext cx="8437563" cy="1476350"/>
          </a:xfrm>
        </p:spPr>
        <p:txBody>
          <a:bodyPr>
            <a:normAutofit/>
          </a:bodyPr>
          <a:lstStyle/>
          <a:p>
            <a:r>
              <a:rPr lang="en-GB" noProof="0" dirty="0">
                <a:ea typeface="+mj-lt"/>
                <a:cs typeface="+mj-lt"/>
              </a:rPr>
              <a:t>Learning intention: lesson 2</a:t>
            </a:r>
            <a:endParaRPr lang="en-GB" noProof="0" dirty="0"/>
          </a:p>
        </p:txBody>
      </p:sp>
      <p:sp>
        <p:nvSpPr>
          <p:cNvPr id="3" name="Text Placeholder 2">
            <a:extLst>
              <a:ext uri="{FF2B5EF4-FFF2-40B4-BE49-F238E27FC236}">
                <a16:creationId xmlns:a16="http://schemas.microsoft.com/office/drawing/2014/main" id="{571F86EB-AC86-B32D-E191-E2AF33E0BD44}"/>
              </a:ext>
            </a:extLst>
          </p:cNvPr>
          <p:cNvSpPr>
            <a:spLocks noGrp="1"/>
          </p:cNvSpPr>
          <p:nvPr>
            <p:ph type="body" sz="quarter" idx="12"/>
          </p:nvPr>
        </p:nvSpPr>
        <p:spPr>
          <a:xfrm>
            <a:off x="198000" y="1541926"/>
            <a:ext cx="7667625" cy="2884795"/>
          </a:xfrm>
        </p:spPr>
        <p:txBody>
          <a:bodyPr vert="horz" lIns="0" tIns="0" rIns="0" bIns="0" rtlCol="0" anchor="t">
            <a:noAutofit/>
          </a:bodyPr>
          <a:lstStyle/>
          <a:p>
            <a:endParaRPr lang="en-GB" noProof="0" dirty="0">
              <a:cs typeface="Arial"/>
            </a:endParaRPr>
          </a:p>
          <a:p>
            <a:r>
              <a:rPr lang="en-GB" noProof="0" dirty="0"/>
              <a:t>Understand what is involved in collaboration.</a:t>
            </a:r>
          </a:p>
          <a:p>
            <a:endParaRPr lang="en-GB" noProof="0" dirty="0"/>
          </a:p>
          <a:p>
            <a:r>
              <a:rPr lang="en-GB" noProof="0" dirty="0"/>
              <a:t>Understand how to work effectively with others to achieve shared goals.</a:t>
            </a:r>
            <a:endParaRPr lang="en-GB" noProof="0" dirty="0">
              <a:cs typeface="Arial"/>
            </a:endParaRPr>
          </a:p>
          <a:p>
            <a:endParaRPr lang="en-GB" noProof="0" dirty="0">
              <a:cs typeface="Arial"/>
            </a:endParaRPr>
          </a:p>
        </p:txBody>
      </p:sp>
      <p:sp>
        <p:nvSpPr>
          <p:cNvPr id="4" name="Slide Number Placeholder 3">
            <a:extLst>
              <a:ext uri="{FF2B5EF4-FFF2-40B4-BE49-F238E27FC236}">
                <a16:creationId xmlns:a16="http://schemas.microsoft.com/office/drawing/2014/main" id="{96F65570-7B34-0DDD-31E2-CB5D602E2202}"/>
              </a:ext>
            </a:extLst>
          </p:cNvPr>
          <p:cNvSpPr>
            <a:spLocks noGrp="1"/>
          </p:cNvSpPr>
          <p:nvPr>
            <p:ph type="sldNum" sz="quarter" idx="11"/>
          </p:nvPr>
        </p:nvSpPr>
        <p:spPr/>
        <p:txBody>
          <a:bodyPr/>
          <a:lstStyle/>
          <a:p>
            <a:fld id="{DA2C159E-F13C-4A85-9A41-E7669D3E0D70}" type="slidenum">
              <a:rPr lang="en-GB" noProof="0" smtClean="0"/>
              <a:pPr/>
              <a:t>24</a:t>
            </a:fld>
            <a:endParaRPr lang="en-GB" noProof="0" dirty="0"/>
          </a:p>
        </p:txBody>
      </p:sp>
      <p:sp>
        <p:nvSpPr>
          <p:cNvPr id="5" name="Footer Placeholder 4">
            <a:extLst>
              <a:ext uri="{FF2B5EF4-FFF2-40B4-BE49-F238E27FC236}">
                <a16:creationId xmlns:a16="http://schemas.microsoft.com/office/drawing/2014/main" id="{213033FE-2166-5B77-7862-796E50205D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7581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8589-7E32-97AC-25E4-72646593C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20AEF-0F78-1C53-1041-11551F8286C9}"/>
              </a:ext>
            </a:extLst>
          </p:cNvPr>
          <p:cNvSpPr>
            <a:spLocks noGrp="1"/>
          </p:cNvSpPr>
          <p:nvPr>
            <p:ph type="title"/>
          </p:nvPr>
        </p:nvSpPr>
        <p:spPr>
          <a:xfrm>
            <a:off x="232950" y="249900"/>
            <a:ext cx="8437563" cy="1476350"/>
          </a:xfrm>
        </p:spPr>
        <p:txBody>
          <a:bodyPr>
            <a:normAutofit/>
          </a:bodyPr>
          <a:lstStyle/>
          <a:p>
            <a:r>
              <a:rPr lang="en-GB" noProof="0" dirty="0">
                <a:ea typeface="+mj-lt"/>
                <a:cs typeface="+mj-lt"/>
              </a:rPr>
              <a:t>Working in partnership matching activity </a:t>
            </a:r>
            <a:endParaRPr lang="en-GB" noProof="0" dirty="0"/>
          </a:p>
        </p:txBody>
      </p:sp>
      <p:sp>
        <p:nvSpPr>
          <p:cNvPr id="3" name="Text Placeholder 2">
            <a:extLst>
              <a:ext uri="{FF2B5EF4-FFF2-40B4-BE49-F238E27FC236}">
                <a16:creationId xmlns:a16="http://schemas.microsoft.com/office/drawing/2014/main" id="{D946C11B-CB21-59F7-F5E7-38E7AD888C96}"/>
              </a:ext>
            </a:extLst>
          </p:cNvPr>
          <p:cNvSpPr>
            <a:spLocks noGrp="1"/>
          </p:cNvSpPr>
          <p:nvPr>
            <p:ph type="body" sz="quarter" idx="12"/>
          </p:nvPr>
        </p:nvSpPr>
        <p:spPr>
          <a:xfrm>
            <a:off x="198000" y="1541926"/>
            <a:ext cx="7667625" cy="2884795"/>
          </a:xfrm>
        </p:spPr>
        <p:txBody>
          <a:bodyPr vert="horz" lIns="0" tIns="0" rIns="0" bIns="0" rtlCol="0" anchor="t">
            <a:noAutofit/>
          </a:bodyPr>
          <a:lstStyle/>
          <a:p>
            <a:r>
              <a:rPr lang="en-GB" noProof="0" dirty="0">
                <a:cs typeface="Arial"/>
              </a:rPr>
              <a:t>Individually complete the </a:t>
            </a:r>
            <a:r>
              <a:rPr lang="en-GB" b="1" noProof="0" dirty="0">
                <a:cs typeface="Arial"/>
              </a:rPr>
              <a:t>Working in partnership activity</a:t>
            </a:r>
            <a:r>
              <a:rPr lang="en-GB" noProof="0" dirty="0">
                <a:cs typeface="Arial"/>
              </a:rPr>
              <a:t>.</a:t>
            </a:r>
          </a:p>
          <a:p>
            <a:endParaRPr lang="en-GB" noProof="0" dirty="0">
              <a:cs typeface="Arial"/>
            </a:endParaRPr>
          </a:p>
          <a:p>
            <a:endParaRPr lang="en-GB" noProof="0" dirty="0">
              <a:cs typeface="Arial"/>
            </a:endParaRPr>
          </a:p>
          <a:p>
            <a:endParaRPr lang="en-GB" noProof="0" dirty="0">
              <a:cs typeface="Arial"/>
            </a:endParaRPr>
          </a:p>
        </p:txBody>
      </p:sp>
      <p:sp>
        <p:nvSpPr>
          <p:cNvPr id="4" name="Slide Number Placeholder 3">
            <a:extLst>
              <a:ext uri="{FF2B5EF4-FFF2-40B4-BE49-F238E27FC236}">
                <a16:creationId xmlns:a16="http://schemas.microsoft.com/office/drawing/2014/main" id="{DF5BC474-1E02-BEA3-BA79-51FF45879594}"/>
              </a:ext>
            </a:extLst>
          </p:cNvPr>
          <p:cNvSpPr>
            <a:spLocks noGrp="1"/>
          </p:cNvSpPr>
          <p:nvPr>
            <p:ph type="sldNum" sz="quarter" idx="11"/>
          </p:nvPr>
        </p:nvSpPr>
        <p:spPr/>
        <p:txBody>
          <a:bodyPr/>
          <a:lstStyle/>
          <a:p>
            <a:fld id="{DA2C159E-F13C-4A85-9A41-E7669D3E0D70}" type="slidenum">
              <a:rPr lang="en-GB" noProof="0" smtClean="0"/>
              <a:pPr/>
              <a:t>25</a:t>
            </a:fld>
            <a:endParaRPr lang="en-GB" noProof="0" dirty="0"/>
          </a:p>
        </p:txBody>
      </p:sp>
      <p:sp>
        <p:nvSpPr>
          <p:cNvPr id="5" name="Footer Placeholder 4">
            <a:extLst>
              <a:ext uri="{FF2B5EF4-FFF2-40B4-BE49-F238E27FC236}">
                <a16:creationId xmlns:a16="http://schemas.microsoft.com/office/drawing/2014/main" id="{514DFB37-CA17-CEF1-830F-4704D4389FD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85163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E8B23-0BB5-BDDB-8E33-184EDC7D5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2DA96-F694-C25F-16B0-7958F3D3C15F}"/>
              </a:ext>
            </a:extLst>
          </p:cNvPr>
          <p:cNvSpPr>
            <a:spLocks noGrp="1"/>
          </p:cNvSpPr>
          <p:nvPr>
            <p:ph type="title"/>
          </p:nvPr>
        </p:nvSpPr>
        <p:spPr>
          <a:xfrm>
            <a:off x="232950" y="249900"/>
            <a:ext cx="8437563" cy="1476350"/>
          </a:xfrm>
        </p:spPr>
        <p:txBody>
          <a:bodyPr>
            <a:normAutofit/>
          </a:bodyPr>
          <a:lstStyle/>
          <a:p>
            <a:r>
              <a:rPr lang="en-GB" noProof="0" dirty="0">
                <a:ea typeface="+mj-lt"/>
                <a:cs typeface="+mj-lt"/>
              </a:rPr>
              <a:t>Working in partnership matching activity answers</a:t>
            </a:r>
            <a:endParaRPr lang="en-GB" noProof="0" dirty="0"/>
          </a:p>
        </p:txBody>
      </p:sp>
      <p:sp>
        <p:nvSpPr>
          <p:cNvPr id="3" name="Text Placeholder 2">
            <a:extLst>
              <a:ext uri="{FF2B5EF4-FFF2-40B4-BE49-F238E27FC236}">
                <a16:creationId xmlns:a16="http://schemas.microsoft.com/office/drawing/2014/main" id="{00DE775E-E626-95C8-86C1-326D81952863}"/>
              </a:ext>
            </a:extLst>
          </p:cNvPr>
          <p:cNvSpPr>
            <a:spLocks noGrp="1"/>
          </p:cNvSpPr>
          <p:nvPr>
            <p:ph type="body" sz="quarter" idx="12"/>
          </p:nvPr>
        </p:nvSpPr>
        <p:spPr>
          <a:xfrm>
            <a:off x="232949" y="1415589"/>
            <a:ext cx="8437563" cy="3351674"/>
          </a:xfrm>
        </p:spPr>
        <p:txBody>
          <a:bodyPr vert="horz" lIns="0" tIns="0" rIns="0" bIns="0" rtlCol="0" anchor="t">
            <a:noAutofit/>
          </a:bodyPr>
          <a:lstStyle/>
          <a:p>
            <a:r>
              <a:rPr lang="en-GB" b="1" noProof="0" dirty="0"/>
              <a:t>Foster/adoptive: </a:t>
            </a:r>
            <a:r>
              <a:rPr lang="en-GB" noProof="0" dirty="0"/>
              <a:t>At least one child fostered or adopted.</a:t>
            </a:r>
          </a:p>
          <a:p>
            <a:r>
              <a:rPr lang="en-GB" b="1" noProof="0" dirty="0">
                <a:cs typeface="Arial"/>
              </a:rPr>
              <a:t>Nuclear: </a:t>
            </a:r>
            <a:r>
              <a:rPr lang="en-GB" noProof="0" dirty="0"/>
              <a:t>Two parents in the same household.</a:t>
            </a:r>
          </a:p>
          <a:p>
            <a:r>
              <a:rPr lang="en-GB" b="1" noProof="0" dirty="0">
                <a:cs typeface="Arial"/>
              </a:rPr>
              <a:t>Single parent: </a:t>
            </a:r>
            <a:r>
              <a:rPr lang="en-GB" noProof="0" dirty="0">
                <a:cs typeface="Arial"/>
              </a:rPr>
              <a:t>A lone parent in the home with the child/children.</a:t>
            </a:r>
          </a:p>
          <a:p>
            <a:r>
              <a:rPr lang="en-GB" b="1" noProof="0" dirty="0"/>
              <a:t>Extended: </a:t>
            </a:r>
            <a:r>
              <a:rPr lang="en-GB" noProof="0" dirty="0"/>
              <a:t>Multiple members of the same family living in the same home.</a:t>
            </a:r>
          </a:p>
          <a:p>
            <a:r>
              <a:rPr lang="en-GB" b="1" noProof="0" dirty="0">
                <a:cs typeface="Arial"/>
              </a:rPr>
              <a:t>Blended/step: </a:t>
            </a:r>
            <a:r>
              <a:rPr lang="en-GB" noProof="0" dirty="0"/>
              <a:t>A combination of two separate families, with one or both parents having children from previous relationships. </a:t>
            </a:r>
            <a:endParaRPr lang="en-GB" b="1" noProof="0" dirty="0">
              <a:cs typeface="Arial"/>
            </a:endParaRPr>
          </a:p>
          <a:p>
            <a:endParaRPr lang="en-GB" noProof="0" dirty="0">
              <a:cs typeface="Arial"/>
            </a:endParaRPr>
          </a:p>
        </p:txBody>
      </p:sp>
      <p:sp>
        <p:nvSpPr>
          <p:cNvPr id="4" name="Slide Number Placeholder 3">
            <a:extLst>
              <a:ext uri="{FF2B5EF4-FFF2-40B4-BE49-F238E27FC236}">
                <a16:creationId xmlns:a16="http://schemas.microsoft.com/office/drawing/2014/main" id="{D9C96C4B-94DC-419D-6E41-D3163328FBDE}"/>
              </a:ext>
            </a:extLst>
          </p:cNvPr>
          <p:cNvSpPr>
            <a:spLocks noGrp="1"/>
          </p:cNvSpPr>
          <p:nvPr>
            <p:ph type="sldNum" sz="quarter" idx="11"/>
          </p:nvPr>
        </p:nvSpPr>
        <p:spPr/>
        <p:txBody>
          <a:bodyPr/>
          <a:lstStyle/>
          <a:p>
            <a:fld id="{DA2C159E-F13C-4A85-9A41-E7669D3E0D70}" type="slidenum">
              <a:rPr lang="en-GB" noProof="0" smtClean="0"/>
              <a:pPr/>
              <a:t>26</a:t>
            </a:fld>
            <a:endParaRPr lang="en-GB" noProof="0" dirty="0"/>
          </a:p>
        </p:txBody>
      </p:sp>
      <p:sp>
        <p:nvSpPr>
          <p:cNvPr id="5" name="Footer Placeholder 4">
            <a:extLst>
              <a:ext uri="{FF2B5EF4-FFF2-40B4-BE49-F238E27FC236}">
                <a16:creationId xmlns:a16="http://schemas.microsoft.com/office/drawing/2014/main" id="{8E2D5461-E357-D6F1-77BA-20E995FED29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47079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D98C-F62A-D0D3-16D0-8C849E31644D}"/>
              </a:ext>
            </a:extLst>
          </p:cNvPr>
          <p:cNvSpPr>
            <a:spLocks noGrp="1"/>
          </p:cNvSpPr>
          <p:nvPr>
            <p:ph type="title"/>
          </p:nvPr>
        </p:nvSpPr>
        <p:spPr/>
        <p:txBody>
          <a:bodyPr/>
          <a:lstStyle/>
          <a:p>
            <a:r>
              <a:rPr lang="en-GB" noProof="0" dirty="0">
                <a:cs typeface="Arial"/>
              </a:rPr>
              <a:t>Individual pyramid</a:t>
            </a:r>
            <a:endParaRPr lang="en-GB" noProof="0" dirty="0"/>
          </a:p>
        </p:txBody>
      </p:sp>
      <p:sp>
        <p:nvSpPr>
          <p:cNvPr id="3" name="Text Placeholder 2">
            <a:extLst>
              <a:ext uri="{FF2B5EF4-FFF2-40B4-BE49-F238E27FC236}">
                <a16:creationId xmlns:a16="http://schemas.microsoft.com/office/drawing/2014/main" id="{870D5217-4CFB-E423-223B-5EE53B846499}"/>
              </a:ext>
            </a:extLst>
          </p:cNvPr>
          <p:cNvSpPr>
            <a:spLocks noGrp="1"/>
          </p:cNvSpPr>
          <p:nvPr>
            <p:ph type="body" sz="quarter" idx="12"/>
          </p:nvPr>
        </p:nvSpPr>
        <p:spPr/>
        <p:txBody>
          <a:bodyPr vert="horz" lIns="0" tIns="0" rIns="0" bIns="0" rtlCol="0" anchor="t">
            <a:noAutofit/>
          </a:bodyPr>
          <a:lstStyle/>
          <a:p>
            <a:r>
              <a:rPr lang="en-GB" noProof="0" dirty="0">
                <a:cs typeface="Arial"/>
              </a:rPr>
              <a:t>You have three cups and one elastic band.</a:t>
            </a:r>
          </a:p>
          <a:p>
            <a:endParaRPr lang="en-GB" noProof="0" dirty="0">
              <a:cs typeface="Arial"/>
            </a:endParaRPr>
          </a:p>
          <a:p>
            <a:r>
              <a:rPr lang="en-GB" noProof="0" dirty="0">
                <a:cs typeface="Arial"/>
              </a:rPr>
              <a:t>Use these resources to create a pyramid with the three cups.</a:t>
            </a:r>
          </a:p>
          <a:p>
            <a:endParaRPr lang="en-GB" noProof="0" dirty="0">
              <a:cs typeface="Arial"/>
            </a:endParaRPr>
          </a:p>
          <a:p>
            <a:r>
              <a:rPr lang="en-GB" noProof="0" dirty="0">
                <a:cs typeface="Arial"/>
              </a:rPr>
              <a:t>You cannot touch the cups!</a:t>
            </a:r>
            <a:endParaRPr lang="en-GB" noProof="0" dirty="0"/>
          </a:p>
        </p:txBody>
      </p:sp>
      <p:sp>
        <p:nvSpPr>
          <p:cNvPr id="4" name="Slide Number Placeholder 3">
            <a:extLst>
              <a:ext uri="{FF2B5EF4-FFF2-40B4-BE49-F238E27FC236}">
                <a16:creationId xmlns:a16="http://schemas.microsoft.com/office/drawing/2014/main" id="{6DCA9549-431F-C703-8847-0E205DA9A852}"/>
              </a:ext>
            </a:extLst>
          </p:cNvPr>
          <p:cNvSpPr>
            <a:spLocks noGrp="1"/>
          </p:cNvSpPr>
          <p:nvPr>
            <p:ph type="sldNum" sz="quarter" idx="11"/>
          </p:nvPr>
        </p:nvSpPr>
        <p:spPr/>
        <p:txBody>
          <a:bodyPr/>
          <a:lstStyle/>
          <a:p>
            <a:fld id="{DA2C159E-F13C-4A85-9A41-E7669D3E0D70}" type="slidenum">
              <a:rPr lang="en-GB" noProof="0" smtClean="0"/>
              <a:pPr/>
              <a:t>27</a:t>
            </a:fld>
            <a:endParaRPr lang="en-GB" noProof="0" dirty="0"/>
          </a:p>
        </p:txBody>
      </p:sp>
      <p:sp>
        <p:nvSpPr>
          <p:cNvPr id="5" name="Footer Placeholder 4">
            <a:extLst>
              <a:ext uri="{FF2B5EF4-FFF2-40B4-BE49-F238E27FC236}">
                <a16:creationId xmlns:a16="http://schemas.microsoft.com/office/drawing/2014/main" id="{A37214AD-EEFD-C77C-857C-7EB240EAA5E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54193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CB6A-1EF2-6BDF-31F6-F782B9F132FD}"/>
              </a:ext>
            </a:extLst>
          </p:cNvPr>
          <p:cNvSpPr>
            <a:spLocks noGrp="1"/>
          </p:cNvSpPr>
          <p:nvPr>
            <p:ph type="title"/>
          </p:nvPr>
        </p:nvSpPr>
        <p:spPr/>
        <p:txBody>
          <a:bodyPr/>
          <a:lstStyle/>
          <a:p>
            <a:r>
              <a:rPr lang="en-GB" noProof="0" dirty="0">
                <a:cs typeface="Arial"/>
              </a:rPr>
              <a:t>Collaboration definition</a:t>
            </a:r>
            <a:endParaRPr lang="en-GB" noProof="0" dirty="0"/>
          </a:p>
        </p:txBody>
      </p:sp>
      <p:sp>
        <p:nvSpPr>
          <p:cNvPr id="3" name="Text Placeholder 2">
            <a:extLst>
              <a:ext uri="{FF2B5EF4-FFF2-40B4-BE49-F238E27FC236}">
                <a16:creationId xmlns:a16="http://schemas.microsoft.com/office/drawing/2014/main" id="{E56DF1CE-AF34-89B5-B685-4D47EBD6F41D}"/>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Collaboration in education is the process of working together purposefully to achieve shared goals. </a:t>
            </a:r>
            <a:endParaRPr lang="en-GB" noProof="0" dirty="0">
              <a:cs typeface="Arial"/>
            </a:endParaRPr>
          </a:p>
        </p:txBody>
      </p:sp>
      <p:sp>
        <p:nvSpPr>
          <p:cNvPr id="4" name="Slide Number Placeholder 3">
            <a:extLst>
              <a:ext uri="{FF2B5EF4-FFF2-40B4-BE49-F238E27FC236}">
                <a16:creationId xmlns:a16="http://schemas.microsoft.com/office/drawing/2014/main" id="{FF83F605-CB80-CF4C-F3B2-98AC2DD2B0A2}"/>
              </a:ext>
            </a:extLst>
          </p:cNvPr>
          <p:cNvSpPr>
            <a:spLocks noGrp="1"/>
          </p:cNvSpPr>
          <p:nvPr>
            <p:ph type="sldNum" sz="quarter" idx="11"/>
          </p:nvPr>
        </p:nvSpPr>
        <p:spPr/>
        <p:txBody>
          <a:bodyPr/>
          <a:lstStyle/>
          <a:p>
            <a:fld id="{DA2C159E-F13C-4A85-9A41-E7669D3E0D70}" type="slidenum">
              <a:rPr lang="en-GB" noProof="0" smtClean="0"/>
              <a:pPr/>
              <a:t>28</a:t>
            </a:fld>
            <a:endParaRPr lang="en-GB" noProof="0" dirty="0"/>
          </a:p>
        </p:txBody>
      </p:sp>
      <p:sp>
        <p:nvSpPr>
          <p:cNvPr id="5" name="Footer Placeholder 4">
            <a:extLst>
              <a:ext uri="{FF2B5EF4-FFF2-40B4-BE49-F238E27FC236}">
                <a16:creationId xmlns:a16="http://schemas.microsoft.com/office/drawing/2014/main" id="{AC15F6FE-5040-D7FE-315C-D6635861BCF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09480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8D338-2C57-66A3-155D-A9FC11656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99226-0FD9-D0A3-4AB6-52F54FEDDD42}"/>
              </a:ext>
            </a:extLst>
          </p:cNvPr>
          <p:cNvSpPr>
            <a:spLocks noGrp="1"/>
          </p:cNvSpPr>
          <p:nvPr>
            <p:ph type="title"/>
          </p:nvPr>
        </p:nvSpPr>
        <p:spPr>
          <a:xfrm>
            <a:off x="232950" y="249900"/>
            <a:ext cx="7576172" cy="1113555"/>
          </a:xfrm>
        </p:spPr>
        <p:txBody>
          <a:bodyPr>
            <a:normAutofit/>
          </a:bodyPr>
          <a:lstStyle/>
          <a:p>
            <a:r>
              <a:rPr lang="en-GB" noProof="0" dirty="0">
                <a:ea typeface="+mj-lt"/>
                <a:cs typeface="+mj-lt"/>
              </a:rPr>
              <a:t>Characteristics of effective collaboration </a:t>
            </a:r>
            <a:endParaRPr lang="en-GB" noProof="0" dirty="0"/>
          </a:p>
        </p:txBody>
      </p:sp>
      <p:sp>
        <p:nvSpPr>
          <p:cNvPr id="3" name="Text Placeholder 2">
            <a:extLst>
              <a:ext uri="{FF2B5EF4-FFF2-40B4-BE49-F238E27FC236}">
                <a16:creationId xmlns:a16="http://schemas.microsoft.com/office/drawing/2014/main" id="{BDDBBFFC-943E-BA37-6CB9-30CD057505A2}"/>
              </a:ext>
            </a:extLst>
          </p:cNvPr>
          <p:cNvSpPr>
            <a:spLocks noGrp="1"/>
          </p:cNvSpPr>
          <p:nvPr>
            <p:ph type="body" sz="quarter" idx="12"/>
          </p:nvPr>
        </p:nvSpPr>
        <p:spPr>
          <a:xfrm>
            <a:off x="234000" y="1649008"/>
            <a:ext cx="8189428" cy="2938966"/>
          </a:xfrm>
        </p:spPr>
        <p:txBody>
          <a:bodyPr vert="horz" lIns="0" tIns="0" rIns="0" bIns="0" rtlCol="0" anchor="t">
            <a:noAutofit/>
          </a:bodyPr>
          <a:lstStyle/>
          <a:p>
            <a:pPr marL="342900" indent="-342900">
              <a:buChar char="•"/>
            </a:pPr>
            <a:r>
              <a:rPr lang="en-GB" noProof="0" dirty="0">
                <a:cs typeface="Arial"/>
              </a:rPr>
              <a:t>Contribute to setting a shared goal.</a:t>
            </a:r>
          </a:p>
          <a:p>
            <a:pPr marL="342900" indent="-342900">
              <a:buChar char="•"/>
            </a:pPr>
            <a:r>
              <a:rPr lang="en-GB" noProof="0" dirty="0">
                <a:cs typeface="Arial"/>
              </a:rPr>
              <a:t>Communicate effectively.</a:t>
            </a:r>
          </a:p>
          <a:p>
            <a:pPr marL="342900" indent="-342900">
              <a:buChar char="•"/>
            </a:pPr>
            <a:r>
              <a:rPr lang="en-GB" noProof="0" dirty="0">
                <a:cs typeface="Arial"/>
              </a:rPr>
              <a:t>Listen to other people's contributions.</a:t>
            </a:r>
          </a:p>
          <a:p>
            <a:pPr marL="342900" indent="-342900">
              <a:buChar char="•"/>
            </a:pPr>
            <a:r>
              <a:rPr lang="en-GB" noProof="0" dirty="0">
                <a:cs typeface="Arial"/>
              </a:rPr>
              <a:t>Proactively solve problems. </a:t>
            </a:r>
          </a:p>
          <a:p>
            <a:pPr marL="342900" indent="-342900">
              <a:buChar char="•"/>
            </a:pPr>
            <a:r>
              <a:rPr lang="en-GB" noProof="0" dirty="0">
                <a:cs typeface="Arial"/>
              </a:rPr>
              <a:t>Encourage others throughout.</a:t>
            </a:r>
          </a:p>
        </p:txBody>
      </p:sp>
      <p:sp>
        <p:nvSpPr>
          <p:cNvPr id="4" name="Slide Number Placeholder 3">
            <a:extLst>
              <a:ext uri="{FF2B5EF4-FFF2-40B4-BE49-F238E27FC236}">
                <a16:creationId xmlns:a16="http://schemas.microsoft.com/office/drawing/2014/main" id="{6E84658E-3C29-8A39-F707-E860CC415166}"/>
              </a:ext>
            </a:extLst>
          </p:cNvPr>
          <p:cNvSpPr>
            <a:spLocks noGrp="1"/>
          </p:cNvSpPr>
          <p:nvPr>
            <p:ph type="sldNum" sz="quarter" idx="11"/>
          </p:nvPr>
        </p:nvSpPr>
        <p:spPr/>
        <p:txBody>
          <a:bodyPr/>
          <a:lstStyle/>
          <a:p>
            <a:fld id="{DA2C159E-F13C-4A85-9A41-E7669D3E0D70}" type="slidenum">
              <a:rPr lang="en-GB" noProof="0" smtClean="0"/>
              <a:pPr/>
              <a:t>29</a:t>
            </a:fld>
            <a:endParaRPr lang="en-GB" noProof="0" dirty="0"/>
          </a:p>
        </p:txBody>
      </p:sp>
      <p:sp>
        <p:nvSpPr>
          <p:cNvPr id="5" name="Footer Placeholder 4">
            <a:extLst>
              <a:ext uri="{FF2B5EF4-FFF2-40B4-BE49-F238E27FC236}">
                <a16:creationId xmlns:a16="http://schemas.microsoft.com/office/drawing/2014/main" id="{A2E3FE58-CA5B-9F52-F975-E8C4AB14600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75261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C705-6F7A-B02B-6E5E-77C3165B2CF1}"/>
              </a:ext>
            </a:extLst>
          </p:cNvPr>
          <p:cNvSpPr>
            <a:spLocks noGrp="1"/>
          </p:cNvSpPr>
          <p:nvPr>
            <p:ph type="title"/>
          </p:nvPr>
        </p:nvSpPr>
        <p:spPr/>
        <p:txBody>
          <a:bodyPr/>
          <a:lstStyle/>
          <a:p>
            <a:r>
              <a:rPr lang="en-GB" noProof="0" dirty="0"/>
              <a:t>Learning intention: lesson 1</a:t>
            </a:r>
          </a:p>
        </p:txBody>
      </p:sp>
      <p:sp>
        <p:nvSpPr>
          <p:cNvPr id="3" name="Text Placeholder 2">
            <a:extLst>
              <a:ext uri="{FF2B5EF4-FFF2-40B4-BE49-F238E27FC236}">
                <a16:creationId xmlns:a16="http://schemas.microsoft.com/office/drawing/2014/main" id="{CB4BFCC2-091F-BD75-D6EA-0346035FD688}"/>
              </a:ext>
            </a:extLst>
          </p:cNvPr>
          <p:cNvSpPr>
            <a:spLocks noGrp="1"/>
          </p:cNvSpPr>
          <p:nvPr>
            <p:ph type="body" sz="quarter" idx="12"/>
          </p:nvPr>
        </p:nvSpPr>
        <p:spPr>
          <a:xfrm>
            <a:off x="383344" y="1417534"/>
            <a:ext cx="7667625" cy="2308431"/>
          </a:xfrm>
        </p:spPr>
        <p:txBody>
          <a:bodyPr vert="horz" lIns="0" tIns="0" rIns="0" bIns="0" rtlCol="0" anchor="t">
            <a:noAutofit/>
          </a:bodyPr>
          <a:lstStyle/>
          <a:p>
            <a:r>
              <a:rPr lang="en-GB" noProof="0" dirty="0">
                <a:cs typeface="Arial"/>
              </a:rPr>
              <a:t>Understand how those who work to support children and young people work in partnership with those who raise them.</a:t>
            </a:r>
          </a:p>
        </p:txBody>
      </p:sp>
      <p:sp>
        <p:nvSpPr>
          <p:cNvPr id="4" name="Slide Number Placeholder 3">
            <a:extLst>
              <a:ext uri="{FF2B5EF4-FFF2-40B4-BE49-F238E27FC236}">
                <a16:creationId xmlns:a16="http://schemas.microsoft.com/office/drawing/2014/main" id="{BBBFA97A-B8C6-5575-C047-D21BB5239CCD}"/>
              </a:ext>
            </a:extLst>
          </p:cNvPr>
          <p:cNvSpPr>
            <a:spLocks noGrp="1"/>
          </p:cNvSpPr>
          <p:nvPr>
            <p:ph type="sldNum" sz="quarter" idx="11"/>
          </p:nvPr>
        </p:nvSpPr>
        <p:spPr/>
        <p:txBody>
          <a:bodyPr/>
          <a:lstStyle/>
          <a:p>
            <a:fld id="{DA2C159E-F13C-4A85-9A41-E7669D3E0D70}" type="slidenum">
              <a:rPr lang="en-GB" noProof="0" smtClean="0"/>
              <a:pPr/>
              <a:t>3</a:t>
            </a:fld>
            <a:endParaRPr lang="en-GB" noProof="0" dirty="0"/>
          </a:p>
        </p:txBody>
      </p:sp>
      <p:sp>
        <p:nvSpPr>
          <p:cNvPr id="5" name="Footer Placeholder 4">
            <a:extLst>
              <a:ext uri="{FF2B5EF4-FFF2-40B4-BE49-F238E27FC236}">
                <a16:creationId xmlns:a16="http://schemas.microsoft.com/office/drawing/2014/main" id="{B640AD32-859F-07D5-361E-8CC655CDBB1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725155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3EE4-B4CF-733F-23F3-7056FAFAD6E5}"/>
              </a:ext>
            </a:extLst>
          </p:cNvPr>
          <p:cNvSpPr>
            <a:spLocks noGrp="1"/>
          </p:cNvSpPr>
          <p:nvPr>
            <p:ph type="title"/>
          </p:nvPr>
        </p:nvSpPr>
        <p:spPr/>
        <p:txBody>
          <a:bodyPr/>
          <a:lstStyle/>
          <a:p>
            <a:r>
              <a:rPr lang="en-GB" noProof="0" dirty="0">
                <a:cs typeface="Arial"/>
              </a:rPr>
              <a:t>Group pyramid instructions</a:t>
            </a:r>
            <a:endParaRPr lang="en-GB" noProof="0" dirty="0"/>
          </a:p>
        </p:txBody>
      </p:sp>
      <p:sp>
        <p:nvSpPr>
          <p:cNvPr id="3" name="Text Placeholder 2">
            <a:extLst>
              <a:ext uri="{FF2B5EF4-FFF2-40B4-BE49-F238E27FC236}">
                <a16:creationId xmlns:a16="http://schemas.microsoft.com/office/drawing/2014/main" id="{2BC9CE30-63EE-3768-B165-8C01F8E51AA6}"/>
              </a:ext>
            </a:extLst>
          </p:cNvPr>
          <p:cNvSpPr>
            <a:spLocks noGrp="1"/>
          </p:cNvSpPr>
          <p:nvPr>
            <p:ph type="body" sz="quarter" idx="12"/>
          </p:nvPr>
        </p:nvSpPr>
        <p:spPr>
          <a:xfrm>
            <a:off x="234000" y="949325"/>
            <a:ext cx="8048625" cy="3638649"/>
          </a:xfrm>
        </p:spPr>
        <p:txBody>
          <a:bodyPr vert="horz" lIns="0" tIns="0" rIns="0" bIns="0" rtlCol="0" anchor="t">
            <a:noAutofit/>
          </a:bodyPr>
          <a:lstStyle/>
          <a:p>
            <a:r>
              <a:rPr lang="en-GB" noProof="0" dirty="0">
                <a:cs typeface="Arial"/>
              </a:rPr>
              <a:t>For the next activity, you will be in groups of four.</a:t>
            </a:r>
          </a:p>
          <a:p>
            <a:endParaRPr lang="en-GB" noProof="0" dirty="0">
              <a:cs typeface="Arial"/>
            </a:endParaRPr>
          </a:p>
          <a:p>
            <a:r>
              <a:rPr lang="en-GB" noProof="0" dirty="0">
                <a:cs typeface="Arial"/>
              </a:rPr>
              <a:t>One of you will act as an Observer and record </a:t>
            </a:r>
            <a:r>
              <a:rPr lang="en-GB" dirty="0">
                <a:cs typeface="Arial"/>
              </a:rPr>
              <a:t>their</a:t>
            </a:r>
            <a:r>
              <a:rPr lang="en-GB" noProof="0" dirty="0">
                <a:cs typeface="Arial"/>
              </a:rPr>
              <a:t> observations on the </a:t>
            </a:r>
            <a:r>
              <a:rPr lang="en-GB" b="1" noProof="0" dirty="0">
                <a:cs typeface="Arial"/>
              </a:rPr>
              <a:t>Collaboration checklist.</a:t>
            </a:r>
          </a:p>
          <a:p>
            <a:endParaRPr lang="en-GB" noProof="0" dirty="0">
              <a:cs typeface="Arial"/>
            </a:endParaRPr>
          </a:p>
          <a:p>
            <a:r>
              <a:rPr lang="en-GB" noProof="0" dirty="0">
                <a:cs typeface="Arial"/>
              </a:rPr>
              <a:t>The others will work together to create a large pyramid.  Remember what you have been told about collaboration.</a:t>
            </a:r>
          </a:p>
          <a:p>
            <a:endParaRPr lang="en-GB" noProof="0" dirty="0">
              <a:cs typeface="Arial"/>
            </a:endParaRPr>
          </a:p>
          <a:p>
            <a:r>
              <a:rPr lang="en-GB" noProof="0" dirty="0">
                <a:cs typeface="Arial"/>
              </a:rPr>
              <a:t>You now have 10 cups and two elastic bands. You cannot touch the cups.</a:t>
            </a:r>
          </a:p>
        </p:txBody>
      </p:sp>
      <p:sp>
        <p:nvSpPr>
          <p:cNvPr id="4" name="Slide Number Placeholder 3">
            <a:extLst>
              <a:ext uri="{FF2B5EF4-FFF2-40B4-BE49-F238E27FC236}">
                <a16:creationId xmlns:a16="http://schemas.microsoft.com/office/drawing/2014/main" id="{D2CB28AA-ABCF-C709-C051-CD32A0CFD6F8}"/>
              </a:ext>
            </a:extLst>
          </p:cNvPr>
          <p:cNvSpPr>
            <a:spLocks noGrp="1"/>
          </p:cNvSpPr>
          <p:nvPr>
            <p:ph type="sldNum" sz="quarter" idx="11"/>
          </p:nvPr>
        </p:nvSpPr>
        <p:spPr/>
        <p:txBody>
          <a:bodyPr/>
          <a:lstStyle/>
          <a:p>
            <a:fld id="{DA2C159E-F13C-4A85-9A41-E7669D3E0D70}" type="slidenum">
              <a:rPr lang="en-GB" noProof="0" smtClean="0"/>
              <a:pPr/>
              <a:t>30</a:t>
            </a:fld>
            <a:endParaRPr lang="en-GB" noProof="0" dirty="0"/>
          </a:p>
        </p:txBody>
      </p:sp>
      <p:sp>
        <p:nvSpPr>
          <p:cNvPr id="5" name="Footer Placeholder 4">
            <a:extLst>
              <a:ext uri="{FF2B5EF4-FFF2-40B4-BE49-F238E27FC236}">
                <a16:creationId xmlns:a16="http://schemas.microsoft.com/office/drawing/2014/main" id="{DC9F9F3A-7F11-CE93-4EFD-C70E2EC0EF8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910446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436B-A346-8727-007F-6561A7033DA3}"/>
              </a:ext>
            </a:extLst>
          </p:cNvPr>
          <p:cNvSpPr>
            <a:spLocks noGrp="1"/>
          </p:cNvSpPr>
          <p:nvPr>
            <p:ph type="title"/>
          </p:nvPr>
        </p:nvSpPr>
        <p:spPr/>
        <p:txBody>
          <a:bodyPr/>
          <a:lstStyle/>
          <a:p>
            <a:r>
              <a:rPr lang="en-GB" noProof="0" dirty="0">
                <a:cs typeface="Arial"/>
              </a:rPr>
              <a:t>Group pyramid feedback</a:t>
            </a:r>
            <a:endParaRPr lang="en-GB" noProof="0" dirty="0"/>
          </a:p>
        </p:txBody>
      </p:sp>
      <p:sp>
        <p:nvSpPr>
          <p:cNvPr id="3" name="Text Placeholder 2">
            <a:extLst>
              <a:ext uri="{FF2B5EF4-FFF2-40B4-BE49-F238E27FC236}">
                <a16:creationId xmlns:a16="http://schemas.microsoft.com/office/drawing/2014/main" id="{4CA79C0E-CB19-6B4F-D9B4-C3D21CA25B92}"/>
              </a:ext>
            </a:extLst>
          </p:cNvPr>
          <p:cNvSpPr>
            <a:spLocks noGrp="1"/>
          </p:cNvSpPr>
          <p:nvPr>
            <p:ph type="body" sz="quarter" idx="12"/>
          </p:nvPr>
        </p:nvSpPr>
        <p:spPr/>
        <p:txBody>
          <a:bodyPr vert="horz" lIns="0" tIns="0" rIns="0" bIns="0" rtlCol="0" anchor="t">
            <a:noAutofit/>
          </a:bodyPr>
          <a:lstStyle/>
          <a:p>
            <a:r>
              <a:rPr lang="en-GB" noProof="0" dirty="0">
                <a:cs typeface="Arial"/>
              </a:rPr>
              <a:t>The Observer should now give feedback to each member of the group.</a:t>
            </a:r>
          </a:p>
          <a:p>
            <a:endParaRPr lang="en-GB" noProof="0" dirty="0">
              <a:cs typeface="Arial"/>
            </a:endParaRPr>
          </a:p>
          <a:p>
            <a:r>
              <a:rPr lang="en-GB" noProof="0" dirty="0">
                <a:cs typeface="Arial"/>
              </a:rPr>
              <a:t>You may want to ask the Observer questions about their feedback.</a:t>
            </a:r>
            <a:endParaRPr lang="en-GB" noProof="0" dirty="0"/>
          </a:p>
        </p:txBody>
      </p:sp>
      <p:sp>
        <p:nvSpPr>
          <p:cNvPr id="4" name="Slide Number Placeholder 3">
            <a:extLst>
              <a:ext uri="{FF2B5EF4-FFF2-40B4-BE49-F238E27FC236}">
                <a16:creationId xmlns:a16="http://schemas.microsoft.com/office/drawing/2014/main" id="{444526C2-DADA-704B-8F56-8BA9D8C52080}"/>
              </a:ext>
            </a:extLst>
          </p:cNvPr>
          <p:cNvSpPr>
            <a:spLocks noGrp="1"/>
          </p:cNvSpPr>
          <p:nvPr>
            <p:ph type="sldNum" sz="quarter" idx="11"/>
          </p:nvPr>
        </p:nvSpPr>
        <p:spPr/>
        <p:txBody>
          <a:bodyPr/>
          <a:lstStyle/>
          <a:p>
            <a:fld id="{DA2C159E-F13C-4A85-9A41-E7669D3E0D70}" type="slidenum">
              <a:rPr lang="en-GB" noProof="0" smtClean="0"/>
              <a:pPr/>
              <a:t>31</a:t>
            </a:fld>
            <a:endParaRPr lang="en-GB" noProof="0" dirty="0"/>
          </a:p>
        </p:txBody>
      </p:sp>
      <p:sp>
        <p:nvSpPr>
          <p:cNvPr id="5" name="Footer Placeholder 4">
            <a:extLst>
              <a:ext uri="{FF2B5EF4-FFF2-40B4-BE49-F238E27FC236}">
                <a16:creationId xmlns:a16="http://schemas.microsoft.com/office/drawing/2014/main" id="{27BF068F-8448-8A70-225C-777A237C6B1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559446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D5A5-095C-1B38-29C7-893C0352FC2D}"/>
              </a:ext>
            </a:extLst>
          </p:cNvPr>
          <p:cNvSpPr>
            <a:spLocks noGrp="1"/>
          </p:cNvSpPr>
          <p:nvPr>
            <p:ph type="title"/>
          </p:nvPr>
        </p:nvSpPr>
        <p:spPr/>
        <p:txBody>
          <a:bodyPr/>
          <a:lstStyle/>
          <a:p>
            <a:r>
              <a:rPr lang="en-GB" noProof="0" dirty="0">
                <a:cs typeface="Arial"/>
              </a:rPr>
              <a:t>Group story writing</a:t>
            </a:r>
            <a:endParaRPr lang="en-GB" noProof="0" dirty="0"/>
          </a:p>
        </p:txBody>
      </p:sp>
      <p:sp>
        <p:nvSpPr>
          <p:cNvPr id="3" name="Text Placeholder 2">
            <a:extLst>
              <a:ext uri="{FF2B5EF4-FFF2-40B4-BE49-F238E27FC236}">
                <a16:creationId xmlns:a16="http://schemas.microsoft.com/office/drawing/2014/main" id="{09DCD43D-E5D4-64D3-2D12-105D4CC8DE32}"/>
              </a:ext>
            </a:extLst>
          </p:cNvPr>
          <p:cNvSpPr>
            <a:spLocks noGrp="1"/>
          </p:cNvSpPr>
          <p:nvPr>
            <p:ph type="body" sz="quarter" idx="12"/>
          </p:nvPr>
        </p:nvSpPr>
        <p:spPr>
          <a:xfrm>
            <a:off x="278160" y="1215133"/>
            <a:ext cx="8080267" cy="3552130"/>
          </a:xfrm>
        </p:spPr>
        <p:txBody>
          <a:bodyPr vert="horz" lIns="0" tIns="0" rIns="0" bIns="0" rtlCol="0" anchor="t">
            <a:noAutofit/>
          </a:bodyPr>
          <a:lstStyle/>
          <a:p>
            <a:r>
              <a:rPr lang="en-GB" noProof="0" dirty="0">
                <a:cs typeface="Arial"/>
              </a:rPr>
              <a:t>Reflect on the feedback given from the pyramid activity. Think about how you can be an effective collaborator for this next activity.</a:t>
            </a:r>
          </a:p>
          <a:p>
            <a:endParaRPr lang="en-GB" noProof="0" dirty="0">
              <a:cs typeface="Arial"/>
            </a:endParaRPr>
          </a:p>
          <a:p>
            <a:r>
              <a:rPr lang="en-GB" noProof="0" dirty="0">
                <a:cs typeface="Arial"/>
              </a:rPr>
              <a:t>Select a new Observer.</a:t>
            </a:r>
          </a:p>
          <a:p>
            <a:endParaRPr lang="en-GB" noProof="0" dirty="0">
              <a:cs typeface="Arial"/>
            </a:endParaRPr>
          </a:p>
          <a:p>
            <a:r>
              <a:rPr lang="en-GB" noProof="0" dirty="0">
                <a:cs typeface="Arial"/>
              </a:rPr>
              <a:t>Write a short story which teaches children a cautionary tale.</a:t>
            </a:r>
          </a:p>
          <a:p>
            <a:endParaRPr lang="en-GB" noProof="0" dirty="0">
              <a:cs typeface="Arial"/>
            </a:endParaRPr>
          </a:p>
          <a:p>
            <a:r>
              <a:rPr lang="en-GB" noProof="0" dirty="0">
                <a:cs typeface="Arial"/>
              </a:rPr>
              <a:t>The Observer will complete the </a:t>
            </a:r>
            <a:r>
              <a:rPr lang="en-GB" b="1" noProof="0" dirty="0">
                <a:cs typeface="Arial"/>
              </a:rPr>
              <a:t>Collaboration checklist.</a:t>
            </a:r>
          </a:p>
        </p:txBody>
      </p:sp>
      <p:sp>
        <p:nvSpPr>
          <p:cNvPr id="4" name="Slide Number Placeholder 3">
            <a:extLst>
              <a:ext uri="{FF2B5EF4-FFF2-40B4-BE49-F238E27FC236}">
                <a16:creationId xmlns:a16="http://schemas.microsoft.com/office/drawing/2014/main" id="{2D20C4AE-ED1B-C0F3-AA55-89852B32CFA8}"/>
              </a:ext>
            </a:extLst>
          </p:cNvPr>
          <p:cNvSpPr>
            <a:spLocks noGrp="1"/>
          </p:cNvSpPr>
          <p:nvPr>
            <p:ph type="sldNum" sz="quarter" idx="11"/>
          </p:nvPr>
        </p:nvSpPr>
        <p:spPr/>
        <p:txBody>
          <a:bodyPr/>
          <a:lstStyle/>
          <a:p>
            <a:fld id="{DA2C159E-F13C-4A85-9A41-E7669D3E0D70}" type="slidenum">
              <a:rPr lang="en-GB" noProof="0" smtClean="0"/>
              <a:pPr/>
              <a:t>32</a:t>
            </a:fld>
            <a:endParaRPr lang="en-GB" noProof="0" dirty="0"/>
          </a:p>
        </p:txBody>
      </p:sp>
      <p:sp>
        <p:nvSpPr>
          <p:cNvPr id="5" name="Footer Placeholder 4">
            <a:extLst>
              <a:ext uri="{FF2B5EF4-FFF2-40B4-BE49-F238E27FC236}">
                <a16:creationId xmlns:a16="http://schemas.microsoft.com/office/drawing/2014/main" id="{3CC6A79A-F09B-F6AB-0E44-4E8C0CC8873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88256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CBBF-803D-52D7-6040-270BCF1D3551}"/>
              </a:ext>
            </a:extLst>
          </p:cNvPr>
          <p:cNvSpPr>
            <a:spLocks noGrp="1"/>
          </p:cNvSpPr>
          <p:nvPr>
            <p:ph type="title"/>
          </p:nvPr>
        </p:nvSpPr>
        <p:spPr>
          <a:xfrm>
            <a:off x="232950" y="249900"/>
            <a:ext cx="8437563" cy="1411729"/>
          </a:xfrm>
        </p:spPr>
        <p:txBody>
          <a:bodyPr>
            <a:normAutofit/>
          </a:bodyPr>
          <a:lstStyle/>
          <a:p>
            <a:r>
              <a:rPr lang="en-GB" noProof="0" dirty="0">
                <a:cs typeface="Arial"/>
              </a:rPr>
              <a:t>Partnership and collaboration</a:t>
            </a:r>
            <a:endParaRPr lang="en-GB" noProof="0" dirty="0"/>
          </a:p>
        </p:txBody>
      </p:sp>
      <p:sp>
        <p:nvSpPr>
          <p:cNvPr id="3" name="Text Placeholder 2">
            <a:extLst>
              <a:ext uri="{FF2B5EF4-FFF2-40B4-BE49-F238E27FC236}">
                <a16:creationId xmlns:a16="http://schemas.microsoft.com/office/drawing/2014/main" id="{3B3358E4-09A4-AACB-2FEC-20A8E27D6496}"/>
              </a:ext>
            </a:extLst>
          </p:cNvPr>
          <p:cNvSpPr>
            <a:spLocks noGrp="1"/>
          </p:cNvSpPr>
          <p:nvPr>
            <p:ph type="body" sz="quarter" idx="12"/>
          </p:nvPr>
        </p:nvSpPr>
        <p:spPr>
          <a:xfrm>
            <a:off x="225717" y="1168400"/>
            <a:ext cx="8628407" cy="3444421"/>
          </a:xfrm>
        </p:spPr>
        <p:txBody>
          <a:bodyPr vert="horz" lIns="0" tIns="0" rIns="0" bIns="0" rtlCol="0" anchor="t">
            <a:noAutofit/>
          </a:bodyPr>
          <a:lstStyle/>
          <a:p>
            <a:r>
              <a:rPr lang="en-GB" noProof="0" dirty="0">
                <a:ea typeface="+mn-lt"/>
                <a:cs typeface="+mn-lt"/>
              </a:rPr>
              <a:t>A partnership is a formal relationship between individuals who agree to work together toward shared goals. </a:t>
            </a:r>
            <a:endParaRPr lang="en-GB" noProof="0" dirty="0">
              <a:cs typeface="Arial"/>
            </a:endParaRPr>
          </a:p>
          <a:p>
            <a:pPr marL="342900" indent="-342900">
              <a:buChar char="•"/>
            </a:pPr>
            <a:r>
              <a:rPr lang="en-GB" noProof="0" dirty="0">
                <a:ea typeface="+mn-lt"/>
                <a:cs typeface="+mn-lt"/>
              </a:rPr>
              <a:t>It usually involves defined roles, responsibilities, and long‑term commitments.</a:t>
            </a:r>
          </a:p>
          <a:p>
            <a:pPr marL="342900" indent="-342900">
              <a:buChar char="•"/>
            </a:pPr>
            <a:endParaRPr lang="en-GB" noProof="0" dirty="0">
              <a:cs typeface="Arial"/>
            </a:endParaRPr>
          </a:p>
          <a:p>
            <a:r>
              <a:rPr lang="en-GB" noProof="0" dirty="0">
                <a:ea typeface="+mn-lt"/>
                <a:cs typeface="+mn-lt"/>
              </a:rPr>
              <a:t>Collaboration is the active process of people working together to achieve a shared goal.</a:t>
            </a:r>
          </a:p>
          <a:p>
            <a:pPr marL="342900" indent="-342900">
              <a:buChar char="•"/>
            </a:pPr>
            <a:r>
              <a:rPr lang="en-GB" noProof="0" dirty="0">
                <a:ea typeface="+mn-lt"/>
                <a:cs typeface="+mn-lt"/>
              </a:rPr>
              <a:t>It focuses on joint problem‑solving, shared decision‑making, and collective creation.</a:t>
            </a:r>
            <a:endParaRPr lang="en-GB" noProof="0" dirty="0">
              <a:cs typeface="Arial"/>
            </a:endParaRPr>
          </a:p>
        </p:txBody>
      </p:sp>
      <p:sp>
        <p:nvSpPr>
          <p:cNvPr id="4" name="Slide Number Placeholder 3">
            <a:extLst>
              <a:ext uri="{FF2B5EF4-FFF2-40B4-BE49-F238E27FC236}">
                <a16:creationId xmlns:a16="http://schemas.microsoft.com/office/drawing/2014/main" id="{16B160B6-BC87-4D44-874B-7FA601CE8140}"/>
              </a:ext>
            </a:extLst>
          </p:cNvPr>
          <p:cNvSpPr>
            <a:spLocks noGrp="1"/>
          </p:cNvSpPr>
          <p:nvPr>
            <p:ph type="sldNum" sz="quarter" idx="11"/>
          </p:nvPr>
        </p:nvSpPr>
        <p:spPr/>
        <p:txBody>
          <a:bodyPr/>
          <a:lstStyle/>
          <a:p>
            <a:fld id="{DA2C159E-F13C-4A85-9A41-E7669D3E0D70}" type="slidenum">
              <a:rPr lang="en-GB" noProof="0" smtClean="0"/>
              <a:pPr/>
              <a:t>33</a:t>
            </a:fld>
            <a:endParaRPr lang="en-GB" noProof="0" dirty="0"/>
          </a:p>
        </p:txBody>
      </p:sp>
      <p:sp>
        <p:nvSpPr>
          <p:cNvPr id="5" name="Footer Placeholder 4">
            <a:extLst>
              <a:ext uri="{FF2B5EF4-FFF2-40B4-BE49-F238E27FC236}">
                <a16:creationId xmlns:a16="http://schemas.microsoft.com/office/drawing/2014/main" id="{EE408EA6-CD67-5BF3-FB84-C66CE75F215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49793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8DCB1-6DAD-7D8E-F2FD-9D9E9088E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A5B04-FEEC-6CCD-C98A-51375E57BF74}"/>
              </a:ext>
            </a:extLst>
          </p:cNvPr>
          <p:cNvSpPr>
            <a:spLocks noGrp="1"/>
          </p:cNvSpPr>
          <p:nvPr>
            <p:ph type="title"/>
          </p:nvPr>
        </p:nvSpPr>
        <p:spPr>
          <a:xfrm>
            <a:off x="232950" y="249900"/>
            <a:ext cx="8437563" cy="1411729"/>
          </a:xfrm>
        </p:spPr>
        <p:txBody>
          <a:bodyPr>
            <a:normAutofit/>
          </a:bodyPr>
          <a:lstStyle/>
          <a:p>
            <a:r>
              <a:rPr lang="en-GB" noProof="0" dirty="0">
                <a:cs typeface="Arial"/>
              </a:rPr>
              <a:t>Difference between partnership and collaboration</a:t>
            </a:r>
            <a:endParaRPr lang="en-GB" noProof="0" dirty="0"/>
          </a:p>
        </p:txBody>
      </p:sp>
      <p:sp>
        <p:nvSpPr>
          <p:cNvPr id="3" name="Text Placeholder 2">
            <a:extLst>
              <a:ext uri="{FF2B5EF4-FFF2-40B4-BE49-F238E27FC236}">
                <a16:creationId xmlns:a16="http://schemas.microsoft.com/office/drawing/2014/main" id="{B5CFF0FE-E075-F61F-4B81-B309EF1095A3}"/>
              </a:ext>
            </a:extLst>
          </p:cNvPr>
          <p:cNvSpPr>
            <a:spLocks noGrp="1"/>
          </p:cNvSpPr>
          <p:nvPr>
            <p:ph type="body" sz="quarter" idx="12"/>
          </p:nvPr>
        </p:nvSpPr>
        <p:spPr>
          <a:xfrm>
            <a:off x="234000" y="1557900"/>
            <a:ext cx="7684189" cy="3030074"/>
          </a:xfrm>
        </p:spPr>
        <p:txBody>
          <a:bodyPr vert="horz" lIns="0" tIns="0" rIns="0" bIns="0" rtlCol="0" anchor="t">
            <a:noAutofit/>
          </a:bodyPr>
          <a:lstStyle/>
          <a:p>
            <a:endParaRPr lang="en-GB" noProof="0" dirty="0">
              <a:ea typeface="+mn-lt"/>
              <a:cs typeface="+mn-lt"/>
            </a:endParaRPr>
          </a:p>
          <a:p>
            <a:pPr marL="342900" indent="-342900">
              <a:buChar char="•"/>
            </a:pPr>
            <a:r>
              <a:rPr lang="en-GB" b="1" noProof="0" dirty="0">
                <a:ea typeface="+mn-lt"/>
                <a:cs typeface="+mn-lt"/>
              </a:rPr>
              <a:t>Partnership </a:t>
            </a:r>
            <a:r>
              <a:rPr lang="en-GB" noProof="0" dirty="0">
                <a:ea typeface="+mn-lt"/>
                <a:cs typeface="+mn-lt"/>
              </a:rPr>
              <a:t>= the relationship.</a:t>
            </a:r>
            <a:endParaRPr lang="en-GB" noProof="0" dirty="0">
              <a:cs typeface="Arial"/>
            </a:endParaRPr>
          </a:p>
          <a:p>
            <a:pPr marL="342900" indent="-342900">
              <a:buChar char="•"/>
            </a:pPr>
            <a:r>
              <a:rPr lang="en-GB" b="1" noProof="0" dirty="0">
                <a:ea typeface="+mn-lt"/>
                <a:cs typeface="+mn-lt"/>
              </a:rPr>
              <a:t>Collaboration </a:t>
            </a:r>
            <a:r>
              <a:rPr lang="en-GB" noProof="0" dirty="0">
                <a:ea typeface="+mn-lt"/>
                <a:cs typeface="+mn-lt"/>
              </a:rPr>
              <a:t>= the working process within that relationship.</a:t>
            </a:r>
            <a:endParaRPr lang="en-GB" noProof="0" dirty="0">
              <a:cs typeface="Arial"/>
            </a:endParaRPr>
          </a:p>
        </p:txBody>
      </p:sp>
      <p:sp>
        <p:nvSpPr>
          <p:cNvPr id="4" name="Slide Number Placeholder 3">
            <a:extLst>
              <a:ext uri="{FF2B5EF4-FFF2-40B4-BE49-F238E27FC236}">
                <a16:creationId xmlns:a16="http://schemas.microsoft.com/office/drawing/2014/main" id="{46925A9B-C136-22FD-3DBF-9993B372FE68}"/>
              </a:ext>
            </a:extLst>
          </p:cNvPr>
          <p:cNvSpPr>
            <a:spLocks noGrp="1"/>
          </p:cNvSpPr>
          <p:nvPr>
            <p:ph type="sldNum" sz="quarter" idx="11"/>
          </p:nvPr>
        </p:nvSpPr>
        <p:spPr/>
        <p:txBody>
          <a:bodyPr/>
          <a:lstStyle/>
          <a:p>
            <a:fld id="{DA2C159E-F13C-4A85-9A41-E7669D3E0D70}" type="slidenum">
              <a:rPr lang="en-GB" noProof="0" smtClean="0"/>
              <a:pPr/>
              <a:t>34</a:t>
            </a:fld>
            <a:endParaRPr lang="en-GB" noProof="0" dirty="0"/>
          </a:p>
        </p:txBody>
      </p:sp>
      <p:sp>
        <p:nvSpPr>
          <p:cNvPr id="5" name="Footer Placeholder 4">
            <a:extLst>
              <a:ext uri="{FF2B5EF4-FFF2-40B4-BE49-F238E27FC236}">
                <a16:creationId xmlns:a16="http://schemas.microsoft.com/office/drawing/2014/main" id="{ECF6CC14-EF78-6676-21DB-900747A588F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42891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D36E-E00A-FD1D-0C4C-34A8350D9FB3}"/>
              </a:ext>
            </a:extLst>
          </p:cNvPr>
          <p:cNvSpPr>
            <a:spLocks noGrp="1"/>
          </p:cNvSpPr>
          <p:nvPr>
            <p:ph type="title"/>
          </p:nvPr>
        </p:nvSpPr>
        <p:spPr/>
        <p:txBody>
          <a:bodyPr/>
          <a:lstStyle/>
          <a:p>
            <a:r>
              <a:rPr lang="en-GB" noProof="0" dirty="0">
                <a:cs typeface="Arial"/>
              </a:rPr>
              <a:t>Collaboration scenarios</a:t>
            </a:r>
            <a:endParaRPr lang="en-GB" noProof="0" dirty="0"/>
          </a:p>
        </p:txBody>
      </p:sp>
      <p:sp>
        <p:nvSpPr>
          <p:cNvPr id="3" name="Text Placeholder 2">
            <a:extLst>
              <a:ext uri="{FF2B5EF4-FFF2-40B4-BE49-F238E27FC236}">
                <a16:creationId xmlns:a16="http://schemas.microsoft.com/office/drawing/2014/main" id="{A25F0FB3-8679-2338-6E49-CEBB14BEDC19}"/>
              </a:ext>
            </a:extLst>
          </p:cNvPr>
          <p:cNvSpPr>
            <a:spLocks noGrp="1"/>
          </p:cNvSpPr>
          <p:nvPr>
            <p:ph type="body" sz="quarter" idx="12"/>
          </p:nvPr>
        </p:nvSpPr>
        <p:spPr>
          <a:xfrm>
            <a:off x="234000" y="1302923"/>
            <a:ext cx="7676417" cy="3285051"/>
          </a:xfrm>
        </p:spPr>
        <p:txBody>
          <a:bodyPr vert="horz" lIns="0" tIns="0" rIns="0" bIns="0" rtlCol="0" anchor="t">
            <a:noAutofit/>
          </a:bodyPr>
          <a:lstStyle/>
          <a:p>
            <a:r>
              <a:rPr lang="en-GB" noProof="0" dirty="0">
                <a:cs typeface="Arial"/>
              </a:rPr>
              <a:t>What happens if we don't collaborate effectively</a:t>
            </a:r>
            <a:r>
              <a:rPr lang="en-GB" noProof="0" dirty="0"/>
              <a:t>?</a:t>
            </a:r>
          </a:p>
          <a:p>
            <a:endParaRPr lang="en-GB" noProof="0" dirty="0">
              <a:cs typeface="Arial"/>
            </a:endParaRPr>
          </a:p>
          <a:p>
            <a:r>
              <a:rPr lang="en-GB" noProof="0" dirty="0">
                <a:cs typeface="Arial"/>
              </a:rPr>
              <a:t>Individually review each of the </a:t>
            </a:r>
            <a:r>
              <a:rPr lang="en-GB" b="1" noProof="0" dirty="0">
                <a:cs typeface="Arial"/>
              </a:rPr>
              <a:t>Collaboration scenarios</a:t>
            </a:r>
            <a:r>
              <a:rPr lang="en-GB" noProof="0" dirty="0">
                <a:cs typeface="Arial"/>
              </a:rPr>
              <a:t>.</a:t>
            </a:r>
          </a:p>
          <a:p>
            <a:endParaRPr lang="en-GB" noProof="0" dirty="0">
              <a:cs typeface="Arial"/>
            </a:endParaRPr>
          </a:p>
          <a:p>
            <a:r>
              <a:rPr lang="en-GB" noProof="0" dirty="0">
                <a:cs typeface="Arial"/>
              </a:rPr>
              <a:t>For each scenario, answer the questions given.</a:t>
            </a:r>
          </a:p>
        </p:txBody>
      </p:sp>
      <p:sp>
        <p:nvSpPr>
          <p:cNvPr id="4" name="Slide Number Placeholder 3">
            <a:extLst>
              <a:ext uri="{FF2B5EF4-FFF2-40B4-BE49-F238E27FC236}">
                <a16:creationId xmlns:a16="http://schemas.microsoft.com/office/drawing/2014/main" id="{D4E7E34B-185C-E8A9-10A4-EE884B61032A}"/>
              </a:ext>
            </a:extLst>
          </p:cNvPr>
          <p:cNvSpPr>
            <a:spLocks noGrp="1"/>
          </p:cNvSpPr>
          <p:nvPr>
            <p:ph type="sldNum" sz="quarter" idx="11"/>
          </p:nvPr>
        </p:nvSpPr>
        <p:spPr/>
        <p:txBody>
          <a:bodyPr/>
          <a:lstStyle/>
          <a:p>
            <a:fld id="{DA2C159E-F13C-4A85-9A41-E7669D3E0D70}" type="slidenum">
              <a:rPr lang="en-GB" noProof="0" smtClean="0"/>
              <a:pPr/>
              <a:t>35</a:t>
            </a:fld>
            <a:endParaRPr lang="en-GB" noProof="0" dirty="0"/>
          </a:p>
        </p:txBody>
      </p:sp>
      <p:sp>
        <p:nvSpPr>
          <p:cNvPr id="5" name="Footer Placeholder 4">
            <a:extLst>
              <a:ext uri="{FF2B5EF4-FFF2-40B4-BE49-F238E27FC236}">
                <a16:creationId xmlns:a16="http://schemas.microsoft.com/office/drawing/2014/main" id="{6AB63BBC-DAAB-1DE2-16C8-329EEDA4BEE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722588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F7F6-FCB0-8896-BE10-0087E3F2855B}"/>
              </a:ext>
            </a:extLst>
          </p:cNvPr>
          <p:cNvSpPr>
            <a:spLocks noGrp="1"/>
          </p:cNvSpPr>
          <p:nvPr>
            <p:ph type="title"/>
          </p:nvPr>
        </p:nvSpPr>
        <p:spPr/>
        <p:txBody>
          <a:bodyPr/>
          <a:lstStyle/>
          <a:p>
            <a:r>
              <a:rPr lang="en-GB" noProof="0" dirty="0">
                <a:cs typeface="Arial"/>
              </a:rPr>
              <a:t>Collaboration scenarios share</a:t>
            </a:r>
            <a:endParaRPr lang="en-GB" noProof="0" dirty="0"/>
          </a:p>
        </p:txBody>
      </p:sp>
      <p:sp>
        <p:nvSpPr>
          <p:cNvPr id="3" name="Text Placeholder 2">
            <a:extLst>
              <a:ext uri="{FF2B5EF4-FFF2-40B4-BE49-F238E27FC236}">
                <a16:creationId xmlns:a16="http://schemas.microsoft.com/office/drawing/2014/main" id="{3C39D3F4-9C5B-DEA0-DED1-CD4FB005A67A}"/>
              </a:ext>
            </a:extLst>
          </p:cNvPr>
          <p:cNvSpPr>
            <a:spLocks noGrp="1"/>
          </p:cNvSpPr>
          <p:nvPr>
            <p:ph type="body" sz="quarter" idx="12"/>
          </p:nvPr>
        </p:nvSpPr>
        <p:spPr/>
        <p:txBody>
          <a:bodyPr vert="horz" lIns="0" tIns="0" rIns="0" bIns="0" rtlCol="0" anchor="t">
            <a:noAutofit/>
          </a:bodyPr>
          <a:lstStyle/>
          <a:p>
            <a:r>
              <a:rPr lang="en-GB" noProof="0" dirty="0">
                <a:cs typeface="Arial"/>
              </a:rPr>
              <a:t>Compare your answers with a partner.</a:t>
            </a:r>
          </a:p>
          <a:p>
            <a:endParaRPr lang="en-GB" noProof="0" dirty="0">
              <a:cs typeface="Arial"/>
            </a:endParaRPr>
          </a:p>
          <a:p>
            <a:r>
              <a:rPr lang="en-GB" noProof="0" dirty="0">
                <a:cs typeface="Arial"/>
              </a:rPr>
              <a:t>Note any differences and discuss why these may be there.</a:t>
            </a:r>
          </a:p>
          <a:p>
            <a:endParaRPr lang="en-GB" noProof="0" dirty="0">
              <a:cs typeface="Arial"/>
            </a:endParaRPr>
          </a:p>
          <a:p>
            <a:r>
              <a:rPr lang="en-GB" noProof="0" dirty="0">
                <a:cs typeface="Arial"/>
              </a:rPr>
              <a:t>Create a list of reasons to be collaborative.</a:t>
            </a:r>
          </a:p>
        </p:txBody>
      </p:sp>
      <p:sp>
        <p:nvSpPr>
          <p:cNvPr id="4" name="Slide Number Placeholder 3">
            <a:extLst>
              <a:ext uri="{FF2B5EF4-FFF2-40B4-BE49-F238E27FC236}">
                <a16:creationId xmlns:a16="http://schemas.microsoft.com/office/drawing/2014/main" id="{7B7F5FBB-CC64-2306-C285-8CAD033964CF}"/>
              </a:ext>
            </a:extLst>
          </p:cNvPr>
          <p:cNvSpPr>
            <a:spLocks noGrp="1"/>
          </p:cNvSpPr>
          <p:nvPr>
            <p:ph type="sldNum" sz="quarter" idx="11"/>
          </p:nvPr>
        </p:nvSpPr>
        <p:spPr/>
        <p:txBody>
          <a:bodyPr/>
          <a:lstStyle/>
          <a:p>
            <a:fld id="{DA2C159E-F13C-4A85-9A41-E7669D3E0D70}" type="slidenum">
              <a:rPr lang="en-GB" noProof="0" smtClean="0"/>
              <a:pPr/>
              <a:t>36</a:t>
            </a:fld>
            <a:endParaRPr lang="en-GB" noProof="0" dirty="0"/>
          </a:p>
        </p:txBody>
      </p:sp>
      <p:sp>
        <p:nvSpPr>
          <p:cNvPr id="5" name="Footer Placeholder 4">
            <a:extLst>
              <a:ext uri="{FF2B5EF4-FFF2-40B4-BE49-F238E27FC236}">
                <a16:creationId xmlns:a16="http://schemas.microsoft.com/office/drawing/2014/main" id="{06629BF6-E5EF-8E76-A8E8-EB77AC3731A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11535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4B354-E86D-9B96-C754-48F40EE83728}"/>
              </a:ext>
            </a:extLst>
          </p:cNvPr>
          <p:cNvSpPr>
            <a:spLocks noGrp="1"/>
          </p:cNvSpPr>
          <p:nvPr>
            <p:ph type="title"/>
          </p:nvPr>
        </p:nvSpPr>
        <p:spPr/>
        <p:txBody>
          <a:bodyPr/>
          <a:lstStyle/>
          <a:p>
            <a:r>
              <a:rPr lang="en-GB" noProof="0" dirty="0">
                <a:cs typeface="Arial"/>
              </a:rPr>
              <a:t>Importance of collaboration</a:t>
            </a:r>
            <a:endParaRPr lang="en-GB" noProof="0" dirty="0"/>
          </a:p>
        </p:txBody>
      </p:sp>
      <p:sp>
        <p:nvSpPr>
          <p:cNvPr id="3" name="Text Placeholder 2">
            <a:extLst>
              <a:ext uri="{FF2B5EF4-FFF2-40B4-BE49-F238E27FC236}">
                <a16:creationId xmlns:a16="http://schemas.microsoft.com/office/drawing/2014/main" id="{A778F0FF-9AB9-BC49-F466-F70DCB90F5F7}"/>
              </a:ext>
            </a:extLst>
          </p:cNvPr>
          <p:cNvSpPr>
            <a:spLocks noGrp="1"/>
          </p:cNvSpPr>
          <p:nvPr>
            <p:ph type="body" sz="quarter" idx="12"/>
          </p:nvPr>
        </p:nvSpPr>
        <p:spPr>
          <a:xfrm>
            <a:off x="234000" y="1118922"/>
            <a:ext cx="8620124" cy="3469052"/>
          </a:xfrm>
        </p:spPr>
        <p:txBody>
          <a:bodyPr vert="horz" lIns="0" tIns="0" rIns="0" bIns="0" rtlCol="0" anchor="t">
            <a:noAutofit/>
          </a:bodyPr>
          <a:lstStyle/>
          <a:p>
            <a:pPr marL="342900" indent="-342900">
              <a:buChar char="•"/>
            </a:pPr>
            <a:r>
              <a:rPr lang="en-GB" noProof="0" dirty="0">
                <a:ea typeface="+mn-lt"/>
                <a:cs typeface="+mn-lt"/>
              </a:rPr>
              <a:t>Ensures policies and procedures are followed.  </a:t>
            </a:r>
            <a:endParaRPr lang="en-GB" noProof="0" dirty="0">
              <a:cs typeface="Arial"/>
            </a:endParaRPr>
          </a:p>
          <a:p>
            <a:pPr marL="342900" indent="-342900">
              <a:buChar char="•"/>
            </a:pPr>
            <a:r>
              <a:rPr lang="en-GB" noProof="0" dirty="0">
                <a:ea typeface="+mn-lt"/>
                <a:cs typeface="+mn-lt"/>
              </a:rPr>
              <a:t>Maintains professional boundaries. </a:t>
            </a:r>
            <a:endParaRPr lang="en-GB" noProof="0" dirty="0">
              <a:cs typeface="Arial"/>
            </a:endParaRPr>
          </a:p>
          <a:p>
            <a:pPr marL="342900" indent="-342900">
              <a:buChar char="•"/>
            </a:pPr>
            <a:r>
              <a:rPr lang="en-GB" noProof="0" dirty="0">
                <a:ea typeface="+mn-lt"/>
                <a:cs typeface="+mn-lt"/>
              </a:rPr>
              <a:t>Maintains confidentiality and protects data. </a:t>
            </a:r>
          </a:p>
          <a:p>
            <a:pPr marL="342900" indent="-342900">
              <a:buChar char="•"/>
            </a:pPr>
            <a:r>
              <a:rPr lang="en-GB" noProof="0" dirty="0">
                <a:ea typeface="+mn-lt"/>
                <a:cs typeface="+mn-lt"/>
              </a:rPr>
              <a:t>Maintains safeguarding and welfare requirements.</a:t>
            </a:r>
            <a:endParaRPr lang="en-GB" noProof="0" dirty="0">
              <a:cs typeface="Arial"/>
            </a:endParaRPr>
          </a:p>
          <a:p>
            <a:pPr marL="342900" indent="-342900">
              <a:buChar char="•"/>
            </a:pPr>
            <a:r>
              <a:rPr lang="en-GB" noProof="0" dirty="0">
                <a:ea typeface="+mn-lt"/>
                <a:cs typeface="+mn-lt"/>
              </a:rPr>
              <a:t>Ensures consent is effectively obtained. </a:t>
            </a:r>
            <a:endParaRPr lang="en-GB" noProof="0" dirty="0">
              <a:cs typeface="Arial"/>
            </a:endParaRPr>
          </a:p>
          <a:p>
            <a:pPr marL="342900" indent="-342900">
              <a:buChar char="•"/>
            </a:pPr>
            <a:r>
              <a:rPr lang="en-GB" noProof="0" dirty="0">
                <a:ea typeface="+mn-lt"/>
                <a:cs typeface="+mn-lt"/>
              </a:rPr>
              <a:t>Ensures efficiency in referrals and support.</a:t>
            </a:r>
            <a:endParaRPr lang="en-GB" noProof="0" dirty="0">
              <a:cs typeface="Arial"/>
            </a:endParaRPr>
          </a:p>
          <a:p>
            <a:pPr marL="342900" indent="-342900">
              <a:buChar char="•"/>
            </a:pPr>
            <a:r>
              <a:rPr lang="en-GB" noProof="0" dirty="0">
                <a:ea typeface="+mn-lt"/>
                <a:cs typeface="+mn-lt"/>
              </a:rPr>
              <a:t>Sets clear expectations. </a:t>
            </a:r>
          </a:p>
          <a:p>
            <a:pPr marL="342900" indent="-342900">
              <a:buChar char="•"/>
            </a:pPr>
            <a:r>
              <a:rPr lang="en-GB" noProof="0" dirty="0">
                <a:ea typeface="+mn-lt"/>
                <a:cs typeface="+mn-lt"/>
              </a:rPr>
              <a:t>Sets clear expectations for appropriate information sharing.</a:t>
            </a:r>
            <a:endParaRPr lang="en-GB" noProof="0" dirty="0">
              <a:cs typeface="Arial"/>
            </a:endParaRPr>
          </a:p>
        </p:txBody>
      </p:sp>
      <p:sp>
        <p:nvSpPr>
          <p:cNvPr id="4" name="Slide Number Placeholder 3">
            <a:extLst>
              <a:ext uri="{FF2B5EF4-FFF2-40B4-BE49-F238E27FC236}">
                <a16:creationId xmlns:a16="http://schemas.microsoft.com/office/drawing/2014/main" id="{A9912F79-95F2-35B1-3206-4005979159F4}"/>
              </a:ext>
            </a:extLst>
          </p:cNvPr>
          <p:cNvSpPr>
            <a:spLocks noGrp="1"/>
          </p:cNvSpPr>
          <p:nvPr>
            <p:ph type="sldNum" sz="quarter" idx="11"/>
          </p:nvPr>
        </p:nvSpPr>
        <p:spPr/>
        <p:txBody>
          <a:bodyPr/>
          <a:lstStyle/>
          <a:p>
            <a:fld id="{DA2C159E-F13C-4A85-9A41-E7669D3E0D70}" type="slidenum">
              <a:rPr lang="en-GB" noProof="0" smtClean="0"/>
              <a:pPr/>
              <a:t>37</a:t>
            </a:fld>
            <a:endParaRPr lang="en-GB" noProof="0" dirty="0"/>
          </a:p>
        </p:txBody>
      </p:sp>
    </p:spTree>
    <p:extLst>
      <p:ext uri="{BB962C8B-B14F-4D97-AF65-F5344CB8AC3E}">
        <p14:creationId xmlns:p14="http://schemas.microsoft.com/office/powerpoint/2010/main" val="2933797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CDD9-B4F1-AE60-0B8E-D04381068518}"/>
              </a:ext>
            </a:extLst>
          </p:cNvPr>
          <p:cNvSpPr>
            <a:spLocks noGrp="1"/>
          </p:cNvSpPr>
          <p:nvPr>
            <p:ph type="title"/>
          </p:nvPr>
        </p:nvSpPr>
        <p:spPr/>
        <p:txBody>
          <a:bodyPr/>
          <a:lstStyle/>
          <a:p>
            <a:r>
              <a:rPr lang="en-GB" noProof="0" dirty="0">
                <a:cs typeface="Arial"/>
              </a:rPr>
              <a:t>Establishing a collaborative approach</a:t>
            </a:r>
            <a:endParaRPr lang="en-GB" noProof="0" dirty="0"/>
          </a:p>
        </p:txBody>
      </p:sp>
      <p:sp>
        <p:nvSpPr>
          <p:cNvPr id="3" name="Text Placeholder 2">
            <a:extLst>
              <a:ext uri="{FF2B5EF4-FFF2-40B4-BE49-F238E27FC236}">
                <a16:creationId xmlns:a16="http://schemas.microsoft.com/office/drawing/2014/main" id="{C2457167-3170-4334-0863-30567FC4C121}"/>
              </a:ext>
            </a:extLst>
          </p:cNvPr>
          <p:cNvSpPr>
            <a:spLocks noGrp="1"/>
          </p:cNvSpPr>
          <p:nvPr>
            <p:ph type="body" sz="quarter" idx="12"/>
          </p:nvPr>
        </p:nvSpPr>
        <p:spPr/>
        <p:txBody>
          <a:bodyPr vert="horz" lIns="0" tIns="0" rIns="0" bIns="0" rtlCol="0" anchor="t">
            <a:noAutofit/>
          </a:bodyPr>
          <a:lstStyle/>
          <a:p>
            <a:pPr marL="342900" indent="-342900">
              <a:buChar char="•"/>
            </a:pPr>
            <a:r>
              <a:rPr lang="en-GB" noProof="0" dirty="0">
                <a:cs typeface="Arial"/>
              </a:rPr>
              <a:t>Find common ground.</a:t>
            </a:r>
          </a:p>
          <a:p>
            <a:pPr marL="342900" indent="-342900">
              <a:buChar char="•"/>
            </a:pPr>
            <a:r>
              <a:rPr lang="en-GB" noProof="0" dirty="0">
                <a:cs typeface="Arial"/>
              </a:rPr>
              <a:t>Use open questions.</a:t>
            </a:r>
          </a:p>
          <a:p>
            <a:pPr marL="342900" indent="-342900">
              <a:buChar char="•"/>
            </a:pPr>
            <a:r>
              <a:rPr lang="en-GB" noProof="0" dirty="0">
                <a:cs typeface="Arial"/>
              </a:rPr>
              <a:t>Show empathy.</a:t>
            </a:r>
          </a:p>
          <a:p>
            <a:pPr marL="342900" indent="-342900">
              <a:buChar char="•"/>
            </a:pPr>
            <a:r>
              <a:rPr lang="en-GB" noProof="0" dirty="0">
                <a:cs typeface="Arial"/>
              </a:rPr>
              <a:t>Listen.</a:t>
            </a:r>
          </a:p>
          <a:p>
            <a:pPr marL="342900" indent="-342900">
              <a:buChar char="•"/>
            </a:pPr>
            <a:r>
              <a:rPr lang="en-GB" noProof="0" dirty="0">
                <a:cs typeface="Arial"/>
              </a:rPr>
              <a:t>Offer value.</a:t>
            </a:r>
          </a:p>
          <a:p>
            <a:pPr marL="342900" indent="-342900">
              <a:buChar char="•"/>
            </a:pPr>
            <a:r>
              <a:rPr lang="en-GB" noProof="0" dirty="0">
                <a:cs typeface="Arial"/>
              </a:rPr>
              <a:t>End positively.</a:t>
            </a:r>
          </a:p>
        </p:txBody>
      </p:sp>
      <p:sp>
        <p:nvSpPr>
          <p:cNvPr id="4" name="Slide Number Placeholder 3">
            <a:extLst>
              <a:ext uri="{FF2B5EF4-FFF2-40B4-BE49-F238E27FC236}">
                <a16:creationId xmlns:a16="http://schemas.microsoft.com/office/drawing/2014/main" id="{CD31548A-30DD-4D62-3985-6BEEBA2485D7}"/>
              </a:ext>
            </a:extLst>
          </p:cNvPr>
          <p:cNvSpPr>
            <a:spLocks noGrp="1"/>
          </p:cNvSpPr>
          <p:nvPr>
            <p:ph type="sldNum" sz="quarter" idx="11"/>
          </p:nvPr>
        </p:nvSpPr>
        <p:spPr/>
        <p:txBody>
          <a:bodyPr/>
          <a:lstStyle/>
          <a:p>
            <a:fld id="{DA2C159E-F13C-4A85-9A41-E7669D3E0D70}" type="slidenum">
              <a:rPr lang="en-GB" noProof="0" smtClean="0"/>
              <a:pPr/>
              <a:t>38</a:t>
            </a:fld>
            <a:endParaRPr lang="en-GB" noProof="0" dirty="0"/>
          </a:p>
        </p:txBody>
      </p:sp>
      <p:sp>
        <p:nvSpPr>
          <p:cNvPr id="5" name="Footer Placeholder 4">
            <a:extLst>
              <a:ext uri="{FF2B5EF4-FFF2-40B4-BE49-F238E27FC236}">
                <a16:creationId xmlns:a16="http://schemas.microsoft.com/office/drawing/2014/main" id="{C53C629C-F893-6B76-1506-2468FE60DB1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971663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B73D-59E9-9555-DDF1-320D171BDBC1}"/>
              </a:ext>
            </a:extLst>
          </p:cNvPr>
          <p:cNvSpPr>
            <a:spLocks noGrp="1"/>
          </p:cNvSpPr>
          <p:nvPr>
            <p:ph type="title"/>
          </p:nvPr>
        </p:nvSpPr>
        <p:spPr/>
        <p:txBody>
          <a:bodyPr/>
          <a:lstStyle/>
          <a:p>
            <a:r>
              <a:rPr lang="en-GB" noProof="0" dirty="0">
                <a:cs typeface="Arial"/>
              </a:rPr>
              <a:t>Collaborative role play</a:t>
            </a:r>
            <a:endParaRPr lang="en-GB" noProof="0" dirty="0"/>
          </a:p>
        </p:txBody>
      </p:sp>
      <p:sp>
        <p:nvSpPr>
          <p:cNvPr id="3" name="Text Placeholder 2">
            <a:extLst>
              <a:ext uri="{FF2B5EF4-FFF2-40B4-BE49-F238E27FC236}">
                <a16:creationId xmlns:a16="http://schemas.microsoft.com/office/drawing/2014/main" id="{E752CB56-06AC-1ADC-63B7-1B6E2A2B4D06}"/>
              </a:ext>
            </a:extLst>
          </p:cNvPr>
          <p:cNvSpPr>
            <a:spLocks noGrp="1"/>
          </p:cNvSpPr>
          <p:nvPr>
            <p:ph type="body" sz="quarter" idx="12"/>
          </p:nvPr>
        </p:nvSpPr>
        <p:spPr/>
        <p:txBody>
          <a:bodyPr vert="horz" lIns="0" tIns="0" rIns="0" bIns="0" rtlCol="0" anchor="t">
            <a:noAutofit/>
          </a:bodyPr>
          <a:lstStyle/>
          <a:p>
            <a:r>
              <a:rPr lang="en-GB" noProof="0" dirty="0">
                <a:cs typeface="Arial"/>
              </a:rPr>
              <a:t>Work in groups of three. One of you takes on the Observer role, one is a Caregiver, and the other is a Practitioner.</a:t>
            </a:r>
          </a:p>
          <a:p>
            <a:endParaRPr lang="en-GB" noProof="0" dirty="0">
              <a:cs typeface="Arial"/>
            </a:endParaRPr>
          </a:p>
          <a:p>
            <a:r>
              <a:rPr lang="en-GB" noProof="0" dirty="0">
                <a:cs typeface="Arial"/>
              </a:rPr>
              <a:t>Role-play one of the </a:t>
            </a:r>
            <a:r>
              <a:rPr lang="en-GB" b="1" noProof="0" dirty="0">
                <a:cs typeface="Arial"/>
              </a:rPr>
              <a:t>Collaboration scenarios</a:t>
            </a:r>
            <a:r>
              <a:rPr lang="en-GB" noProof="0" dirty="0">
                <a:cs typeface="Arial"/>
              </a:rPr>
              <a:t>.</a:t>
            </a:r>
          </a:p>
          <a:p>
            <a:endParaRPr lang="en-GB" noProof="0" dirty="0">
              <a:cs typeface="Arial"/>
            </a:endParaRPr>
          </a:p>
          <a:p>
            <a:r>
              <a:rPr lang="en-GB" noProof="0" dirty="0">
                <a:cs typeface="Arial"/>
              </a:rPr>
              <a:t>The Observer records what is seen in the role-play using the </a:t>
            </a:r>
            <a:r>
              <a:rPr lang="en-GB" b="1" noProof="0" dirty="0">
                <a:cs typeface="Arial"/>
              </a:rPr>
              <a:t>Establishing collaboration checklist</a:t>
            </a:r>
            <a:r>
              <a:rPr lang="en-GB" noProof="0" dirty="0">
                <a:cs typeface="Arial"/>
              </a:rPr>
              <a:t>. The Observer then gives feedback on what has been observed.</a:t>
            </a:r>
          </a:p>
        </p:txBody>
      </p:sp>
      <p:sp>
        <p:nvSpPr>
          <p:cNvPr id="4" name="Slide Number Placeholder 3">
            <a:extLst>
              <a:ext uri="{FF2B5EF4-FFF2-40B4-BE49-F238E27FC236}">
                <a16:creationId xmlns:a16="http://schemas.microsoft.com/office/drawing/2014/main" id="{6DBD9EAA-9A1D-B663-187A-B88CC2255C5F}"/>
              </a:ext>
            </a:extLst>
          </p:cNvPr>
          <p:cNvSpPr>
            <a:spLocks noGrp="1"/>
          </p:cNvSpPr>
          <p:nvPr>
            <p:ph type="sldNum" sz="quarter" idx="11"/>
          </p:nvPr>
        </p:nvSpPr>
        <p:spPr/>
        <p:txBody>
          <a:bodyPr/>
          <a:lstStyle/>
          <a:p>
            <a:fld id="{DA2C159E-F13C-4A85-9A41-E7669D3E0D70}" type="slidenum">
              <a:rPr lang="en-GB" noProof="0" smtClean="0"/>
              <a:pPr/>
              <a:t>39</a:t>
            </a:fld>
            <a:endParaRPr lang="en-GB" noProof="0" dirty="0"/>
          </a:p>
        </p:txBody>
      </p:sp>
      <p:sp>
        <p:nvSpPr>
          <p:cNvPr id="5" name="Footer Placeholder 4">
            <a:extLst>
              <a:ext uri="{FF2B5EF4-FFF2-40B4-BE49-F238E27FC236}">
                <a16:creationId xmlns:a16="http://schemas.microsoft.com/office/drawing/2014/main" id="{201C52E2-AD6D-1042-7998-A012BCDE68F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9444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CB3F-7962-8AFA-9731-4330137BC7A5}"/>
              </a:ext>
            </a:extLst>
          </p:cNvPr>
          <p:cNvSpPr>
            <a:spLocks noGrp="1"/>
          </p:cNvSpPr>
          <p:nvPr>
            <p:ph type="title"/>
          </p:nvPr>
        </p:nvSpPr>
        <p:spPr>
          <a:xfrm>
            <a:off x="232950" y="249900"/>
            <a:ext cx="8437563" cy="1246077"/>
          </a:xfrm>
        </p:spPr>
        <p:txBody>
          <a:bodyPr>
            <a:normAutofit/>
          </a:bodyPr>
          <a:lstStyle/>
          <a:p>
            <a:r>
              <a:rPr lang="en-GB" noProof="0" dirty="0">
                <a:cs typeface="Arial"/>
              </a:rPr>
              <a:t>Starter activity: Who works with children and young people?</a:t>
            </a:r>
            <a:endParaRPr lang="en-GB" noProof="0" dirty="0"/>
          </a:p>
        </p:txBody>
      </p:sp>
      <p:sp>
        <p:nvSpPr>
          <p:cNvPr id="3" name="Text Placeholder 2">
            <a:extLst>
              <a:ext uri="{FF2B5EF4-FFF2-40B4-BE49-F238E27FC236}">
                <a16:creationId xmlns:a16="http://schemas.microsoft.com/office/drawing/2014/main" id="{8805B8E0-A4C6-5BD5-AF00-AC3814E064B8}"/>
              </a:ext>
            </a:extLst>
          </p:cNvPr>
          <p:cNvSpPr>
            <a:spLocks noGrp="1"/>
          </p:cNvSpPr>
          <p:nvPr>
            <p:ph type="body" sz="quarter" idx="12"/>
          </p:nvPr>
        </p:nvSpPr>
        <p:spPr>
          <a:xfrm>
            <a:off x="234000" y="1740117"/>
            <a:ext cx="7684189" cy="2847857"/>
          </a:xfrm>
        </p:spPr>
        <p:txBody>
          <a:bodyPr vert="horz" lIns="0" tIns="0" rIns="0" bIns="0" rtlCol="0" anchor="t">
            <a:noAutofit/>
          </a:bodyPr>
          <a:lstStyle/>
          <a:p>
            <a:pPr marL="342900" indent="-342900">
              <a:buChar char="•"/>
            </a:pPr>
            <a:r>
              <a:rPr lang="en-GB" noProof="0" dirty="0">
                <a:cs typeface="Arial"/>
              </a:rPr>
              <a:t>Individually write a list of all those who work with children in your setting.</a:t>
            </a:r>
            <a:endParaRPr lang="en-GB" noProof="0" dirty="0"/>
          </a:p>
          <a:p>
            <a:pPr marL="342900" indent="-342900">
              <a:buChar char="•"/>
            </a:pPr>
            <a:r>
              <a:rPr lang="en-GB" noProof="0" dirty="0">
                <a:cs typeface="Arial"/>
              </a:rPr>
              <a:t>Share your list with a peer and add to the list.</a:t>
            </a:r>
          </a:p>
          <a:p>
            <a:pPr marL="342900" indent="-342900">
              <a:buChar char="•"/>
            </a:pPr>
            <a:r>
              <a:rPr lang="en-GB" dirty="0">
                <a:cs typeface="Arial"/>
              </a:rPr>
              <a:t>A</a:t>
            </a:r>
            <a:r>
              <a:rPr lang="en-GB" noProof="0" dirty="0">
                <a:cs typeface="Arial"/>
              </a:rPr>
              <a:t>s a pair, share with another pair and add to the list.</a:t>
            </a:r>
          </a:p>
          <a:p>
            <a:endParaRPr lang="en-GB" noProof="0" dirty="0">
              <a:cs typeface="Arial"/>
            </a:endParaRPr>
          </a:p>
        </p:txBody>
      </p:sp>
      <p:sp>
        <p:nvSpPr>
          <p:cNvPr id="4" name="Slide Number Placeholder 3">
            <a:extLst>
              <a:ext uri="{FF2B5EF4-FFF2-40B4-BE49-F238E27FC236}">
                <a16:creationId xmlns:a16="http://schemas.microsoft.com/office/drawing/2014/main" id="{3ABCB8E7-67AD-FAA8-22EA-33163F5028A9}"/>
              </a:ext>
            </a:extLst>
          </p:cNvPr>
          <p:cNvSpPr>
            <a:spLocks noGrp="1"/>
          </p:cNvSpPr>
          <p:nvPr>
            <p:ph type="sldNum" sz="quarter" idx="11"/>
          </p:nvPr>
        </p:nvSpPr>
        <p:spPr/>
        <p:txBody>
          <a:bodyPr/>
          <a:lstStyle/>
          <a:p>
            <a:fld id="{DA2C159E-F13C-4A85-9A41-E7669D3E0D70}" type="slidenum">
              <a:rPr lang="en-GB" noProof="0" smtClean="0"/>
              <a:pPr/>
              <a:t>4</a:t>
            </a:fld>
            <a:endParaRPr lang="en-GB" noProof="0" dirty="0"/>
          </a:p>
        </p:txBody>
      </p:sp>
      <p:sp>
        <p:nvSpPr>
          <p:cNvPr id="5" name="Footer Placeholder 4">
            <a:extLst>
              <a:ext uri="{FF2B5EF4-FFF2-40B4-BE49-F238E27FC236}">
                <a16:creationId xmlns:a16="http://schemas.microsoft.com/office/drawing/2014/main" id="{6CD77E34-8E6D-8044-768C-B9FAC598646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499155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B30BB-1FF9-335C-903E-99CD7CDC66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32899-2DDC-09A1-ED3A-B6B3DEE36CFD}"/>
              </a:ext>
            </a:extLst>
          </p:cNvPr>
          <p:cNvSpPr>
            <a:spLocks noGrp="1"/>
          </p:cNvSpPr>
          <p:nvPr>
            <p:ph type="title"/>
          </p:nvPr>
        </p:nvSpPr>
        <p:spPr/>
        <p:txBody>
          <a:bodyPr/>
          <a:lstStyle/>
          <a:p>
            <a:r>
              <a:rPr lang="en-GB" noProof="0" dirty="0">
                <a:cs typeface="Arial"/>
              </a:rPr>
              <a:t>Collaborative role play again!</a:t>
            </a:r>
            <a:endParaRPr lang="en-GB" noProof="0" dirty="0"/>
          </a:p>
        </p:txBody>
      </p:sp>
      <p:sp>
        <p:nvSpPr>
          <p:cNvPr id="3" name="Text Placeholder 2">
            <a:extLst>
              <a:ext uri="{FF2B5EF4-FFF2-40B4-BE49-F238E27FC236}">
                <a16:creationId xmlns:a16="http://schemas.microsoft.com/office/drawing/2014/main" id="{07E98946-0911-9904-6A06-FD9CF0D9B48C}"/>
              </a:ext>
            </a:extLst>
          </p:cNvPr>
          <p:cNvSpPr>
            <a:spLocks noGrp="1"/>
          </p:cNvSpPr>
          <p:nvPr>
            <p:ph type="body" sz="quarter" idx="12"/>
          </p:nvPr>
        </p:nvSpPr>
        <p:spPr/>
        <p:txBody>
          <a:bodyPr vert="horz" lIns="0" tIns="0" rIns="0" bIns="0" rtlCol="0" anchor="t">
            <a:noAutofit/>
          </a:bodyPr>
          <a:lstStyle/>
          <a:p>
            <a:r>
              <a:rPr lang="en-GB" noProof="0" dirty="0">
                <a:cs typeface="Arial"/>
              </a:rPr>
              <a:t>Continue in your groups.</a:t>
            </a:r>
          </a:p>
          <a:p>
            <a:endParaRPr lang="en-GB" noProof="0" dirty="0">
              <a:cs typeface="Arial"/>
            </a:endParaRPr>
          </a:p>
          <a:p>
            <a:r>
              <a:rPr lang="en-GB" noProof="0" dirty="0">
                <a:cs typeface="Arial"/>
              </a:rPr>
              <a:t>Change roles.  </a:t>
            </a:r>
          </a:p>
          <a:p>
            <a:endParaRPr lang="en-GB" noProof="0" dirty="0">
              <a:cs typeface="Arial"/>
            </a:endParaRPr>
          </a:p>
          <a:p>
            <a:r>
              <a:rPr lang="en-GB" noProof="0" dirty="0">
                <a:cs typeface="Arial"/>
              </a:rPr>
              <a:t>Carry out another role play.</a:t>
            </a:r>
          </a:p>
          <a:p>
            <a:endParaRPr lang="en-GB" noProof="0" dirty="0">
              <a:cs typeface="Arial"/>
            </a:endParaRPr>
          </a:p>
          <a:p>
            <a:r>
              <a:rPr lang="en-GB" noProof="0" dirty="0">
                <a:cs typeface="Arial"/>
              </a:rPr>
              <a:t>The Observer gives feedback.</a:t>
            </a:r>
          </a:p>
          <a:p>
            <a:endParaRPr lang="en-GB" noProof="0" dirty="0">
              <a:cs typeface="Arial"/>
            </a:endParaRPr>
          </a:p>
          <a:p>
            <a:r>
              <a:rPr lang="en-GB" noProof="0" dirty="0">
                <a:cs typeface="Arial"/>
              </a:rPr>
              <a:t>Carry on until everyone has experienced each role.</a:t>
            </a:r>
          </a:p>
        </p:txBody>
      </p:sp>
      <p:sp>
        <p:nvSpPr>
          <p:cNvPr id="4" name="Slide Number Placeholder 3">
            <a:extLst>
              <a:ext uri="{FF2B5EF4-FFF2-40B4-BE49-F238E27FC236}">
                <a16:creationId xmlns:a16="http://schemas.microsoft.com/office/drawing/2014/main" id="{C0E8BE28-C6BA-A1B6-74D4-3379D19B52B0}"/>
              </a:ext>
            </a:extLst>
          </p:cNvPr>
          <p:cNvSpPr>
            <a:spLocks noGrp="1"/>
          </p:cNvSpPr>
          <p:nvPr>
            <p:ph type="sldNum" sz="quarter" idx="11"/>
          </p:nvPr>
        </p:nvSpPr>
        <p:spPr/>
        <p:txBody>
          <a:bodyPr/>
          <a:lstStyle/>
          <a:p>
            <a:fld id="{DA2C159E-F13C-4A85-9A41-E7669D3E0D70}" type="slidenum">
              <a:rPr lang="en-GB" noProof="0" smtClean="0"/>
              <a:pPr/>
              <a:t>40</a:t>
            </a:fld>
            <a:endParaRPr lang="en-GB" noProof="0" dirty="0"/>
          </a:p>
        </p:txBody>
      </p:sp>
      <p:sp>
        <p:nvSpPr>
          <p:cNvPr id="5" name="Footer Placeholder 4">
            <a:extLst>
              <a:ext uri="{FF2B5EF4-FFF2-40B4-BE49-F238E27FC236}">
                <a16:creationId xmlns:a16="http://schemas.microsoft.com/office/drawing/2014/main" id="{47FE65BC-4B8F-DC0C-0729-16BEE8AB063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43423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4FC82-9F6E-C7EF-54D7-0BB2AE8B1092}"/>
              </a:ext>
            </a:extLst>
          </p:cNvPr>
          <p:cNvSpPr>
            <a:spLocks noGrp="1"/>
          </p:cNvSpPr>
          <p:nvPr>
            <p:ph type="title"/>
          </p:nvPr>
        </p:nvSpPr>
        <p:spPr/>
        <p:txBody>
          <a:bodyPr/>
          <a:lstStyle/>
          <a:p>
            <a:r>
              <a:rPr lang="en-GB" noProof="0" dirty="0">
                <a:cs typeface="Arial"/>
              </a:rPr>
              <a:t>Plenary: Exam-style question</a:t>
            </a:r>
            <a:endParaRPr lang="en-GB" noProof="0" dirty="0"/>
          </a:p>
        </p:txBody>
      </p:sp>
      <p:sp>
        <p:nvSpPr>
          <p:cNvPr id="3" name="Text Placeholder 2">
            <a:extLst>
              <a:ext uri="{FF2B5EF4-FFF2-40B4-BE49-F238E27FC236}">
                <a16:creationId xmlns:a16="http://schemas.microsoft.com/office/drawing/2014/main" id="{086AA04B-7586-95A2-749F-5C64CD6FAE38}"/>
              </a:ext>
            </a:extLst>
          </p:cNvPr>
          <p:cNvSpPr>
            <a:spLocks noGrp="1"/>
          </p:cNvSpPr>
          <p:nvPr>
            <p:ph type="body" sz="quarter" idx="12"/>
          </p:nvPr>
        </p:nvSpPr>
        <p:spPr/>
        <p:txBody>
          <a:bodyPr vert="horz" lIns="0" tIns="0" rIns="0" bIns="0" rtlCol="0" anchor="t">
            <a:noAutofit/>
          </a:bodyPr>
          <a:lstStyle/>
          <a:p>
            <a:r>
              <a:rPr lang="en-GB" noProof="0" dirty="0">
                <a:cs typeface="Arial"/>
              </a:rPr>
              <a:t>Explain the importance of collaboration with a single parent when informed of a safeguarding situation.</a:t>
            </a:r>
          </a:p>
          <a:p>
            <a:endParaRPr lang="en-GB" noProof="0" dirty="0">
              <a:cs typeface="Arial"/>
            </a:endParaRPr>
          </a:p>
          <a:p>
            <a:r>
              <a:rPr lang="en-GB" noProof="0" dirty="0">
                <a:cs typeface="Arial"/>
              </a:rPr>
              <a:t>Hand in your answer.</a:t>
            </a:r>
            <a:endParaRPr lang="en-GB" noProof="0" dirty="0"/>
          </a:p>
        </p:txBody>
      </p:sp>
      <p:sp>
        <p:nvSpPr>
          <p:cNvPr id="4" name="Slide Number Placeholder 3">
            <a:extLst>
              <a:ext uri="{FF2B5EF4-FFF2-40B4-BE49-F238E27FC236}">
                <a16:creationId xmlns:a16="http://schemas.microsoft.com/office/drawing/2014/main" id="{4D3FDB32-3FC4-01B3-D92C-B6A47E1A8804}"/>
              </a:ext>
            </a:extLst>
          </p:cNvPr>
          <p:cNvSpPr>
            <a:spLocks noGrp="1"/>
          </p:cNvSpPr>
          <p:nvPr>
            <p:ph type="sldNum" sz="quarter" idx="11"/>
          </p:nvPr>
        </p:nvSpPr>
        <p:spPr/>
        <p:txBody>
          <a:bodyPr/>
          <a:lstStyle/>
          <a:p>
            <a:fld id="{DA2C159E-F13C-4A85-9A41-E7669D3E0D70}" type="slidenum">
              <a:rPr lang="en-GB" noProof="0" smtClean="0"/>
              <a:pPr/>
              <a:t>41</a:t>
            </a:fld>
            <a:endParaRPr lang="en-GB" noProof="0" dirty="0"/>
          </a:p>
        </p:txBody>
      </p:sp>
      <p:sp>
        <p:nvSpPr>
          <p:cNvPr id="5" name="Footer Placeholder 4">
            <a:extLst>
              <a:ext uri="{FF2B5EF4-FFF2-40B4-BE49-F238E27FC236}">
                <a16:creationId xmlns:a16="http://schemas.microsoft.com/office/drawing/2014/main" id="{0F13C388-1DC3-B0BD-CD25-55B8F804362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57870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AD175-D8C5-2931-14B8-8C98D3C5F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897A9-BD1B-A363-0DB2-47D0CB5A6370}"/>
              </a:ext>
            </a:extLst>
          </p:cNvPr>
          <p:cNvSpPr>
            <a:spLocks noGrp="1"/>
          </p:cNvSpPr>
          <p:nvPr>
            <p:ph type="ctrTitle"/>
          </p:nvPr>
        </p:nvSpPr>
        <p:spPr/>
        <p:txBody>
          <a:bodyPr/>
          <a:lstStyle/>
          <a:p>
            <a:r>
              <a:rPr lang="en-GB" noProof="0" dirty="0"/>
              <a:t>Lesson 3</a:t>
            </a:r>
          </a:p>
        </p:txBody>
      </p:sp>
      <p:sp>
        <p:nvSpPr>
          <p:cNvPr id="3" name="Subtitle 2">
            <a:extLst>
              <a:ext uri="{FF2B5EF4-FFF2-40B4-BE49-F238E27FC236}">
                <a16:creationId xmlns:a16="http://schemas.microsoft.com/office/drawing/2014/main" id="{B235AB67-961C-67DE-001B-8DBE0B61FF4B}"/>
              </a:ext>
            </a:extLst>
          </p:cNvPr>
          <p:cNvSpPr>
            <a:spLocks noGrp="1"/>
          </p:cNvSpPr>
          <p:nvPr>
            <p:ph type="subTitle" idx="1"/>
          </p:nvPr>
        </p:nvSpPr>
        <p:spPr/>
        <p:txBody>
          <a:bodyPr/>
          <a:lstStyle/>
          <a:p>
            <a:r>
              <a:rPr lang="en-GB" noProof="0" dirty="0">
                <a:cs typeface="Arial"/>
              </a:rPr>
              <a:t>Parenting styles</a:t>
            </a:r>
          </a:p>
        </p:txBody>
      </p:sp>
    </p:spTree>
    <p:extLst>
      <p:ext uri="{BB962C8B-B14F-4D97-AF65-F5344CB8AC3E}">
        <p14:creationId xmlns:p14="http://schemas.microsoft.com/office/powerpoint/2010/main" val="1045492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40668-D301-A1B7-AFD2-7C6285F057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BFA25B-6610-049F-B552-B28F42F35408}"/>
              </a:ext>
            </a:extLst>
          </p:cNvPr>
          <p:cNvSpPr>
            <a:spLocks noGrp="1"/>
          </p:cNvSpPr>
          <p:nvPr>
            <p:ph type="title"/>
          </p:nvPr>
        </p:nvSpPr>
        <p:spPr/>
        <p:txBody>
          <a:bodyPr/>
          <a:lstStyle/>
          <a:p>
            <a:r>
              <a:rPr lang="en-GB" noProof="0" dirty="0"/>
              <a:t>Learning intention: lesson 3</a:t>
            </a:r>
          </a:p>
        </p:txBody>
      </p:sp>
      <p:sp>
        <p:nvSpPr>
          <p:cNvPr id="5" name="Text Placeholder 4">
            <a:extLst>
              <a:ext uri="{FF2B5EF4-FFF2-40B4-BE49-F238E27FC236}">
                <a16:creationId xmlns:a16="http://schemas.microsoft.com/office/drawing/2014/main" id="{E7A67C8E-D708-63D8-9164-0DE85A539872}"/>
              </a:ext>
            </a:extLst>
          </p:cNvPr>
          <p:cNvSpPr>
            <a:spLocks noGrp="1"/>
          </p:cNvSpPr>
          <p:nvPr>
            <p:ph type="body" sz="quarter" idx="14"/>
          </p:nvPr>
        </p:nvSpPr>
        <p:spPr>
          <a:xfrm>
            <a:off x="251520" y="1174531"/>
            <a:ext cx="8437562" cy="3271700"/>
          </a:xfrm>
        </p:spPr>
        <p:txBody>
          <a:bodyPr/>
          <a:lstStyle/>
          <a:p>
            <a:r>
              <a:rPr lang="en-GB" noProof="0" dirty="0"/>
              <a:t>Understand how different parenting styles can influence collaboration between caregivers and professionals, fostering more mindful and effective partnerships.</a:t>
            </a:r>
          </a:p>
        </p:txBody>
      </p:sp>
    </p:spTree>
    <p:extLst>
      <p:ext uri="{BB962C8B-B14F-4D97-AF65-F5344CB8AC3E}">
        <p14:creationId xmlns:p14="http://schemas.microsoft.com/office/powerpoint/2010/main" val="3404849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2BA925-9615-ED92-5AEB-FE88E2BD0E2F}"/>
              </a:ext>
            </a:extLst>
          </p:cNvPr>
          <p:cNvSpPr>
            <a:spLocks noGrp="1"/>
          </p:cNvSpPr>
          <p:nvPr>
            <p:ph type="title"/>
          </p:nvPr>
        </p:nvSpPr>
        <p:spPr/>
        <p:txBody>
          <a:bodyPr/>
          <a:lstStyle/>
          <a:p>
            <a:r>
              <a:rPr lang="en-GB" noProof="0" dirty="0"/>
              <a:t>Stand on the line</a:t>
            </a:r>
          </a:p>
        </p:txBody>
      </p:sp>
      <p:sp>
        <p:nvSpPr>
          <p:cNvPr id="5" name="Text Placeholder 4">
            <a:extLst>
              <a:ext uri="{FF2B5EF4-FFF2-40B4-BE49-F238E27FC236}">
                <a16:creationId xmlns:a16="http://schemas.microsoft.com/office/drawing/2014/main" id="{C389D3F9-9811-1665-CAB1-44347FA93491}"/>
              </a:ext>
            </a:extLst>
          </p:cNvPr>
          <p:cNvSpPr>
            <a:spLocks noGrp="1"/>
          </p:cNvSpPr>
          <p:nvPr>
            <p:ph type="body" sz="quarter" idx="14"/>
          </p:nvPr>
        </p:nvSpPr>
        <p:spPr>
          <a:xfrm>
            <a:off x="251520" y="1136962"/>
            <a:ext cx="8437562" cy="3318997"/>
          </a:xfrm>
        </p:spPr>
        <p:txBody>
          <a:bodyPr/>
          <a:lstStyle/>
          <a:p>
            <a:r>
              <a:rPr lang="en-GB" noProof="0" dirty="0"/>
              <a:t>Listen to each statement.</a:t>
            </a:r>
          </a:p>
          <a:p>
            <a:endParaRPr lang="en-GB" noProof="0" dirty="0"/>
          </a:p>
          <a:p>
            <a:r>
              <a:rPr lang="en-GB" noProof="0" dirty="0"/>
              <a:t>After each statement, move to the appropriate place in the room based on whether you “Agree,” “Disagree,” or are “Unsure.”</a:t>
            </a:r>
          </a:p>
          <a:p>
            <a:endParaRPr lang="en-GB" noProof="0" dirty="0"/>
          </a:p>
          <a:p>
            <a:r>
              <a:rPr lang="en-GB" noProof="0" dirty="0"/>
              <a:t>Observe what others have chosen.</a:t>
            </a:r>
          </a:p>
        </p:txBody>
      </p:sp>
    </p:spTree>
    <p:extLst>
      <p:ext uri="{BB962C8B-B14F-4D97-AF65-F5344CB8AC3E}">
        <p14:creationId xmlns:p14="http://schemas.microsoft.com/office/powerpoint/2010/main" val="938700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9395-5470-A3DB-3BF6-CF1B8003E63B}"/>
              </a:ext>
            </a:extLst>
          </p:cNvPr>
          <p:cNvSpPr>
            <a:spLocks noGrp="1"/>
          </p:cNvSpPr>
          <p:nvPr>
            <p:ph type="title"/>
          </p:nvPr>
        </p:nvSpPr>
        <p:spPr/>
        <p:txBody>
          <a:bodyPr/>
          <a:lstStyle/>
          <a:p>
            <a:r>
              <a:rPr lang="en-GB" noProof="0" dirty="0">
                <a:cs typeface="Arial"/>
              </a:rPr>
              <a:t>Values and respect</a:t>
            </a:r>
            <a:endParaRPr lang="en-GB" noProof="0" dirty="0"/>
          </a:p>
        </p:txBody>
      </p:sp>
      <p:sp>
        <p:nvSpPr>
          <p:cNvPr id="3" name="Text Placeholder 2">
            <a:extLst>
              <a:ext uri="{FF2B5EF4-FFF2-40B4-BE49-F238E27FC236}">
                <a16:creationId xmlns:a16="http://schemas.microsoft.com/office/drawing/2014/main" id="{4460EEBC-7C01-7E12-3170-C46AF07802A0}"/>
              </a:ext>
            </a:extLst>
          </p:cNvPr>
          <p:cNvSpPr>
            <a:spLocks noGrp="1"/>
          </p:cNvSpPr>
          <p:nvPr>
            <p:ph type="body" sz="quarter" idx="14"/>
          </p:nvPr>
        </p:nvSpPr>
        <p:spPr/>
        <p:txBody>
          <a:bodyPr vert="horz" lIns="0" tIns="0" rIns="0" bIns="0" rtlCol="0" anchor="t">
            <a:normAutofit/>
          </a:bodyPr>
          <a:lstStyle/>
          <a:p>
            <a:r>
              <a:rPr lang="en-GB" noProof="0" dirty="0">
                <a:ea typeface="+mn-lt"/>
                <a:cs typeface="+mn-lt"/>
              </a:rPr>
              <a:t>Values are the principles that guide how we choose to live.</a:t>
            </a:r>
          </a:p>
          <a:p>
            <a:endParaRPr lang="en-GB" noProof="0" dirty="0">
              <a:ea typeface="+mn-lt"/>
              <a:cs typeface="+mn-lt"/>
            </a:endParaRPr>
          </a:p>
          <a:p>
            <a:r>
              <a:rPr lang="en-GB" noProof="0" dirty="0">
                <a:ea typeface="+mn-lt"/>
                <a:cs typeface="+mn-lt"/>
              </a:rPr>
              <a:t>Respect is treating others with consideration and recognising their worth.</a:t>
            </a:r>
          </a:p>
          <a:p>
            <a:endParaRPr lang="en-GB" noProof="0" dirty="0">
              <a:cs typeface="Arial"/>
            </a:endParaRPr>
          </a:p>
          <a:p>
            <a:r>
              <a:rPr lang="en-GB" noProof="0" dirty="0">
                <a:ea typeface="+mn-lt"/>
                <a:cs typeface="+mn-lt"/>
              </a:rPr>
              <a:t>To value someone means to recognise their importance and treat them with genuine appreciation and care.</a:t>
            </a:r>
          </a:p>
        </p:txBody>
      </p:sp>
      <p:sp>
        <p:nvSpPr>
          <p:cNvPr id="4" name="Footer Placeholder 3">
            <a:extLst>
              <a:ext uri="{FF2B5EF4-FFF2-40B4-BE49-F238E27FC236}">
                <a16:creationId xmlns:a16="http://schemas.microsoft.com/office/drawing/2014/main" id="{473E329F-044D-CE07-C688-02676AA2D470}"/>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5B0D2956-2E14-7F8F-FA2A-DCC2E1852DBA}"/>
              </a:ext>
            </a:extLst>
          </p:cNvPr>
          <p:cNvSpPr>
            <a:spLocks noGrp="1"/>
          </p:cNvSpPr>
          <p:nvPr>
            <p:ph type="sldNum" sz="quarter" idx="12"/>
          </p:nvPr>
        </p:nvSpPr>
        <p:spPr/>
        <p:txBody>
          <a:bodyPr/>
          <a:lstStyle/>
          <a:p>
            <a:fld id="{DA2C159E-F13C-4A85-9A41-E7669D3E0D70}" type="slidenum">
              <a:rPr lang="en-GB" noProof="0" smtClean="0"/>
              <a:pPr/>
              <a:t>45</a:t>
            </a:fld>
            <a:endParaRPr lang="en-GB" noProof="0" dirty="0"/>
          </a:p>
        </p:txBody>
      </p:sp>
    </p:spTree>
    <p:extLst>
      <p:ext uri="{BB962C8B-B14F-4D97-AF65-F5344CB8AC3E}">
        <p14:creationId xmlns:p14="http://schemas.microsoft.com/office/powerpoint/2010/main" val="881544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537E-4BA3-1EFB-96CE-4EFDD2421877}"/>
              </a:ext>
            </a:extLst>
          </p:cNvPr>
          <p:cNvSpPr>
            <a:spLocks noGrp="1"/>
          </p:cNvSpPr>
          <p:nvPr>
            <p:ph type="title"/>
          </p:nvPr>
        </p:nvSpPr>
        <p:spPr/>
        <p:txBody>
          <a:bodyPr/>
          <a:lstStyle/>
          <a:p>
            <a:r>
              <a:rPr lang="en-GB" noProof="0" dirty="0">
                <a:cs typeface="Arial"/>
              </a:rPr>
              <a:t>Importance of respecting others</a:t>
            </a:r>
            <a:endParaRPr lang="en-GB" noProof="0" dirty="0"/>
          </a:p>
        </p:txBody>
      </p:sp>
      <p:sp>
        <p:nvSpPr>
          <p:cNvPr id="3" name="Text Placeholder 2">
            <a:extLst>
              <a:ext uri="{FF2B5EF4-FFF2-40B4-BE49-F238E27FC236}">
                <a16:creationId xmlns:a16="http://schemas.microsoft.com/office/drawing/2014/main" id="{65EC2C99-7FBB-B4D9-2CB5-CECC0AE2F221}"/>
              </a:ext>
            </a:extLst>
          </p:cNvPr>
          <p:cNvSpPr>
            <a:spLocks noGrp="1"/>
          </p:cNvSpPr>
          <p:nvPr>
            <p:ph type="body" sz="quarter" idx="14"/>
          </p:nvPr>
        </p:nvSpPr>
        <p:spPr>
          <a:xfrm>
            <a:off x="235189" y="1281074"/>
            <a:ext cx="8437328" cy="3165157"/>
          </a:xfrm>
        </p:spPr>
        <p:txBody>
          <a:bodyPr vert="horz" lIns="0" tIns="0" rIns="0" bIns="0" rtlCol="0" anchor="t">
            <a:normAutofit fontScale="92500" lnSpcReduction="10000"/>
          </a:bodyPr>
          <a:lstStyle/>
          <a:p>
            <a:r>
              <a:rPr lang="en-GB" noProof="0" dirty="0">
                <a:ea typeface="+mn-lt"/>
                <a:cs typeface="+mn-lt"/>
              </a:rPr>
              <a:t>It is important to value and respect others’ values because</a:t>
            </a:r>
            <a:endParaRPr lang="en-GB" noProof="0" dirty="0"/>
          </a:p>
          <a:p>
            <a:r>
              <a:rPr lang="en-GB" noProof="0" dirty="0">
                <a:ea typeface="+mn-lt"/>
                <a:cs typeface="+mn-lt"/>
              </a:rPr>
              <a:t>doing so builds trust and strengthens collaboration.</a:t>
            </a:r>
          </a:p>
          <a:p>
            <a:endParaRPr lang="en-GB" noProof="0" dirty="0">
              <a:cs typeface="Arial"/>
            </a:endParaRPr>
          </a:p>
          <a:p>
            <a:r>
              <a:rPr lang="en-GB" noProof="0" dirty="0">
                <a:ea typeface="+mn-lt"/>
                <a:cs typeface="+mn-lt"/>
              </a:rPr>
              <a:t>When working with children and families, it is essential to be mindful and respectful of these differences. Respect helps us build trust, avoid assumptions, and creates collaborative relationships. </a:t>
            </a:r>
          </a:p>
          <a:p>
            <a:endParaRPr lang="en-GB" noProof="0" dirty="0">
              <a:ea typeface="+mn-lt"/>
              <a:cs typeface="+mn-lt"/>
            </a:endParaRPr>
          </a:p>
          <a:p>
            <a:r>
              <a:rPr lang="en-GB" noProof="0" dirty="0">
                <a:ea typeface="+mn-lt"/>
                <a:cs typeface="+mn-lt"/>
              </a:rPr>
              <a:t>When we understand where others are coming from, we can communicate more effectively and work together in a way that truly supports the child.</a:t>
            </a:r>
          </a:p>
          <a:p>
            <a:endParaRPr lang="en-GB" noProof="0" dirty="0">
              <a:cs typeface="Arial"/>
            </a:endParaRPr>
          </a:p>
        </p:txBody>
      </p:sp>
      <p:sp>
        <p:nvSpPr>
          <p:cNvPr id="4" name="Footer Placeholder 3">
            <a:extLst>
              <a:ext uri="{FF2B5EF4-FFF2-40B4-BE49-F238E27FC236}">
                <a16:creationId xmlns:a16="http://schemas.microsoft.com/office/drawing/2014/main" id="{91048E53-ACF2-A739-9145-917F98429311}"/>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DCC0B227-F13C-91F0-1F42-CAFA4D46BC3C}"/>
              </a:ext>
            </a:extLst>
          </p:cNvPr>
          <p:cNvSpPr>
            <a:spLocks noGrp="1"/>
          </p:cNvSpPr>
          <p:nvPr>
            <p:ph type="sldNum" sz="quarter" idx="12"/>
          </p:nvPr>
        </p:nvSpPr>
        <p:spPr/>
        <p:txBody>
          <a:bodyPr/>
          <a:lstStyle/>
          <a:p>
            <a:fld id="{DA2C159E-F13C-4A85-9A41-E7669D3E0D70}" type="slidenum">
              <a:rPr lang="en-GB" noProof="0" smtClean="0"/>
              <a:pPr/>
              <a:t>46</a:t>
            </a:fld>
            <a:endParaRPr lang="en-GB" noProof="0" dirty="0"/>
          </a:p>
        </p:txBody>
      </p:sp>
    </p:spTree>
    <p:extLst>
      <p:ext uri="{BB962C8B-B14F-4D97-AF65-F5344CB8AC3E}">
        <p14:creationId xmlns:p14="http://schemas.microsoft.com/office/powerpoint/2010/main" val="1239178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7A8D-6589-5716-4D75-B575F925D769}"/>
              </a:ext>
            </a:extLst>
          </p:cNvPr>
          <p:cNvSpPr>
            <a:spLocks noGrp="1"/>
          </p:cNvSpPr>
          <p:nvPr>
            <p:ph type="title"/>
          </p:nvPr>
        </p:nvSpPr>
        <p:spPr/>
        <p:txBody>
          <a:bodyPr/>
          <a:lstStyle/>
          <a:p>
            <a:r>
              <a:rPr lang="en-GB" noProof="0" dirty="0"/>
              <a:t>Parenting styles </a:t>
            </a:r>
          </a:p>
        </p:txBody>
      </p:sp>
      <p:sp>
        <p:nvSpPr>
          <p:cNvPr id="3" name="Text Placeholder 2">
            <a:extLst>
              <a:ext uri="{FF2B5EF4-FFF2-40B4-BE49-F238E27FC236}">
                <a16:creationId xmlns:a16="http://schemas.microsoft.com/office/drawing/2014/main" id="{9EBFED0A-7951-E5C9-BEC3-2CF621DEE194}"/>
              </a:ext>
            </a:extLst>
          </p:cNvPr>
          <p:cNvSpPr>
            <a:spLocks noGrp="1"/>
          </p:cNvSpPr>
          <p:nvPr>
            <p:ph type="body" sz="quarter" idx="14"/>
          </p:nvPr>
        </p:nvSpPr>
        <p:spPr>
          <a:xfrm>
            <a:off x="232950" y="1444354"/>
            <a:ext cx="8437562" cy="3459831"/>
          </a:xfrm>
        </p:spPr>
        <p:txBody>
          <a:bodyPr vert="horz" lIns="0" tIns="0" rIns="0" bIns="0" rtlCol="0" anchor="t">
            <a:normAutofit/>
          </a:bodyPr>
          <a:lstStyle/>
          <a:p>
            <a:r>
              <a:rPr lang="en-GB" noProof="0" dirty="0"/>
              <a:t>Parenting styles are based on two dimensions: </a:t>
            </a:r>
          </a:p>
          <a:p>
            <a:endParaRPr lang="en-GB" noProof="0" dirty="0">
              <a:cs typeface="Arial"/>
            </a:endParaRPr>
          </a:p>
          <a:p>
            <a:pPr marL="270000" indent="-270000">
              <a:buFont typeface="Arial" panose="020B0604020202020204" pitchFamily="34" charset="0"/>
              <a:buChar char="•"/>
            </a:pPr>
            <a:r>
              <a:rPr lang="en-GB" noProof="0" dirty="0"/>
              <a:t>Responsiveness (warmth)</a:t>
            </a:r>
          </a:p>
          <a:p>
            <a:pPr marL="270000" indent="-270000">
              <a:buFont typeface="Arial" panose="020B0604020202020204" pitchFamily="34" charset="0"/>
              <a:buChar char="•"/>
            </a:pPr>
            <a:r>
              <a:rPr lang="en-GB" noProof="0" dirty="0"/>
              <a:t>Demandingness (control).</a:t>
            </a:r>
          </a:p>
          <a:p>
            <a:endParaRPr lang="en-GB" noProof="0" dirty="0"/>
          </a:p>
          <a:p>
            <a:r>
              <a:rPr lang="en-GB" noProof="0" dirty="0"/>
              <a:t>(Stein and Breckenridge, 2024). </a:t>
            </a:r>
            <a:endParaRPr lang="en-GB" noProof="0" dirty="0">
              <a:cs typeface="Arial"/>
            </a:endParaRPr>
          </a:p>
        </p:txBody>
      </p:sp>
      <p:sp>
        <p:nvSpPr>
          <p:cNvPr id="4" name="Footer Placeholder 3">
            <a:extLst>
              <a:ext uri="{FF2B5EF4-FFF2-40B4-BE49-F238E27FC236}">
                <a16:creationId xmlns:a16="http://schemas.microsoft.com/office/drawing/2014/main" id="{B858434E-BDEB-4DAF-97BB-594C19D6D212}"/>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02D527B3-F514-1FF8-19EA-DB3F24743488}"/>
              </a:ext>
            </a:extLst>
          </p:cNvPr>
          <p:cNvSpPr>
            <a:spLocks noGrp="1"/>
          </p:cNvSpPr>
          <p:nvPr>
            <p:ph type="sldNum" sz="quarter" idx="12"/>
          </p:nvPr>
        </p:nvSpPr>
        <p:spPr/>
        <p:txBody>
          <a:bodyPr/>
          <a:lstStyle/>
          <a:p>
            <a:fld id="{DA2C159E-F13C-4A85-9A41-E7669D3E0D70}" type="slidenum">
              <a:rPr lang="en-GB" noProof="0" smtClean="0"/>
              <a:pPr/>
              <a:t>47</a:t>
            </a:fld>
            <a:endParaRPr lang="en-GB" noProof="0" dirty="0"/>
          </a:p>
        </p:txBody>
      </p:sp>
    </p:spTree>
    <p:extLst>
      <p:ext uri="{BB962C8B-B14F-4D97-AF65-F5344CB8AC3E}">
        <p14:creationId xmlns:p14="http://schemas.microsoft.com/office/powerpoint/2010/main" val="3006246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854E3-BD4E-A843-8849-76B84F169C0E}"/>
              </a:ext>
            </a:extLst>
          </p:cNvPr>
          <p:cNvSpPr>
            <a:spLocks noGrp="1"/>
          </p:cNvSpPr>
          <p:nvPr>
            <p:ph type="title"/>
          </p:nvPr>
        </p:nvSpPr>
        <p:spPr/>
        <p:txBody>
          <a:bodyPr/>
          <a:lstStyle/>
          <a:p>
            <a:r>
              <a:rPr lang="en-GB" noProof="0" dirty="0"/>
              <a:t>Responsiveness/warmth</a:t>
            </a:r>
          </a:p>
        </p:txBody>
      </p:sp>
      <p:sp>
        <p:nvSpPr>
          <p:cNvPr id="3" name="Text Placeholder 2">
            <a:extLst>
              <a:ext uri="{FF2B5EF4-FFF2-40B4-BE49-F238E27FC236}">
                <a16:creationId xmlns:a16="http://schemas.microsoft.com/office/drawing/2014/main" id="{661E2B7A-106F-F20A-FCC0-67C272A56AB8}"/>
              </a:ext>
            </a:extLst>
          </p:cNvPr>
          <p:cNvSpPr>
            <a:spLocks noGrp="1"/>
          </p:cNvSpPr>
          <p:nvPr>
            <p:ph type="body" sz="quarter" idx="14"/>
          </p:nvPr>
        </p:nvSpPr>
        <p:spPr>
          <a:xfrm>
            <a:off x="251520" y="1135117"/>
            <a:ext cx="8614320" cy="3429000"/>
          </a:xfrm>
        </p:spPr>
        <p:txBody>
          <a:bodyPr>
            <a:normAutofit lnSpcReduction="10000"/>
          </a:bodyPr>
          <a:lstStyle/>
          <a:p>
            <a:r>
              <a:rPr lang="en-GB" noProof="0" dirty="0"/>
              <a:t>How emotionally attuned, supportive, and sensitive a caregiver is toward the child or young person.</a:t>
            </a:r>
          </a:p>
          <a:p>
            <a:endParaRPr lang="en-GB" noProof="0" dirty="0"/>
          </a:p>
          <a:p>
            <a:r>
              <a:rPr lang="en-GB" noProof="0" dirty="0"/>
              <a:t>High responsiveness/warmth: Children feel secure, valued, and able to explore confidently.</a:t>
            </a:r>
          </a:p>
          <a:p>
            <a:endParaRPr lang="en-GB" noProof="0" dirty="0"/>
          </a:p>
          <a:p>
            <a:r>
              <a:rPr lang="en-GB" noProof="0" dirty="0"/>
              <a:t>Low responsiveness/warmth: Feel unsupported or insecure.</a:t>
            </a:r>
          </a:p>
          <a:p>
            <a:endParaRPr lang="en-GB" noProof="0" dirty="0"/>
          </a:p>
          <a:p>
            <a:r>
              <a:rPr lang="en-GB" noProof="0" dirty="0"/>
              <a:t>So, warmth is essentially the emotional expression of responsiveness.</a:t>
            </a:r>
          </a:p>
        </p:txBody>
      </p:sp>
      <p:sp>
        <p:nvSpPr>
          <p:cNvPr id="4" name="Footer Placeholder 3">
            <a:extLst>
              <a:ext uri="{FF2B5EF4-FFF2-40B4-BE49-F238E27FC236}">
                <a16:creationId xmlns:a16="http://schemas.microsoft.com/office/drawing/2014/main" id="{DF54A33F-3022-23CE-5A7D-38E6034FD581}"/>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9185C395-66E4-FCA3-1291-2B5FC15FFAFF}"/>
              </a:ext>
            </a:extLst>
          </p:cNvPr>
          <p:cNvSpPr>
            <a:spLocks noGrp="1"/>
          </p:cNvSpPr>
          <p:nvPr>
            <p:ph type="sldNum" sz="quarter" idx="12"/>
          </p:nvPr>
        </p:nvSpPr>
        <p:spPr/>
        <p:txBody>
          <a:bodyPr/>
          <a:lstStyle/>
          <a:p>
            <a:fld id="{DA2C159E-F13C-4A85-9A41-E7669D3E0D70}" type="slidenum">
              <a:rPr lang="en-GB" noProof="0" smtClean="0"/>
              <a:pPr/>
              <a:t>48</a:t>
            </a:fld>
            <a:endParaRPr lang="en-GB" noProof="0" dirty="0"/>
          </a:p>
        </p:txBody>
      </p:sp>
    </p:spTree>
    <p:extLst>
      <p:ext uri="{BB962C8B-B14F-4D97-AF65-F5344CB8AC3E}">
        <p14:creationId xmlns:p14="http://schemas.microsoft.com/office/powerpoint/2010/main" val="2942113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4B0CB-A063-A038-D462-25FDC6CB7300}"/>
              </a:ext>
            </a:extLst>
          </p:cNvPr>
          <p:cNvSpPr>
            <a:spLocks noGrp="1"/>
          </p:cNvSpPr>
          <p:nvPr>
            <p:ph type="title"/>
          </p:nvPr>
        </p:nvSpPr>
        <p:spPr/>
        <p:txBody>
          <a:bodyPr/>
          <a:lstStyle/>
          <a:p>
            <a:r>
              <a:rPr lang="en-GB" noProof="0" dirty="0"/>
              <a:t>Demandingness/control</a:t>
            </a:r>
          </a:p>
        </p:txBody>
      </p:sp>
      <p:sp>
        <p:nvSpPr>
          <p:cNvPr id="3" name="Text Placeholder 2">
            <a:extLst>
              <a:ext uri="{FF2B5EF4-FFF2-40B4-BE49-F238E27FC236}">
                <a16:creationId xmlns:a16="http://schemas.microsoft.com/office/drawing/2014/main" id="{55E44D52-4A8E-E806-31AD-E1D03109C5C7}"/>
              </a:ext>
            </a:extLst>
          </p:cNvPr>
          <p:cNvSpPr>
            <a:spLocks noGrp="1"/>
          </p:cNvSpPr>
          <p:nvPr>
            <p:ph type="body" sz="quarter" idx="14"/>
          </p:nvPr>
        </p:nvSpPr>
        <p:spPr/>
        <p:txBody>
          <a:bodyPr>
            <a:normAutofit lnSpcReduction="10000"/>
          </a:bodyPr>
          <a:lstStyle/>
          <a:p>
            <a:r>
              <a:rPr lang="en-GB" noProof="0" dirty="0"/>
              <a:t>How much structure, rules, and expectations the caregiver sets.</a:t>
            </a:r>
          </a:p>
          <a:p>
            <a:endParaRPr lang="en-GB" noProof="0" dirty="0"/>
          </a:p>
          <a:p>
            <a:r>
              <a:rPr lang="en-GB" noProof="0" dirty="0"/>
              <a:t>High demandingness/control: Children know what is expected and experience clear limits.</a:t>
            </a:r>
          </a:p>
          <a:p>
            <a:endParaRPr lang="en-GB" noProof="0" dirty="0"/>
          </a:p>
          <a:p>
            <a:r>
              <a:rPr lang="en-GB" noProof="0" dirty="0"/>
              <a:t>Low demandingness/control: May have inconsistent expectations or little guidance.</a:t>
            </a:r>
          </a:p>
          <a:p>
            <a:endParaRPr lang="en-GB" noProof="0" dirty="0"/>
          </a:p>
          <a:p>
            <a:r>
              <a:rPr lang="en-GB" noProof="0" dirty="0"/>
              <a:t>So, control is the behavioural expression of demandingness.</a:t>
            </a:r>
          </a:p>
        </p:txBody>
      </p:sp>
      <p:sp>
        <p:nvSpPr>
          <p:cNvPr id="4" name="Footer Placeholder 3">
            <a:extLst>
              <a:ext uri="{FF2B5EF4-FFF2-40B4-BE49-F238E27FC236}">
                <a16:creationId xmlns:a16="http://schemas.microsoft.com/office/drawing/2014/main" id="{23E39304-A878-8B28-DFA7-EC54DC2C23AA}"/>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BF5217D1-4EC7-4D3C-B0F9-64741094E47E}"/>
              </a:ext>
            </a:extLst>
          </p:cNvPr>
          <p:cNvSpPr>
            <a:spLocks noGrp="1"/>
          </p:cNvSpPr>
          <p:nvPr>
            <p:ph type="sldNum" sz="quarter" idx="12"/>
          </p:nvPr>
        </p:nvSpPr>
        <p:spPr/>
        <p:txBody>
          <a:bodyPr/>
          <a:lstStyle/>
          <a:p>
            <a:fld id="{DA2C159E-F13C-4A85-9A41-E7669D3E0D70}" type="slidenum">
              <a:rPr lang="en-GB" noProof="0" smtClean="0"/>
              <a:pPr/>
              <a:t>49</a:t>
            </a:fld>
            <a:endParaRPr lang="en-GB" noProof="0" dirty="0"/>
          </a:p>
        </p:txBody>
      </p:sp>
    </p:spTree>
    <p:extLst>
      <p:ext uri="{BB962C8B-B14F-4D97-AF65-F5344CB8AC3E}">
        <p14:creationId xmlns:p14="http://schemas.microsoft.com/office/powerpoint/2010/main" val="175712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9E15-221E-55A9-D235-F55A88263F1F}"/>
              </a:ext>
            </a:extLst>
          </p:cNvPr>
          <p:cNvSpPr>
            <a:spLocks noGrp="1"/>
          </p:cNvSpPr>
          <p:nvPr>
            <p:ph type="title"/>
          </p:nvPr>
        </p:nvSpPr>
        <p:spPr/>
        <p:txBody>
          <a:bodyPr/>
          <a:lstStyle/>
          <a:p>
            <a:r>
              <a:rPr lang="en-GB" noProof="0" dirty="0">
                <a:cs typeface="Arial"/>
              </a:rPr>
              <a:t>Categorise the roles </a:t>
            </a:r>
            <a:endParaRPr lang="en-GB" noProof="0" dirty="0"/>
          </a:p>
        </p:txBody>
      </p:sp>
      <p:sp>
        <p:nvSpPr>
          <p:cNvPr id="3" name="Text Placeholder 2">
            <a:extLst>
              <a:ext uri="{FF2B5EF4-FFF2-40B4-BE49-F238E27FC236}">
                <a16:creationId xmlns:a16="http://schemas.microsoft.com/office/drawing/2014/main" id="{23BBE0BB-B8AF-FBD2-6222-7C1FA6E549FF}"/>
              </a:ext>
            </a:extLst>
          </p:cNvPr>
          <p:cNvSpPr>
            <a:spLocks noGrp="1"/>
          </p:cNvSpPr>
          <p:nvPr>
            <p:ph type="body" sz="quarter" idx="12"/>
          </p:nvPr>
        </p:nvSpPr>
        <p:spPr/>
        <p:txBody>
          <a:bodyPr vert="horz" lIns="0" tIns="0" rIns="0" bIns="0" rtlCol="0" anchor="t">
            <a:noAutofit/>
          </a:bodyPr>
          <a:lstStyle/>
          <a:p>
            <a:r>
              <a:rPr lang="en-GB" noProof="0" dirty="0">
                <a:cs typeface="Arial"/>
              </a:rPr>
              <a:t>Categorise the roles under the following headings:</a:t>
            </a:r>
          </a:p>
          <a:p>
            <a:pPr marL="342900" indent="-342900">
              <a:buChar char="•"/>
            </a:pPr>
            <a:r>
              <a:rPr lang="en-GB" noProof="0" dirty="0">
                <a:cs typeface="Arial"/>
              </a:rPr>
              <a:t>General.</a:t>
            </a:r>
          </a:p>
          <a:p>
            <a:pPr marL="342900" indent="-342900">
              <a:buChar char="•"/>
            </a:pPr>
            <a:r>
              <a:rPr lang="en-GB" noProof="0" dirty="0">
                <a:cs typeface="Arial"/>
              </a:rPr>
              <a:t>Specialist.</a:t>
            </a:r>
          </a:p>
          <a:p>
            <a:pPr marL="342900" indent="-342900">
              <a:buChar char="•"/>
            </a:pPr>
            <a:r>
              <a:rPr lang="en-GB" noProof="0" dirty="0">
                <a:cs typeface="Arial"/>
              </a:rPr>
              <a:t>Support.</a:t>
            </a:r>
          </a:p>
          <a:p>
            <a:endParaRPr lang="en-GB" noProof="0" dirty="0">
              <a:cs typeface="Arial"/>
            </a:endParaRPr>
          </a:p>
        </p:txBody>
      </p:sp>
      <p:sp>
        <p:nvSpPr>
          <p:cNvPr id="4" name="Slide Number Placeholder 3">
            <a:extLst>
              <a:ext uri="{FF2B5EF4-FFF2-40B4-BE49-F238E27FC236}">
                <a16:creationId xmlns:a16="http://schemas.microsoft.com/office/drawing/2014/main" id="{BA75C79C-FB92-6610-92C3-1E116F20A24E}"/>
              </a:ext>
            </a:extLst>
          </p:cNvPr>
          <p:cNvSpPr>
            <a:spLocks noGrp="1"/>
          </p:cNvSpPr>
          <p:nvPr>
            <p:ph type="sldNum" sz="quarter" idx="11"/>
          </p:nvPr>
        </p:nvSpPr>
        <p:spPr/>
        <p:txBody>
          <a:bodyPr/>
          <a:lstStyle/>
          <a:p>
            <a:fld id="{DA2C159E-F13C-4A85-9A41-E7669D3E0D70}" type="slidenum">
              <a:rPr lang="en-GB" noProof="0" smtClean="0"/>
              <a:pPr/>
              <a:t>5</a:t>
            </a:fld>
            <a:endParaRPr lang="en-GB" noProof="0" dirty="0"/>
          </a:p>
        </p:txBody>
      </p:sp>
      <p:sp>
        <p:nvSpPr>
          <p:cNvPr id="5" name="Footer Placeholder 4">
            <a:extLst>
              <a:ext uri="{FF2B5EF4-FFF2-40B4-BE49-F238E27FC236}">
                <a16:creationId xmlns:a16="http://schemas.microsoft.com/office/drawing/2014/main" id="{DB34DE95-4846-131D-E5AE-F51C9B8CF35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16953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FB27-3A26-B38B-344D-EDFB6E67B217}"/>
              </a:ext>
            </a:extLst>
          </p:cNvPr>
          <p:cNvSpPr>
            <a:spLocks noGrp="1"/>
          </p:cNvSpPr>
          <p:nvPr>
            <p:ph type="title"/>
          </p:nvPr>
        </p:nvSpPr>
        <p:spPr/>
        <p:txBody>
          <a:bodyPr/>
          <a:lstStyle/>
          <a:p>
            <a:r>
              <a:rPr lang="en-GB" noProof="0" dirty="0"/>
              <a:t>Warmth and control activity</a:t>
            </a:r>
          </a:p>
        </p:txBody>
      </p:sp>
      <p:sp>
        <p:nvSpPr>
          <p:cNvPr id="3" name="Text Placeholder 2">
            <a:extLst>
              <a:ext uri="{FF2B5EF4-FFF2-40B4-BE49-F238E27FC236}">
                <a16:creationId xmlns:a16="http://schemas.microsoft.com/office/drawing/2014/main" id="{AC8E415A-76B2-0CFE-2821-4AB260404B10}"/>
              </a:ext>
            </a:extLst>
          </p:cNvPr>
          <p:cNvSpPr>
            <a:spLocks noGrp="1"/>
          </p:cNvSpPr>
          <p:nvPr>
            <p:ph type="body" sz="quarter" idx="14"/>
          </p:nvPr>
        </p:nvSpPr>
        <p:spPr>
          <a:xfrm>
            <a:off x="251520" y="1491687"/>
            <a:ext cx="8437562" cy="2964272"/>
          </a:xfrm>
        </p:spPr>
        <p:txBody>
          <a:bodyPr/>
          <a:lstStyle/>
          <a:p>
            <a:r>
              <a:rPr lang="en-GB" noProof="0" dirty="0"/>
              <a:t>Work in small groups of 3-4.</a:t>
            </a:r>
          </a:p>
          <a:p>
            <a:endParaRPr lang="en-GB" noProof="0" dirty="0"/>
          </a:p>
          <a:p>
            <a:r>
              <a:rPr lang="en-GB" noProof="0" dirty="0"/>
              <a:t>Your group will be allocated a child’s age, family dynamic, warmth and control level.</a:t>
            </a:r>
          </a:p>
          <a:p>
            <a:endParaRPr lang="en-GB" noProof="0" dirty="0"/>
          </a:p>
          <a:p>
            <a:r>
              <a:rPr lang="en-GB" noProof="0" dirty="0"/>
              <a:t>Answer the questions on the </a:t>
            </a:r>
            <a:r>
              <a:rPr lang="en-GB" b="1" noProof="0" dirty="0"/>
              <a:t>Warmth and control activity worksheet</a:t>
            </a:r>
            <a:r>
              <a:rPr lang="en-GB" noProof="0" dirty="0"/>
              <a:t>. Use the </a:t>
            </a:r>
            <a:r>
              <a:rPr lang="en-GB" b="1" noProof="0" dirty="0"/>
              <a:t>Warmth and control handout</a:t>
            </a:r>
            <a:r>
              <a:rPr lang="en-GB" noProof="0" dirty="0"/>
              <a:t> to help if needed.</a:t>
            </a:r>
          </a:p>
          <a:p>
            <a:endParaRPr lang="en-GB" noProof="0" dirty="0"/>
          </a:p>
        </p:txBody>
      </p:sp>
      <p:sp>
        <p:nvSpPr>
          <p:cNvPr id="4" name="Footer Placeholder 3">
            <a:extLst>
              <a:ext uri="{FF2B5EF4-FFF2-40B4-BE49-F238E27FC236}">
                <a16:creationId xmlns:a16="http://schemas.microsoft.com/office/drawing/2014/main" id="{8D207ABE-CA3A-5215-7181-FC8C83D03C55}"/>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0342CD62-88A0-70D3-D2E2-395E51564319}"/>
              </a:ext>
            </a:extLst>
          </p:cNvPr>
          <p:cNvSpPr>
            <a:spLocks noGrp="1"/>
          </p:cNvSpPr>
          <p:nvPr>
            <p:ph type="sldNum" sz="quarter" idx="12"/>
          </p:nvPr>
        </p:nvSpPr>
        <p:spPr/>
        <p:txBody>
          <a:bodyPr/>
          <a:lstStyle/>
          <a:p>
            <a:fld id="{DA2C159E-F13C-4A85-9A41-E7669D3E0D70}" type="slidenum">
              <a:rPr lang="en-GB" noProof="0" smtClean="0"/>
              <a:pPr/>
              <a:t>50</a:t>
            </a:fld>
            <a:endParaRPr lang="en-GB" noProof="0" dirty="0"/>
          </a:p>
        </p:txBody>
      </p:sp>
    </p:spTree>
    <p:extLst>
      <p:ext uri="{BB962C8B-B14F-4D97-AF65-F5344CB8AC3E}">
        <p14:creationId xmlns:p14="http://schemas.microsoft.com/office/powerpoint/2010/main" val="348426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3724-C1B0-2D02-6026-EFDD36AB632A}"/>
              </a:ext>
            </a:extLst>
          </p:cNvPr>
          <p:cNvSpPr>
            <a:spLocks noGrp="1"/>
          </p:cNvSpPr>
          <p:nvPr>
            <p:ph type="title"/>
          </p:nvPr>
        </p:nvSpPr>
        <p:spPr/>
        <p:txBody>
          <a:bodyPr>
            <a:normAutofit/>
          </a:bodyPr>
          <a:lstStyle/>
          <a:p>
            <a:r>
              <a:rPr lang="en-GB" noProof="0" dirty="0"/>
              <a:t>Parenting styles: Baumrind, 2013</a:t>
            </a:r>
          </a:p>
        </p:txBody>
      </p:sp>
      <p:sp>
        <p:nvSpPr>
          <p:cNvPr id="4" name="Footer Placeholder 3">
            <a:extLst>
              <a:ext uri="{FF2B5EF4-FFF2-40B4-BE49-F238E27FC236}">
                <a16:creationId xmlns:a16="http://schemas.microsoft.com/office/drawing/2014/main" id="{2A9A8745-A7B4-AFEA-8A73-B441E16A9AB7}"/>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EFC04AA7-F8A4-81C3-5DFB-67B3134FAB23}"/>
              </a:ext>
            </a:extLst>
          </p:cNvPr>
          <p:cNvSpPr>
            <a:spLocks noGrp="1"/>
          </p:cNvSpPr>
          <p:nvPr>
            <p:ph type="sldNum" sz="quarter" idx="12"/>
          </p:nvPr>
        </p:nvSpPr>
        <p:spPr/>
        <p:txBody>
          <a:bodyPr/>
          <a:lstStyle/>
          <a:p>
            <a:fld id="{DA2C159E-F13C-4A85-9A41-E7669D3E0D70}" type="slidenum">
              <a:rPr lang="en-GB" noProof="0" smtClean="0"/>
              <a:pPr/>
              <a:t>51</a:t>
            </a:fld>
            <a:endParaRPr lang="en-GB" noProof="0" dirty="0"/>
          </a:p>
        </p:txBody>
      </p:sp>
      <p:graphicFrame>
        <p:nvGraphicFramePr>
          <p:cNvPr id="6" name="Table 5">
            <a:extLst>
              <a:ext uri="{FF2B5EF4-FFF2-40B4-BE49-F238E27FC236}">
                <a16:creationId xmlns:a16="http://schemas.microsoft.com/office/drawing/2014/main" id="{5C8686FC-064E-FD46-5E9A-96BB1716CA1C}"/>
              </a:ext>
            </a:extLst>
          </p:cNvPr>
          <p:cNvGraphicFramePr>
            <a:graphicFrameLocks noGrp="1"/>
          </p:cNvGraphicFramePr>
          <p:nvPr>
            <p:extLst>
              <p:ext uri="{D42A27DB-BD31-4B8C-83A1-F6EECF244321}">
                <p14:modId xmlns:p14="http://schemas.microsoft.com/office/powerpoint/2010/main" val="3569736931"/>
              </p:ext>
            </p:extLst>
          </p:nvPr>
        </p:nvGraphicFramePr>
        <p:xfrm>
          <a:off x="232950" y="923963"/>
          <a:ext cx="8437563" cy="3551993"/>
        </p:xfrm>
        <a:graphic>
          <a:graphicData uri="http://schemas.openxmlformats.org/drawingml/2006/table">
            <a:tbl>
              <a:tblPr firstRow="1" bandRow="1">
                <a:tableStyleId>{21E4AEA4-8DFA-4A89-87EB-49C32662AFE0}</a:tableStyleId>
              </a:tblPr>
              <a:tblGrid>
                <a:gridCol w="2663278">
                  <a:extLst>
                    <a:ext uri="{9D8B030D-6E8A-4147-A177-3AD203B41FA5}">
                      <a16:colId xmlns:a16="http://schemas.microsoft.com/office/drawing/2014/main" val="1184835500"/>
                    </a:ext>
                  </a:extLst>
                </a:gridCol>
                <a:gridCol w="5774285">
                  <a:extLst>
                    <a:ext uri="{9D8B030D-6E8A-4147-A177-3AD203B41FA5}">
                      <a16:colId xmlns:a16="http://schemas.microsoft.com/office/drawing/2014/main" val="1179104450"/>
                    </a:ext>
                  </a:extLst>
                </a:gridCol>
              </a:tblGrid>
              <a:tr h="537803">
                <a:tc>
                  <a:txBody>
                    <a:bodyPr/>
                    <a:lstStyle/>
                    <a:p>
                      <a:r>
                        <a:rPr lang="en-GB" sz="2400" noProof="0" dirty="0"/>
                        <a:t>Parenting style </a:t>
                      </a:r>
                    </a:p>
                  </a:txBody>
                  <a:tcPr/>
                </a:tc>
                <a:tc>
                  <a:txBody>
                    <a:bodyPr/>
                    <a:lstStyle/>
                    <a:p>
                      <a:r>
                        <a:rPr lang="en-GB" sz="2400" noProof="0" dirty="0"/>
                        <a:t>Definition </a:t>
                      </a:r>
                    </a:p>
                  </a:txBody>
                  <a:tcPr/>
                </a:tc>
                <a:extLst>
                  <a:ext uri="{0D108BD9-81ED-4DB2-BD59-A6C34878D82A}">
                    <a16:rowId xmlns:a16="http://schemas.microsoft.com/office/drawing/2014/main" val="27979892"/>
                  </a:ext>
                </a:extLst>
              </a:tr>
              <a:tr h="549828">
                <a:tc>
                  <a:txBody>
                    <a:bodyPr/>
                    <a:lstStyle/>
                    <a:p>
                      <a:r>
                        <a:rPr lang="en-GB" sz="2400" noProof="0" dirty="0"/>
                        <a:t>Permissive </a:t>
                      </a:r>
                    </a:p>
                  </a:txBody>
                  <a:tcPr/>
                </a:tc>
                <a:tc>
                  <a:txBody>
                    <a:bodyPr/>
                    <a:lstStyle/>
                    <a:p>
                      <a:r>
                        <a:rPr lang="en-GB" sz="2400" b="0" i="0" kern="1200" noProof="0" dirty="0">
                          <a:solidFill>
                            <a:schemeClr val="dk1"/>
                          </a:solidFill>
                          <a:effectLst/>
                          <a:latin typeface="+mn-lt"/>
                          <a:ea typeface="+mn-ea"/>
                          <a:cs typeface="+mn-cs"/>
                        </a:rPr>
                        <a:t>Low control, high warmth.</a:t>
                      </a:r>
                      <a:endParaRPr lang="en-GB" sz="2400" noProof="0" dirty="0"/>
                    </a:p>
                  </a:txBody>
                  <a:tcPr/>
                </a:tc>
                <a:extLst>
                  <a:ext uri="{0D108BD9-81ED-4DB2-BD59-A6C34878D82A}">
                    <a16:rowId xmlns:a16="http://schemas.microsoft.com/office/drawing/2014/main" val="2644302712"/>
                  </a:ext>
                </a:extLst>
              </a:tr>
              <a:tr h="615129">
                <a:tc>
                  <a:txBody>
                    <a:bodyPr/>
                    <a:lstStyle/>
                    <a:p>
                      <a:r>
                        <a:rPr lang="en-GB" sz="2400" noProof="0" dirty="0"/>
                        <a:t>Authoritative </a:t>
                      </a:r>
                    </a:p>
                  </a:txBody>
                  <a:tcPr/>
                </a:tc>
                <a:tc>
                  <a:txBody>
                    <a:bodyPr/>
                    <a:lstStyle/>
                    <a:p>
                      <a:r>
                        <a:rPr lang="en-GB" sz="2400" b="0" i="0" kern="1200" noProof="0" dirty="0">
                          <a:solidFill>
                            <a:schemeClr val="dk1"/>
                          </a:solidFill>
                          <a:effectLst/>
                          <a:latin typeface="+mn-lt"/>
                          <a:ea typeface="+mn-ea"/>
                          <a:cs typeface="+mn-cs"/>
                        </a:rPr>
                        <a:t>Balanced control and warmth.</a:t>
                      </a:r>
                      <a:endParaRPr lang="en-GB" sz="2400" noProof="0" dirty="0"/>
                    </a:p>
                  </a:txBody>
                  <a:tcPr/>
                </a:tc>
                <a:extLst>
                  <a:ext uri="{0D108BD9-81ED-4DB2-BD59-A6C34878D82A}">
                    <a16:rowId xmlns:a16="http://schemas.microsoft.com/office/drawing/2014/main" val="308931065"/>
                  </a:ext>
                </a:extLst>
              </a:tr>
              <a:tr h="599697">
                <a:tc>
                  <a:txBody>
                    <a:bodyPr/>
                    <a:lstStyle/>
                    <a:p>
                      <a:r>
                        <a:rPr lang="en-GB" sz="2400" noProof="0" dirty="0"/>
                        <a:t>Authoritarian </a:t>
                      </a:r>
                    </a:p>
                  </a:txBody>
                  <a:tcPr/>
                </a:tc>
                <a:tc>
                  <a:txBody>
                    <a:bodyPr/>
                    <a:lstStyle/>
                    <a:p>
                      <a:r>
                        <a:rPr lang="en-GB" sz="2400" b="0" i="0" kern="1200" noProof="0" dirty="0">
                          <a:solidFill>
                            <a:schemeClr val="dk1"/>
                          </a:solidFill>
                          <a:effectLst/>
                          <a:latin typeface="+mn-lt"/>
                          <a:ea typeface="+mn-ea"/>
                          <a:cs typeface="+mn-cs"/>
                        </a:rPr>
                        <a:t>High control, low warmth. </a:t>
                      </a:r>
                      <a:endParaRPr lang="en-GB" sz="2400" noProof="0" dirty="0"/>
                    </a:p>
                  </a:txBody>
                  <a:tcPr/>
                </a:tc>
                <a:extLst>
                  <a:ext uri="{0D108BD9-81ED-4DB2-BD59-A6C34878D82A}">
                    <a16:rowId xmlns:a16="http://schemas.microsoft.com/office/drawing/2014/main" val="2581706840"/>
                  </a:ext>
                </a:extLst>
              </a:tr>
              <a:tr h="624768">
                <a:tc>
                  <a:txBody>
                    <a:bodyPr/>
                    <a:lstStyle/>
                    <a:p>
                      <a:r>
                        <a:rPr lang="en-GB" sz="2400" noProof="0" dirty="0"/>
                        <a:t>Helicopter </a:t>
                      </a:r>
                    </a:p>
                  </a:txBody>
                  <a:tcPr/>
                </a:tc>
                <a:tc>
                  <a:txBody>
                    <a:bodyPr/>
                    <a:lstStyle/>
                    <a:p>
                      <a:r>
                        <a:rPr lang="en-GB" sz="2400" b="0" i="0" kern="1200" noProof="0" dirty="0">
                          <a:solidFill>
                            <a:schemeClr val="dk1"/>
                          </a:solidFill>
                          <a:effectLst/>
                          <a:latin typeface="+mn-lt"/>
                          <a:ea typeface="+mn-ea"/>
                          <a:cs typeface="+mn-cs"/>
                        </a:rPr>
                        <a:t>Highly-involved, micromanaging.</a:t>
                      </a:r>
                      <a:endParaRPr lang="en-GB" sz="2400" noProof="0" dirty="0"/>
                    </a:p>
                  </a:txBody>
                  <a:tcPr/>
                </a:tc>
                <a:extLst>
                  <a:ext uri="{0D108BD9-81ED-4DB2-BD59-A6C34878D82A}">
                    <a16:rowId xmlns:a16="http://schemas.microsoft.com/office/drawing/2014/main" val="1780133159"/>
                  </a:ext>
                </a:extLst>
              </a:tr>
              <a:tr h="624768">
                <a:tc>
                  <a:txBody>
                    <a:bodyPr/>
                    <a:lstStyle/>
                    <a:p>
                      <a:r>
                        <a:rPr lang="en-GB" sz="2400" noProof="0" dirty="0"/>
                        <a:t>Uninvolved </a:t>
                      </a:r>
                    </a:p>
                  </a:txBody>
                  <a:tcPr/>
                </a:tc>
                <a:tc>
                  <a:txBody>
                    <a:bodyPr/>
                    <a:lstStyle/>
                    <a:p>
                      <a:r>
                        <a:rPr lang="en-GB" sz="2400" b="0" i="0" kern="1200" noProof="0" dirty="0">
                          <a:solidFill>
                            <a:schemeClr val="dk1"/>
                          </a:solidFill>
                          <a:effectLst/>
                          <a:latin typeface="+mn-lt"/>
                          <a:ea typeface="+mn-ea"/>
                          <a:cs typeface="+mn-cs"/>
                        </a:rPr>
                        <a:t>Low warmth, low control. </a:t>
                      </a:r>
                      <a:endParaRPr lang="en-GB" sz="2400" noProof="0" dirty="0"/>
                    </a:p>
                  </a:txBody>
                  <a:tcPr/>
                </a:tc>
                <a:extLst>
                  <a:ext uri="{0D108BD9-81ED-4DB2-BD59-A6C34878D82A}">
                    <a16:rowId xmlns:a16="http://schemas.microsoft.com/office/drawing/2014/main" val="1965923034"/>
                  </a:ext>
                </a:extLst>
              </a:tr>
            </a:tbl>
          </a:graphicData>
        </a:graphic>
      </p:graphicFrame>
    </p:spTree>
    <p:extLst>
      <p:ext uri="{BB962C8B-B14F-4D97-AF65-F5344CB8AC3E}">
        <p14:creationId xmlns:p14="http://schemas.microsoft.com/office/powerpoint/2010/main" val="3169401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3B80-F3CF-7C8F-FCD0-9E8526D366B2}"/>
              </a:ext>
            </a:extLst>
          </p:cNvPr>
          <p:cNvSpPr>
            <a:spLocks noGrp="1"/>
          </p:cNvSpPr>
          <p:nvPr>
            <p:ph type="title"/>
          </p:nvPr>
        </p:nvSpPr>
        <p:spPr/>
        <p:txBody>
          <a:bodyPr/>
          <a:lstStyle/>
          <a:p>
            <a:r>
              <a:rPr lang="en-GB" noProof="0" dirty="0"/>
              <a:t>Analysing a scenario</a:t>
            </a:r>
          </a:p>
        </p:txBody>
      </p:sp>
      <p:sp>
        <p:nvSpPr>
          <p:cNvPr id="3" name="Text Placeholder 2">
            <a:extLst>
              <a:ext uri="{FF2B5EF4-FFF2-40B4-BE49-F238E27FC236}">
                <a16:creationId xmlns:a16="http://schemas.microsoft.com/office/drawing/2014/main" id="{9F726068-3FD5-BC70-9030-439B61F5260A}"/>
              </a:ext>
            </a:extLst>
          </p:cNvPr>
          <p:cNvSpPr>
            <a:spLocks noGrp="1"/>
          </p:cNvSpPr>
          <p:nvPr>
            <p:ph type="body" sz="quarter" idx="14"/>
          </p:nvPr>
        </p:nvSpPr>
        <p:spPr>
          <a:xfrm>
            <a:off x="251520" y="996128"/>
            <a:ext cx="8437562" cy="3459831"/>
          </a:xfrm>
        </p:spPr>
        <p:txBody>
          <a:bodyPr/>
          <a:lstStyle/>
          <a:p>
            <a:r>
              <a:rPr lang="en-GB" noProof="0" dirty="0"/>
              <a:t>Read through the </a:t>
            </a:r>
            <a:r>
              <a:rPr lang="en-GB" b="1" noProof="0" dirty="0"/>
              <a:t>Guided teach: parenting style scenario </a:t>
            </a:r>
            <a:r>
              <a:rPr lang="en-GB" noProof="0" dirty="0"/>
              <a:t>individually.</a:t>
            </a:r>
          </a:p>
          <a:p>
            <a:endParaRPr lang="en-GB" noProof="0" dirty="0"/>
          </a:p>
          <a:p>
            <a:r>
              <a:rPr lang="en-GB" noProof="0" dirty="0"/>
              <a:t>Would you be willing to read some of the scenarios out loud to others?</a:t>
            </a:r>
          </a:p>
          <a:p>
            <a:endParaRPr lang="en-GB" noProof="0" dirty="0"/>
          </a:p>
          <a:p>
            <a:r>
              <a:rPr lang="en-GB" noProof="0" dirty="0"/>
              <a:t>Follow how the scenario is being analysed and annotate your scenario.</a:t>
            </a:r>
          </a:p>
        </p:txBody>
      </p:sp>
      <p:sp>
        <p:nvSpPr>
          <p:cNvPr id="4" name="Footer Placeholder 3">
            <a:extLst>
              <a:ext uri="{FF2B5EF4-FFF2-40B4-BE49-F238E27FC236}">
                <a16:creationId xmlns:a16="http://schemas.microsoft.com/office/drawing/2014/main" id="{83E69B2D-10BE-E568-986A-A213034C1B33}"/>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E5EA1C03-DBC5-A3AA-20E7-6F60853F5E26}"/>
              </a:ext>
            </a:extLst>
          </p:cNvPr>
          <p:cNvSpPr>
            <a:spLocks noGrp="1"/>
          </p:cNvSpPr>
          <p:nvPr>
            <p:ph type="sldNum" sz="quarter" idx="12"/>
          </p:nvPr>
        </p:nvSpPr>
        <p:spPr/>
        <p:txBody>
          <a:bodyPr/>
          <a:lstStyle/>
          <a:p>
            <a:fld id="{DA2C159E-F13C-4A85-9A41-E7669D3E0D70}" type="slidenum">
              <a:rPr lang="en-GB" noProof="0" smtClean="0"/>
              <a:pPr/>
              <a:t>52</a:t>
            </a:fld>
            <a:endParaRPr lang="en-GB" noProof="0" dirty="0"/>
          </a:p>
        </p:txBody>
      </p:sp>
    </p:spTree>
    <p:extLst>
      <p:ext uri="{BB962C8B-B14F-4D97-AF65-F5344CB8AC3E}">
        <p14:creationId xmlns:p14="http://schemas.microsoft.com/office/powerpoint/2010/main" val="745168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D5952-B4BB-4CC0-6704-12F06E7BF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89378-D250-FB0B-F1E9-05D00146E4F3}"/>
              </a:ext>
            </a:extLst>
          </p:cNvPr>
          <p:cNvSpPr>
            <a:spLocks noGrp="1"/>
          </p:cNvSpPr>
          <p:nvPr>
            <p:ph type="title"/>
          </p:nvPr>
        </p:nvSpPr>
        <p:spPr/>
        <p:txBody>
          <a:bodyPr/>
          <a:lstStyle/>
          <a:p>
            <a:r>
              <a:rPr lang="en-GB" noProof="0" dirty="0"/>
              <a:t>Modelling how to answer a question</a:t>
            </a:r>
          </a:p>
        </p:txBody>
      </p:sp>
      <p:sp>
        <p:nvSpPr>
          <p:cNvPr id="3" name="Text Placeholder 2">
            <a:extLst>
              <a:ext uri="{FF2B5EF4-FFF2-40B4-BE49-F238E27FC236}">
                <a16:creationId xmlns:a16="http://schemas.microsoft.com/office/drawing/2014/main" id="{764CE767-315E-AE4C-14C4-CDE4B03AE64C}"/>
              </a:ext>
            </a:extLst>
          </p:cNvPr>
          <p:cNvSpPr>
            <a:spLocks noGrp="1"/>
          </p:cNvSpPr>
          <p:nvPr>
            <p:ph type="body" sz="quarter" idx="14"/>
          </p:nvPr>
        </p:nvSpPr>
        <p:spPr/>
        <p:txBody>
          <a:bodyPr/>
          <a:lstStyle/>
          <a:p>
            <a:endParaRPr lang="en-GB" noProof="0" dirty="0"/>
          </a:p>
          <a:p>
            <a:r>
              <a:rPr lang="en-GB" noProof="0" dirty="0"/>
              <a:t>Follow how the question is answered. </a:t>
            </a:r>
          </a:p>
          <a:p>
            <a:endParaRPr lang="en-GB" noProof="0" dirty="0"/>
          </a:p>
          <a:p>
            <a:r>
              <a:rPr lang="en-GB" noProof="0" dirty="0"/>
              <a:t>Write the answer on your </a:t>
            </a:r>
            <a:r>
              <a:rPr lang="en-GB" b="1" noProof="0" dirty="0"/>
              <a:t>Guided teach: parenting style scenario.</a:t>
            </a:r>
          </a:p>
          <a:p>
            <a:endParaRPr lang="en-GB" noProof="0" dirty="0"/>
          </a:p>
          <a:p>
            <a:r>
              <a:rPr lang="en-GB" noProof="0" dirty="0"/>
              <a:t>Ask questions for clarification if needed.  </a:t>
            </a:r>
          </a:p>
          <a:p>
            <a:endParaRPr lang="en-GB" noProof="0" dirty="0"/>
          </a:p>
          <a:p>
            <a:r>
              <a:rPr lang="en-GB" noProof="0" dirty="0"/>
              <a:t>Contribute to class answers to other questions.</a:t>
            </a:r>
          </a:p>
        </p:txBody>
      </p:sp>
      <p:sp>
        <p:nvSpPr>
          <p:cNvPr id="4" name="Footer Placeholder 3">
            <a:extLst>
              <a:ext uri="{FF2B5EF4-FFF2-40B4-BE49-F238E27FC236}">
                <a16:creationId xmlns:a16="http://schemas.microsoft.com/office/drawing/2014/main" id="{C7F5FCEA-DD52-89AE-6E9A-432AAA3D33E3}"/>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246AA97F-D7F5-CB9E-6FAE-5DA5062EBC9C}"/>
              </a:ext>
            </a:extLst>
          </p:cNvPr>
          <p:cNvSpPr>
            <a:spLocks noGrp="1"/>
          </p:cNvSpPr>
          <p:nvPr>
            <p:ph type="sldNum" sz="quarter" idx="12"/>
          </p:nvPr>
        </p:nvSpPr>
        <p:spPr/>
        <p:txBody>
          <a:bodyPr/>
          <a:lstStyle/>
          <a:p>
            <a:fld id="{DA2C159E-F13C-4A85-9A41-E7669D3E0D70}" type="slidenum">
              <a:rPr lang="en-GB" noProof="0" smtClean="0"/>
              <a:pPr/>
              <a:t>53</a:t>
            </a:fld>
            <a:endParaRPr lang="en-GB" noProof="0" dirty="0"/>
          </a:p>
        </p:txBody>
      </p:sp>
    </p:spTree>
    <p:extLst>
      <p:ext uri="{BB962C8B-B14F-4D97-AF65-F5344CB8AC3E}">
        <p14:creationId xmlns:p14="http://schemas.microsoft.com/office/powerpoint/2010/main" val="2497839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B4985-A506-9392-E7E5-AE6F78063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B2EAC-B37F-D240-D363-ABDD559AE7D8}"/>
              </a:ext>
            </a:extLst>
          </p:cNvPr>
          <p:cNvSpPr>
            <a:spLocks noGrp="1"/>
          </p:cNvSpPr>
          <p:nvPr>
            <p:ph type="title"/>
          </p:nvPr>
        </p:nvSpPr>
        <p:spPr/>
        <p:txBody>
          <a:bodyPr/>
          <a:lstStyle/>
          <a:p>
            <a:r>
              <a:rPr lang="en-GB" noProof="0" dirty="0"/>
              <a:t>Answer the questions</a:t>
            </a:r>
          </a:p>
        </p:txBody>
      </p:sp>
      <p:sp>
        <p:nvSpPr>
          <p:cNvPr id="3" name="Text Placeholder 2">
            <a:extLst>
              <a:ext uri="{FF2B5EF4-FFF2-40B4-BE49-F238E27FC236}">
                <a16:creationId xmlns:a16="http://schemas.microsoft.com/office/drawing/2014/main" id="{2B094309-3C4D-04CB-0D5A-94BE1F917888}"/>
              </a:ext>
            </a:extLst>
          </p:cNvPr>
          <p:cNvSpPr>
            <a:spLocks noGrp="1"/>
          </p:cNvSpPr>
          <p:nvPr>
            <p:ph type="body" sz="quarter" idx="14"/>
          </p:nvPr>
        </p:nvSpPr>
        <p:spPr/>
        <p:txBody>
          <a:bodyPr/>
          <a:lstStyle/>
          <a:p>
            <a:r>
              <a:rPr lang="en-GB" noProof="0" dirty="0"/>
              <a:t>You have now seen how a scenario is analysed and what a good answer needs to include.</a:t>
            </a:r>
          </a:p>
          <a:p>
            <a:endParaRPr lang="en-GB" noProof="0" dirty="0"/>
          </a:p>
          <a:p>
            <a:r>
              <a:rPr lang="en-GB" noProof="0" dirty="0"/>
              <a:t>Let’s go through the rest of the questions on the</a:t>
            </a:r>
            <a:r>
              <a:rPr lang="en-GB" b="1" noProof="0" dirty="0"/>
              <a:t> Guided teach: parenting style scenario</a:t>
            </a:r>
            <a:r>
              <a:rPr lang="en-GB" noProof="0" dirty="0"/>
              <a:t>.</a:t>
            </a:r>
          </a:p>
          <a:p>
            <a:endParaRPr lang="en-GB" noProof="0" dirty="0"/>
          </a:p>
          <a:p>
            <a:r>
              <a:rPr lang="en-GB" noProof="0" dirty="0"/>
              <a:t>Take notes as we agree on what a good answer looks like.</a:t>
            </a:r>
          </a:p>
        </p:txBody>
      </p:sp>
      <p:sp>
        <p:nvSpPr>
          <p:cNvPr id="4" name="Footer Placeholder 3">
            <a:extLst>
              <a:ext uri="{FF2B5EF4-FFF2-40B4-BE49-F238E27FC236}">
                <a16:creationId xmlns:a16="http://schemas.microsoft.com/office/drawing/2014/main" id="{E8F67BD7-34F3-D771-1DDE-152C8463F9EF}"/>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ABBCFE1B-9F03-ED28-EEE7-3BCF40858BED}"/>
              </a:ext>
            </a:extLst>
          </p:cNvPr>
          <p:cNvSpPr>
            <a:spLocks noGrp="1"/>
          </p:cNvSpPr>
          <p:nvPr>
            <p:ph type="sldNum" sz="quarter" idx="12"/>
          </p:nvPr>
        </p:nvSpPr>
        <p:spPr/>
        <p:txBody>
          <a:bodyPr/>
          <a:lstStyle/>
          <a:p>
            <a:fld id="{DA2C159E-F13C-4A85-9A41-E7669D3E0D70}" type="slidenum">
              <a:rPr lang="en-GB" noProof="0" smtClean="0"/>
              <a:pPr/>
              <a:t>54</a:t>
            </a:fld>
            <a:endParaRPr lang="en-GB" noProof="0" dirty="0"/>
          </a:p>
        </p:txBody>
      </p:sp>
    </p:spTree>
    <p:extLst>
      <p:ext uri="{BB962C8B-B14F-4D97-AF65-F5344CB8AC3E}">
        <p14:creationId xmlns:p14="http://schemas.microsoft.com/office/powerpoint/2010/main" val="2687477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AEB3-7EBF-A185-53A2-C2F6FF82120F}"/>
              </a:ext>
            </a:extLst>
          </p:cNvPr>
          <p:cNvSpPr>
            <a:spLocks noGrp="1"/>
          </p:cNvSpPr>
          <p:nvPr>
            <p:ph type="title"/>
          </p:nvPr>
        </p:nvSpPr>
        <p:spPr>
          <a:xfrm>
            <a:off x="234000" y="102393"/>
            <a:ext cx="8437563" cy="571783"/>
          </a:xfrm>
        </p:spPr>
        <p:txBody>
          <a:bodyPr>
            <a:normAutofit/>
          </a:bodyPr>
          <a:lstStyle/>
          <a:p>
            <a:r>
              <a:rPr lang="en-GB" noProof="0" dirty="0">
                <a:cs typeface="Arial"/>
              </a:rPr>
              <a:t>Characteristics of parenting styles  </a:t>
            </a:r>
          </a:p>
        </p:txBody>
      </p:sp>
      <p:sp>
        <p:nvSpPr>
          <p:cNvPr id="3" name="Text Placeholder 2">
            <a:extLst>
              <a:ext uri="{FF2B5EF4-FFF2-40B4-BE49-F238E27FC236}">
                <a16:creationId xmlns:a16="http://schemas.microsoft.com/office/drawing/2014/main" id="{5E9A07B7-EC6E-8DCA-060E-63BE2FA1C0F4}"/>
              </a:ext>
            </a:extLst>
          </p:cNvPr>
          <p:cNvSpPr>
            <a:spLocks noGrp="1"/>
          </p:cNvSpPr>
          <p:nvPr>
            <p:ph type="body" sz="quarter" idx="14"/>
          </p:nvPr>
        </p:nvSpPr>
        <p:spPr>
          <a:xfrm>
            <a:off x="154930" y="1076770"/>
            <a:ext cx="8840025" cy="3375590"/>
          </a:xfrm>
        </p:spPr>
        <p:txBody>
          <a:bodyPr vert="horz" lIns="0" tIns="0" rIns="0" bIns="0" rtlCol="0" anchor="t">
            <a:noAutofit/>
          </a:bodyPr>
          <a:lstStyle/>
          <a:p>
            <a:pPr marL="270000" indent="-270000">
              <a:buFont typeface="Arial" panose="020B0604020202020204" pitchFamily="34" charset="0"/>
              <a:buChar char="•"/>
            </a:pPr>
            <a:r>
              <a:rPr lang="en-GB" noProof="0" dirty="0">
                <a:cs typeface="Arial"/>
              </a:rPr>
              <a:t>Authoritarian.</a:t>
            </a:r>
          </a:p>
          <a:p>
            <a:pPr marL="270000" indent="-270000">
              <a:buFont typeface="Arial" panose="020B0604020202020204" pitchFamily="34" charset="0"/>
              <a:buChar char="•"/>
            </a:pPr>
            <a:endParaRPr lang="en-GB" noProof="0" dirty="0">
              <a:cs typeface="Arial"/>
            </a:endParaRPr>
          </a:p>
          <a:p>
            <a:pPr marL="270000" indent="-270000">
              <a:buChar char="•"/>
            </a:pPr>
            <a:r>
              <a:rPr lang="en-GB" noProof="0" dirty="0">
                <a:cs typeface="Arial"/>
              </a:rPr>
              <a:t>Permissive</a:t>
            </a:r>
            <a:r>
              <a:rPr lang="en-GB" noProof="0" dirty="0">
                <a:ea typeface="+mn-lt"/>
                <a:cs typeface="+mn-lt"/>
              </a:rPr>
              <a:t>.</a:t>
            </a:r>
          </a:p>
          <a:p>
            <a:pPr marL="270000" indent="-270000">
              <a:buChar char="•"/>
            </a:pPr>
            <a:endParaRPr lang="en-GB" noProof="0" dirty="0">
              <a:ea typeface="+mn-lt"/>
              <a:cs typeface="+mn-lt"/>
            </a:endParaRPr>
          </a:p>
          <a:p>
            <a:pPr marL="270000" indent="-270000">
              <a:buFont typeface="Arial" panose="020B0604020202020204" pitchFamily="34" charset="0"/>
              <a:buChar char="•"/>
            </a:pPr>
            <a:r>
              <a:rPr lang="en-GB" noProof="0" dirty="0">
                <a:cs typeface="Arial"/>
              </a:rPr>
              <a:t>Helicopter</a:t>
            </a:r>
            <a:r>
              <a:rPr lang="en-GB" noProof="0" dirty="0">
                <a:ea typeface="+mn-lt"/>
                <a:cs typeface="+mn-lt"/>
              </a:rPr>
              <a:t>.</a:t>
            </a:r>
          </a:p>
          <a:p>
            <a:pPr marL="270000" indent="-270000">
              <a:buFont typeface="Arial" panose="020B0604020202020204" pitchFamily="34" charset="0"/>
              <a:buChar char="•"/>
            </a:pPr>
            <a:endParaRPr lang="en-GB" noProof="0" dirty="0">
              <a:ea typeface="+mn-lt"/>
              <a:cs typeface="+mn-lt"/>
            </a:endParaRPr>
          </a:p>
          <a:p>
            <a:pPr marL="270000" indent="-270000">
              <a:buFont typeface="Arial" panose="020B0604020202020204" pitchFamily="34" charset="0"/>
              <a:buChar char="•"/>
            </a:pPr>
            <a:r>
              <a:rPr lang="en-GB" noProof="0" dirty="0">
                <a:cs typeface="Arial"/>
              </a:rPr>
              <a:t>Authoritative. </a:t>
            </a:r>
          </a:p>
          <a:p>
            <a:pPr marL="270000" indent="-270000">
              <a:buFont typeface="Arial" panose="020B0604020202020204" pitchFamily="34" charset="0"/>
              <a:buChar char="•"/>
            </a:pPr>
            <a:endParaRPr lang="en-GB" noProof="0" dirty="0">
              <a:cs typeface="Arial"/>
            </a:endParaRPr>
          </a:p>
          <a:p>
            <a:pPr marL="270000" indent="-270000">
              <a:buFont typeface="Arial" panose="020B0604020202020204" pitchFamily="34" charset="0"/>
              <a:buChar char="•"/>
            </a:pPr>
            <a:r>
              <a:rPr lang="en-GB" noProof="0" dirty="0">
                <a:cs typeface="Arial"/>
              </a:rPr>
              <a:t>Uninvolved</a:t>
            </a:r>
            <a:r>
              <a:rPr lang="en-GB" noProof="0" dirty="0">
                <a:ea typeface="+mn-lt"/>
                <a:cs typeface="+mn-lt"/>
              </a:rPr>
              <a:t>.</a:t>
            </a:r>
            <a:endParaRPr lang="en-GB" sz="1200" noProof="0" dirty="0">
              <a:latin typeface="Aptos"/>
              <a:cs typeface="Arial"/>
            </a:endParaRPr>
          </a:p>
          <a:p>
            <a:pPr marL="270000" indent="-270000">
              <a:buFont typeface="Arial" panose="020B0604020202020204" pitchFamily="34" charset="0"/>
              <a:buChar char="•"/>
            </a:pPr>
            <a:endParaRPr lang="en-GB" noProof="0" dirty="0">
              <a:ea typeface="+mn-lt"/>
              <a:cs typeface="+mn-lt"/>
            </a:endParaRPr>
          </a:p>
          <a:p>
            <a:pPr marL="342900" indent="-342900">
              <a:buChar char="•"/>
            </a:pPr>
            <a:endParaRPr lang="en-GB" noProof="0" dirty="0">
              <a:ea typeface="+mn-lt"/>
              <a:cs typeface="+mn-lt"/>
            </a:endParaRPr>
          </a:p>
        </p:txBody>
      </p:sp>
      <p:sp>
        <p:nvSpPr>
          <p:cNvPr id="4" name="Footer Placeholder 3">
            <a:extLst>
              <a:ext uri="{FF2B5EF4-FFF2-40B4-BE49-F238E27FC236}">
                <a16:creationId xmlns:a16="http://schemas.microsoft.com/office/drawing/2014/main" id="{542D451D-1836-955F-6156-C0D92CCB4FE7}"/>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CC2D4279-1205-CA9F-7616-FF304524763F}"/>
              </a:ext>
            </a:extLst>
          </p:cNvPr>
          <p:cNvSpPr>
            <a:spLocks noGrp="1"/>
          </p:cNvSpPr>
          <p:nvPr>
            <p:ph type="sldNum" sz="quarter" idx="12"/>
          </p:nvPr>
        </p:nvSpPr>
        <p:spPr/>
        <p:txBody>
          <a:bodyPr/>
          <a:lstStyle/>
          <a:p>
            <a:fld id="{DA2C159E-F13C-4A85-9A41-E7669D3E0D70}" type="slidenum">
              <a:rPr lang="en-GB" noProof="0" smtClean="0"/>
              <a:pPr/>
              <a:t>55</a:t>
            </a:fld>
            <a:endParaRPr lang="en-GB" noProof="0" dirty="0"/>
          </a:p>
        </p:txBody>
      </p:sp>
    </p:spTree>
    <p:extLst>
      <p:ext uri="{BB962C8B-B14F-4D97-AF65-F5344CB8AC3E}">
        <p14:creationId xmlns:p14="http://schemas.microsoft.com/office/powerpoint/2010/main" val="3055810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4B93-5AB1-032A-192B-DFFC8A56EE66}"/>
              </a:ext>
            </a:extLst>
          </p:cNvPr>
          <p:cNvSpPr>
            <a:spLocks noGrp="1"/>
          </p:cNvSpPr>
          <p:nvPr>
            <p:ph type="title"/>
          </p:nvPr>
        </p:nvSpPr>
        <p:spPr/>
        <p:txBody>
          <a:bodyPr/>
          <a:lstStyle/>
          <a:p>
            <a:r>
              <a:rPr lang="en-GB" noProof="0" dirty="0">
                <a:ea typeface="+mj-lt"/>
                <a:cs typeface="+mj-lt"/>
              </a:rPr>
              <a:t>Caregiver meeting scenario</a:t>
            </a:r>
          </a:p>
        </p:txBody>
      </p:sp>
      <p:sp>
        <p:nvSpPr>
          <p:cNvPr id="3" name="Text Placeholder 2">
            <a:extLst>
              <a:ext uri="{FF2B5EF4-FFF2-40B4-BE49-F238E27FC236}">
                <a16:creationId xmlns:a16="http://schemas.microsoft.com/office/drawing/2014/main" id="{32A1C866-CDD7-8474-F68F-F3C7EE7BBB24}"/>
              </a:ext>
            </a:extLst>
          </p:cNvPr>
          <p:cNvSpPr>
            <a:spLocks noGrp="1"/>
          </p:cNvSpPr>
          <p:nvPr>
            <p:ph type="body" sz="quarter" idx="14"/>
          </p:nvPr>
        </p:nvSpPr>
        <p:spPr>
          <a:xfrm>
            <a:off x="243238" y="1068224"/>
            <a:ext cx="8429279" cy="3378007"/>
          </a:xfrm>
        </p:spPr>
        <p:txBody>
          <a:bodyPr vert="horz" lIns="0" tIns="0" rIns="0" bIns="0" rtlCol="0" anchor="t">
            <a:normAutofit/>
          </a:bodyPr>
          <a:lstStyle/>
          <a:p>
            <a:r>
              <a:rPr lang="en-GB" noProof="0" dirty="0">
                <a:cs typeface="Arial"/>
              </a:rPr>
              <a:t>Work in groups. You will be allocated one of the </a:t>
            </a:r>
            <a:r>
              <a:rPr lang="en-GB" b="1" noProof="0" dirty="0">
                <a:cs typeface="Arial"/>
              </a:rPr>
              <a:t>Parenting styles scenarios</a:t>
            </a:r>
            <a:r>
              <a:rPr lang="en-GB" noProof="0" dirty="0">
                <a:cs typeface="Arial"/>
              </a:rPr>
              <a:t>.</a:t>
            </a:r>
          </a:p>
          <a:p>
            <a:endParaRPr lang="en-GB" noProof="0" dirty="0">
              <a:cs typeface="Arial"/>
            </a:endParaRPr>
          </a:p>
          <a:p>
            <a:r>
              <a:rPr lang="en-GB" noProof="0" dirty="0">
                <a:cs typeface="Arial"/>
              </a:rPr>
              <a:t>Read through your scenario. In your group, discuss and answer the questions. Remember what you have just seen about giving a good answer.</a:t>
            </a:r>
          </a:p>
          <a:p>
            <a:endParaRPr lang="en-GB" noProof="0" dirty="0">
              <a:cs typeface="Arial"/>
            </a:endParaRPr>
          </a:p>
          <a:p>
            <a:r>
              <a:rPr lang="en-GB" noProof="0" dirty="0">
                <a:cs typeface="Arial"/>
              </a:rPr>
              <a:t>You may want to refer to the </a:t>
            </a:r>
            <a:r>
              <a:rPr lang="en-GB" b="1" noProof="0" dirty="0">
                <a:cs typeface="Arial"/>
              </a:rPr>
              <a:t>Parenting styles handout </a:t>
            </a:r>
            <a:r>
              <a:rPr lang="en-GB" noProof="0" dirty="0">
                <a:cs typeface="Arial"/>
              </a:rPr>
              <a:t>to assist you.</a:t>
            </a:r>
            <a:endParaRPr lang="en-GB" noProof="0" dirty="0"/>
          </a:p>
        </p:txBody>
      </p:sp>
      <p:sp>
        <p:nvSpPr>
          <p:cNvPr id="4" name="Footer Placeholder 3">
            <a:extLst>
              <a:ext uri="{FF2B5EF4-FFF2-40B4-BE49-F238E27FC236}">
                <a16:creationId xmlns:a16="http://schemas.microsoft.com/office/drawing/2014/main" id="{5D19550C-12DD-3F44-E685-5DDBD2559E07}"/>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01F798E6-10C8-D208-9D8D-217406D1D556}"/>
              </a:ext>
            </a:extLst>
          </p:cNvPr>
          <p:cNvSpPr>
            <a:spLocks noGrp="1"/>
          </p:cNvSpPr>
          <p:nvPr>
            <p:ph type="sldNum" sz="quarter" idx="12"/>
          </p:nvPr>
        </p:nvSpPr>
        <p:spPr/>
        <p:txBody>
          <a:bodyPr/>
          <a:lstStyle/>
          <a:p>
            <a:fld id="{DA2C159E-F13C-4A85-9A41-E7669D3E0D70}" type="slidenum">
              <a:rPr lang="en-GB" noProof="0" smtClean="0"/>
              <a:pPr/>
              <a:t>56</a:t>
            </a:fld>
            <a:endParaRPr lang="en-GB" noProof="0" dirty="0"/>
          </a:p>
        </p:txBody>
      </p:sp>
    </p:spTree>
    <p:extLst>
      <p:ext uri="{BB962C8B-B14F-4D97-AF65-F5344CB8AC3E}">
        <p14:creationId xmlns:p14="http://schemas.microsoft.com/office/powerpoint/2010/main" val="2201924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7D55-2BF3-D22E-EDBE-04672F1CF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E3419-B807-3EC6-68EB-1128008268BE}"/>
              </a:ext>
            </a:extLst>
          </p:cNvPr>
          <p:cNvSpPr>
            <a:spLocks noGrp="1"/>
          </p:cNvSpPr>
          <p:nvPr>
            <p:ph type="title"/>
          </p:nvPr>
        </p:nvSpPr>
        <p:spPr/>
        <p:txBody>
          <a:bodyPr/>
          <a:lstStyle/>
          <a:p>
            <a:r>
              <a:rPr lang="en-GB" noProof="0" dirty="0">
                <a:ea typeface="+mj-lt"/>
                <a:cs typeface="+mj-lt"/>
              </a:rPr>
              <a:t>Sharing your group’s answers</a:t>
            </a:r>
          </a:p>
        </p:txBody>
      </p:sp>
      <p:sp>
        <p:nvSpPr>
          <p:cNvPr id="3" name="Text Placeholder 2">
            <a:extLst>
              <a:ext uri="{FF2B5EF4-FFF2-40B4-BE49-F238E27FC236}">
                <a16:creationId xmlns:a16="http://schemas.microsoft.com/office/drawing/2014/main" id="{6966661C-DE43-D27B-4DDB-5B13740F1DE6}"/>
              </a:ext>
            </a:extLst>
          </p:cNvPr>
          <p:cNvSpPr>
            <a:spLocks noGrp="1"/>
          </p:cNvSpPr>
          <p:nvPr>
            <p:ph type="body" sz="quarter" idx="14"/>
          </p:nvPr>
        </p:nvSpPr>
        <p:spPr>
          <a:xfrm>
            <a:off x="243238" y="1068224"/>
            <a:ext cx="8429279" cy="3378007"/>
          </a:xfrm>
        </p:spPr>
        <p:txBody>
          <a:bodyPr vert="horz" lIns="0" tIns="0" rIns="0" bIns="0" rtlCol="0" anchor="t">
            <a:normAutofit/>
          </a:bodyPr>
          <a:lstStyle/>
          <a:p>
            <a:r>
              <a:rPr lang="en-GB" noProof="0" dirty="0">
                <a:cs typeface="Arial"/>
              </a:rPr>
              <a:t>Move into new groups. There will be someone from each of the previous groups in your new group.</a:t>
            </a:r>
          </a:p>
          <a:p>
            <a:endParaRPr lang="en-GB" noProof="0" dirty="0">
              <a:cs typeface="Arial"/>
            </a:endParaRPr>
          </a:p>
          <a:p>
            <a:r>
              <a:rPr lang="en-GB" noProof="0" dirty="0">
                <a:cs typeface="Arial"/>
              </a:rPr>
              <a:t>In turn, summarise the allocated scenario and the answers your group gave to the questions.</a:t>
            </a:r>
          </a:p>
          <a:p>
            <a:endParaRPr lang="en-GB" noProof="0" dirty="0">
              <a:cs typeface="Arial"/>
            </a:endParaRPr>
          </a:p>
          <a:p>
            <a:r>
              <a:rPr lang="en-GB" noProof="0" dirty="0">
                <a:cs typeface="Arial"/>
              </a:rPr>
              <a:t>Ask questions to develop understanding and to improve the quality of the answer.</a:t>
            </a:r>
            <a:endParaRPr lang="en-GB" noProof="0" dirty="0"/>
          </a:p>
        </p:txBody>
      </p:sp>
      <p:sp>
        <p:nvSpPr>
          <p:cNvPr id="4" name="Footer Placeholder 3">
            <a:extLst>
              <a:ext uri="{FF2B5EF4-FFF2-40B4-BE49-F238E27FC236}">
                <a16:creationId xmlns:a16="http://schemas.microsoft.com/office/drawing/2014/main" id="{4BC7583A-98AA-EB2D-95E5-24EA1D309651}"/>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AA4DCB83-5324-ECF5-E5E0-C6AFAE400FF8}"/>
              </a:ext>
            </a:extLst>
          </p:cNvPr>
          <p:cNvSpPr>
            <a:spLocks noGrp="1"/>
          </p:cNvSpPr>
          <p:nvPr>
            <p:ph type="sldNum" sz="quarter" idx="12"/>
          </p:nvPr>
        </p:nvSpPr>
        <p:spPr/>
        <p:txBody>
          <a:bodyPr/>
          <a:lstStyle/>
          <a:p>
            <a:fld id="{DA2C159E-F13C-4A85-9A41-E7669D3E0D70}" type="slidenum">
              <a:rPr lang="en-GB" noProof="0" smtClean="0"/>
              <a:pPr/>
              <a:t>57</a:t>
            </a:fld>
            <a:endParaRPr lang="en-GB" noProof="0" dirty="0"/>
          </a:p>
        </p:txBody>
      </p:sp>
    </p:spTree>
    <p:extLst>
      <p:ext uri="{BB962C8B-B14F-4D97-AF65-F5344CB8AC3E}">
        <p14:creationId xmlns:p14="http://schemas.microsoft.com/office/powerpoint/2010/main" val="3780072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C233-43C9-D39B-15D1-3AC6B5AB0B8C}"/>
              </a:ext>
            </a:extLst>
          </p:cNvPr>
          <p:cNvSpPr>
            <a:spLocks noGrp="1"/>
          </p:cNvSpPr>
          <p:nvPr>
            <p:ph type="title"/>
          </p:nvPr>
        </p:nvSpPr>
        <p:spPr/>
        <p:txBody>
          <a:bodyPr/>
          <a:lstStyle/>
          <a:p>
            <a:r>
              <a:rPr lang="en-GB" noProof="0" dirty="0"/>
              <a:t>Quiz</a:t>
            </a:r>
          </a:p>
        </p:txBody>
      </p:sp>
      <p:sp>
        <p:nvSpPr>
          <p:cNvPr id="3" name="Text Placeholder 2">
            <a:extLst>
              <a:ext uri="{FF2B5EF4-FFF2-40B4-BE49-F238E27FC236}">
                <a16:creationId xmlns:a16="http://schemas.microsoft.com/office/drawing/2014/main" id="{5126ABC5-BCDE-662D-172F-E612F7B81D49}"/>
              </a:ext>
            </a:extLst>
          </p:cNvPr>
          <p:cNvSpPr>
            <a:spLocks noGrp="1"/>
          </p:cNvSpPr>
          <p:nvPr>
            <p:ph type="body" sz="quarter" idx="14"/>
          </p:nvPr>
        </p:nvSpPr>
        <p:spPr>
          <a:xfrm>
            <a:off x="243356" y="1141522"/>
            <a:ext cx="8429398" cy="3027124"/>
          </a:xfrm>
        </p:spPr>
        <p:txBody>
          <a:bodyPr vert="horz" lIns="0" tIns="0" rIns="0" bIns="0" rtlCol="0" anchor="t">
            <a:normAutofit/>
          </a:bodyPr>
          <a:lstStyle/>
          <a:p>
            <a:r>
              <a:rPr lang="en-GB" noProof="0" dirty="0">
                <a:cs typeface="Arial"/>
              </a:rPr>
              <a:t>Work in pairs.</a:t>
            </a:r>
          </a:p>
          <a:p>
            <a:endParaRPr lang="en-GB" noProof="0" dirty="0">
              <a:cs typeface="Arial"/>
            </a:endParaRPr>
          </a:p>
          <a:p>
            <a:r>
              <a:rPr lang="en-GB" noProof="0" dirty="0">
                <a:cs typeface="Arial"/>
              </a:rPr>
              <a:t>Complete the answers to the quiz.</a:t>
            </a:r>
          </a:p>
          <a:p>
            <a:endParaRPr lang="en-GB" noProof="0" dirty="0">
              <a:cs typeface="Arial"/>
            </a:endParaRPr>
          </a:p>
          <a:p>
            <a:r>
              <a:rPr lang="en-GB" noProof="0" dirty="0">
                <a:cs typeface="Arial"/>
              </a:rPr>
              <a:t>Hand in your answers.</a:t>
            </a:r>
          </a:p>
        </p:txBody>
      </p:sp>
      <p:sp>
        <p:nvSpPr>
          <p:cNvPr id="4" name="Footer Placeholder 3">
            <a:extLst>
              <a:ext uri="{FF2B5EF4-FFF2-40B4-BE49-F238E27FC236}">
                <a16:creationId xmlns:a16="http://schemas.microsoft.com/office/drawing/2014/main" id="{390E8E86-236F-A3F6-E3C2-E121572A3C7D}"/>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E2BBB737-1E94-03E0-90AB-6E073295D889}"/>
              </a:ext>
            </a:extLst>
          </p:cNvPr>
          <p:cNvSpPr>
            <a:spLocks noGrp="1"/>
          </p:cNvSpPr>
          <p:nvPr>
            <p:ph type="sldNum" sz="quarter" idx="12"/>
          </p:nvPr>
        </p:nvSpPr>
        <p:spPr/>
        <p:txBody>
          <a:bodyPr/>
          <a:lstStyle/>
          <a:p>
            <a:fld id="{DA2C159E-F13C-4A85-9A41-E7669D3E0D70}" type="slidenum">
              <a:rPr lang="en-GB" noProof="0" smtClean="0"/>
              <a:pPr/>
              <a:t>58</a:t>
            </a:fld>
            <a:endParaRPr lang="en-GB" noProof="0" dirty="0"/>
          </a:p>
        </p:txBody>
      </p:sp>
    </p:spTree>
    <p:extLst>
      <p:ext uri="{BB962C8B-B14F-4D97-AF65-F5344CB8AC3E}">
        <p14:creationId xmlns:p14="http://schemas.microsoft.com/office/powerpoint/2010/main" val="503769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cs typeface="Arial"/>
              </a:rPr>
              <a:t>Collaborating with different parenting styles</a:t>
            </a:r>
            <a:endParaRPr lang="en-GB" noProof="0" dirty="0"/>
          </a:p>
        </p:txBody>
      </p:sp>
    </p:spTree>
    <p:extLst>
      <p:ext uri="{BB962C8B-B14F-4D97-AF65-F5344CB8AC3E}">
        <p14:creationId xmlns:p14="http://schemas.microsoft.com/office/powerpoint/2010/main" val="366539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159C-69BD-DE7A-A832-2E6227590E2C}"/>
              </a:ext>
            </a:extLst>
          </p:cNvPr>
          <p:cNvSpPr>
            <a:spLocks noGrp="1"/>
          </p:cNvSpPr>
          <p:nvPr>
            <p:ph type="title"/>
          </p:nvPr>
        </p:nvSpPr>
        <p:spPr/>
        <p:txBody>
          <a:bodyPr/>
          <a:lstStyle/>
          <a:p>
            <a:r>
              <a:rPr lang="en-GB" noProof="0" dirty="0">
                <a:cs typeface="Arial"/>
              </a:rPr>
              <a:t>What do they do?</a:t>
            </a:r>
            <a:endParaRPr lang="en-GB" noProof="0" dirty="0"/>
          </a:p>
        </p:txBody>
      </p:sp>
      <p:sp>
        <p:nvSpPr>
          <p:cNvPr id="3" name="Text Placeholder 2">
            <a:extLst>
              <a:ext uri="{FF2B5EF4-FFF2-40B4-BE49-F238E27FC236}">
                <a16:creationId xmlns:a16="http://schemas.microsoft.com/office/drawing/2014/main" id="{70739A43-E42B-01CD-59A4-56DF9FA7FF64}"/>
              </a:ext>
            </a:extLst>
          </p:cNvPr>
          <p:cNvSpPr>
            <a:spLocks noGrp="1"/>
          </p:cNvSpPr>
          <p:nvPr>
            <p:ph type="body" sz="quarter" idx="12"/>
          </p:nvPr>
        </p:nvSpPr>
        <p:spPr/>
        <p:txBody>
          <a:bodyPr vert="horz" lIns="0" tIns="0" rIns="0" bIns="0" rtlCol="0" anchor="t">
            <a:noAutofit/>
          </a:bodyPr>
          <a:lstStyle/>
          <a:p>
            <a:r>
              <a:rPr lang="en-GB" noProof="0" dirty="0">
                <a:cs typeface="Arial"/>
              </a:rPr>
              <a:t>For each of the roles on your list, write a summary (one sentence) which describes </a:t>
            </a:r>
            <a:r>
              <a:rPr lang="en-GB" dirty="0">
                <a:cs typeface="Arial"/>
              </a:rPr>
              <a:t>how the</a:t>
            </a:r>
            <a:r>
              <a:rPr lang="en-GB" noProof="0" dirty="0">
                <a:cs typeface="Arial"/>
              </a:rPr>
              <a:t> role supports children and young people.</a:t>
            </a:r>
            <a:endParaRPr lang="en-GB" noProof="0" dirty="0"/>
          </a:p>
        </p:txBody>
      </p:sp>
      <p:sp>
        <p:nvSpPr>
          <p:cNvPr id="4" name="Slide Number Placeholder 3">
            <a:extLst>
              <a:ext uri="{FF2B5EF4-FFF2-40B4-BE49-F238E27FC236}">
                <a16:creationId xmlns:a16="http://schemas.microsoft.com/office/drawing/2014/main" id="{F3C922CB-AC87-F3AE-4664-BC99AACD408B}"/>
              </a:ext>
            </a:extLst>
          </p:cNvPr>
          <p:cNvSpPr>
            <a:spLocks noGrp="1"/>
          </p:cNvSpPr>
          <p:nvPr>
            <p:ph type="sldNum" sz="quarter" idx="11"/>
          </p:nvPr>
        </p:nvSpPr>
        <p:spPr/>
        <p:txBody>
          <a:bodyPr/>
          <a:lstStyle/>
          <a:p>
            <a:fld id="{DA2C159E-F13C-4A85-9A41-E7669D3E0D70}" type="slidenum">
              <a:rPr lang="en-GB" noProof="0" smtClean="0"/>
              <a:pPr/>
              <a:t>6</a:t>
            </a:fld>
            <a:endParaRPr lang="en-GB" noProof="0" dirty="0"/>
          </a:p>
        </p:txBody>
      </p:sp>
      <p:sp>
        <p:nvSpPr>
          <p:cNvPr id="5" name="Footer Placeholder 4">
            <a:extLst>
              <a:ext uri="{FF2B5EF4-FFF2-40B4-BE49-F238E27FC236}">
                <a16:creationId xmlns:a16="http://schemas.microsoft.com/office/drawing/2014/main" id="{BE6C017A-BB2C-A1D3-A23A-342C8AC35B6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88793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F8FEE-FEEB-E7D7-1E8A-7CF76895D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FDBD0-DCF8-664F-0C04-DB78F55A6025}"/>
              </a:ext>
            </a:extLst>
          </p:cNvPr>
          <p:cNvSpPr>
            <a:spLocks noGrp="1"/>
          </p:cNvSpPr>
          <p:nvPr>
            <p:ph type="title"/>
          </p:nvPr>
        </p:nvSpPr>
        <p:spPr/>
        <p:txBody>
          <a:bodyPr/>
          <a:lstStyle/>
          <a:p>
            <a:r>
              <a:rPr lang="en-GB" noProof="0" dirty="0"/>
              <a:t>Learning intention: lesson 4</a:t>
            </a:r>
          </a:p>
        </p:txBody>
      </p:sp>
      <p:sp>
        <p:nvSpPr>
          <p:cNvPr id="3" name="Text Placeholder 2">
            <a:extLst>
              <a:ext uri="{FF2B5EF4-FFF2-40B4-BE49-F238E27FC236}">
                <a16:creationId xmlns:a16="http://schemas.microsoft.com/office/drawing/2014/main" id="{6D35C319-05A8-B5F9-C8FD-0F63B6BA1EDE}"/>
              </a:ext>
            </a:extLst>
          </p:cNvPr>
          <p:cNvSpPr>
            <a:spLocks noGrp="1"/>
          </p:cNvSpPr>
          <p:nvPr>
            <p:ph type="body" sz="quarter" idx="14"/>
          </p:nvPr>
        </p:nvSpPr>
        <p:spPr>
          <a:xfrm>
            <a:off x="428278" y="1260581"/>
            <a:ext cx="8437562" cy="3459831"/>
          </a:xfrm>
        </p:spPr>
        <p:txBody>
          <a:bodyPr vert="horz" lIns="0" tIns="0" rIns="0" bIns="0" rtlCol="0" anchor="t">
            <a:normAutofit/>
          </a:bodyPr>
          <a:lstStyle/>
          <a:p>
            <a:pPr fontAlgn="base"/>
            <a:r>
              <a:rPr lang="en-GB" noProof="0" dirty="0">
                <a:cs typeface="Arial"/>
              </a:rPr>
              <a:t>Be able to communicate with caregivers with different parenting styles.</a:t>
            </a:r>
          </a:p>
        </p:txBody>
      </p:sp>
      <p:sp>
        <p:nvSpPr>
          <p:cNvPr id="4" name="Footer Placeholder 3">
            <a:extLst>
              <a:ext uri="{FF2B5EF4-FFF2-40B4-BE49-F238E27FC236}">
                <a16:creationId xmlns:a16="http://schemas.microsoft.com/office/drawing/2014/main" id="{148AA952-37D4-4F24-C67C-50DA54A78583}"/>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6BA57C16-709A-AF3D-0138-816C34CA2136}"/>
              </a:ext>
            </a:extLst>
          </p:cNvPr>
          <p:cNvSpPr>
            <a:spLocks noGrp="1"/>
          </p:cNvSpPr>
          <p:nvPr>
            <p:ph type="sldNum" sz="quarter" idx="12"/>
          </p:nvPr>
        </p:nvSpPr>
        <p:spPr/>
        <p:txBody>
          <a:bodyPr/>
          <a:lstStyle/>
          <a:p>
            <a:fld id="{DA2C159E-F13C-4A85-9A41-E7669D3E0D70}" type="slidenum">
              <a:rPr lang="en-GB" noProof="0" smtClean="0"/>
              <a:pPr/>
              <a:t>60</a:t>
            </a:fld>
            <a:endParaRPr lang="en-GB" noProof="0" dirty="0"/>
          </a:p>
        </p:txBody>
      </p:sp>
    </p:spTree>
    <p:extLst>
      <p:ext uri="{BB962C8B-B14F-4D97-AF65-F5344CB8AC3E}">
        <p14:creationId xmlns:p14="http://schemas.microsoft.com/office/powerpoint/2010/main" val="15053841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311E-C49E-0C46-273F-EA9B4C62ADA1}"/>
              </a:ext>
            </a:extLst>
          </p:cNvPr>
          <p:cNvSpPr>
            <a:spLocks noGrp="1"/>
          </p:cNvSpPr>
          <p:nvPr>
            <p:ph type="title"/>
          </p:nvPr>
        </p:nvSpPr>
        <p:spPr/>
        <p:txBody>
          <a:bodyPr/>
          <a:lstStyle/>
          <a:p>
            <a:r>
              <a:rPr lang="en-GB" noProof="0" dirty="0"/>
              <a:t>Snapshot cards</a:t>
            </a:r>
          </a:p>
        </p:txBody>
      </p:sp>
      <p:sp>
        <p:nvSpPr>
          <p:cNvPr id="3" name="Text Placeholder 2">
            <a:extLst>
              <a:ext uri="{FF2B5EF4-FFF2-40B4-BE49-F238E27FC236}">
                <a16:creationId xmlns:a16="http://schemas.microsoft.com/office/drawing/2014/main" id="{D13075CA-360F-9595-3C27-7DDCD89660FC}"/>
              </a:ext>
            </a:extLst>
          </p:cNvPr>
          <p:cNvSpPr>
            <a:spLocks noGrp="1"/>
          </p:cNvSpPr>
          <p:nvPr>
            <p:ph type="body" sz="quarter" idx="14"/>
          </p:nvPr>
        </p:nvSpPr>
        <p:spPr>
          <a:xfrm>
            <a:off x="251520" y="949325"/>
            <a:ext cx="8437562" cy="3496906"/>
          </a:xfrm>
        </p:spPr>
        <p:txBody>
          <a:bodyPr vert="horz" lIns="0" tIns="0" rIns="0" bIns="0" rtlCol="0" anchor="t">
            <a:normAutofit lnSpcReduction="10000"/>
          </a:bodyPr>
          <a:lstStyle/>
          <a:p>
            <a:r>
              <a:rPr lang="en-GB" noProof="0" dirty="0"/>
              <a:t>Work in small groups.</a:t>
            </a:r>
          </a:p>
          <a:p>
            <a:endParaRPr lang="en-GB" noProof="0" dirty="0"/>
          </a:p>
          <a:p>
            <a:r>
              <a:rPr lang="en-GB" noProof="0" dirty="0"/>
              <a:t>You will be given a Snapshot card.</a:t>
            </a:r>
          </a:p>
          <a:p>
            <a:endParaRPr lang="en-GB" noProof="0" dirty="0"/>
          </a:p>
          <a:p>
            <a:r>
              <a:rPr lang="en-GB" noProof="0" dirty="0"/>
              <a:t>Discuss answers to the following questions:</a:t>
            </a:r>
          </a:p>
          <a:p>
            <a:endParaRPr lang="en-GB" noProof="0" dirty="0"/>
          </a:p>
          <a:p>
            <a:pPr marL="457200" indent="-457200">
              <a:buAutoNum type="arabicPeriod"/>
            </a:pPr>
            <a:r>
              <a:rPr lang="en-GB" noProof="0" dirty="0"/>
              <a:t>What parenting style do you notice here? What is your evidence?</a:t>
            </a:r>
            <a:endParaRPr lang="en-GB" noProof="0" dirty="0">
              <a:cs typeface="Arial"/>
            </a:endParaRPr>
          </a:p>
          <a:p>
            <a:pPr marL="457200" indent="-457200">
              <a:buAutoNum type="arabicPeriod"/>
            </a:pPr>
            <a:r>
              <a:rPr lang="en-GB" noProof="0" dirty="0"/>
              <a:t>What mindset would you need to collaborate with this caregiver respectfully?</a:t>
            </a:r>
            <a:endParaRPr lang="en-GB" noProof="0" dirty="0">
              <a:cs typeface="Arial"/>
            </a:endParaRPr>
          </a:p>
          <a:p>
            <a:pPr marL="342900" indent="-342900">
              <a:buAutoNum type="arabicPeriod"/>
            </a:pPr>
            <a:endParaRPr lang="en-GB" noProof="0" dirty="0">
              <a:cs typeface="Arial"/>
            </a:endParaRPr>
          </a:p>
        </p:txBody>
      </p:sp>
      <p:sp>
        <p:nvSpPr>
          <p:cNvPr id="4" name="Footer Placeholder 3">
            <a:extLst>
              <a:ext uri="{FF2B5EF4-FFF2-40B4-BE49-F238E27FC236}">
                <a16:creationId xmlns:a16="http://schemas.microsoft.com/office/drawing/2014/main" id="{668EA287-0286-0D37-3E10-57B1FF3407E3}"/>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1AF03290-8A8D-06D8-B4C9-0B19628081AD}"/>
              </a:ext>
            </a:extLst>
          </p:cNvPr>
          <p:cNvSpPr>
            <a:spLocks noGrp="1"/>
          </p:cNvSpPr>
          <p:nvPr>
            <p:ph type="sldNum" sz="quarter" idx="12"/>
          </p:nvPr>
        </p:nvSpPr>
        <p:spPr/>
        <p:txBody>
          <a:bodyPr/>
          <a:lstStyle/>
          <a:p>
            <a:fld id="{DA2C159E-F13C-4A85-9A41-E7669D3E0D70}" type="slidenum">
              <a:rPr lang="en-GB" noProof="0" smtClean="0"/>
              <a:pPr/>
              <a:t>61</a:t>
            </a:fld>
            <a:endParaRPr lang="en-GB" noProof="0" dirty="0"/>
          </a:p>
        </p:txBody>
      </p:sp>
    </p:spTree>
    <p:extLst>
      <p:ext uri="{BB962C8B-B14F-4D97-AF65-F5344CB8AC3E}">
        <p14:creationId xmlns:p14="http://schemas.microsoft.com/office/powerpoint/2010/main" val="3322443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0448-B514-B0E5-C0DD-CFAFA41DE181}"/>
              </a:ext>
            </a:extLst>
          </p:cNvPr>
          <p:cNvSpPr>
            <a:spLocks noGrp="1"/>
          </p:cNvSpPr>
          <p:nvPr>
            <p:ph type="title"/>
          </p:nvPr>
        </p:nvSpPr>
        <p:spPr/>
        <p:txBody>
          <a:bodyPr/>
          <a:lstStyle/>
          <a:p>
            <a:r>
              <a:rPr lang="en-GB" noProof="0" dirty="0"/>
              <a:t>Principles of communication</a:t>
            </a:r>
          </a:p>
        </p:txBody>
      </p:sp>
      <p:sp>
        <p:nvSpPr>
          <p:cNvPr id="3" name="Text Placeholder 2">
            <a:extLst>
              <a:ext uri="{FF2B5EF4-FFF2-40B4-BE49-F238E27FC236}">
                <a16:creationId xmlns:a16="http://schemas.microsoft.com/office/drawing/2014/main" id="{8DB7F775-4A86-BBC1-5CEF-2B5D3266AD27}"/>
              </a:ext>
            </a:extLst>
          </p:cNvPr>
          <p:cNvSpPr>
            <a:spLocks noGrp="1"/>
          </p:cNvSpPr>
          <p:nvPr>
            <p:ph type="body" sz="quarter" idx="14"/>
          </p:nvPr>
        </p:nvSpPr>
        <p:spPr/>
        <p:txBody>
          <a:bodyPr>
            <a:normAutofit lnSpcReduction="10000"/>
          </a:bodyPr>
          <a:lstStyle/>
          <a:p>
            <a:pPr marL="342900" indent="-342900">
              <a:buFont typeface="Arial" panose="020B0604020202020204" pitchFamily="34" charset="0"/>
              <a:buChar char="•"/>
            </a:pPr>
            <a:r>
              <a:rPr lang="en-GB" noProof="0" dirty="0"/>
              <a:t>Active listening.</a:t>
            </a:r>
          </a:p>
          <a:p>
            <a:pPr marL="342900" indent="-342900">
              <a:buFont typeface="Arial" panose="020B0604020202020204" pitchFamily="34" charset="0"/>
              <a:buChar char="•"/>
            </a:pPr>
            <a:r>
              <a:rPr lang="en-GB" noProof="0" dirty="0"/>
              <a:t>Mutual respect.</a:t>
            </a:r>
          </a:p>
          <a:p>
            <a:pPr marL="342900" indent="-342900">
              <a:buFont typeface="Arial" panose="020B0604020202020204" pitchFamily="34" charset="0"/>
              <a:buChar char="•"/>
            </a:pPr>
            <a:r>
              <a:rPr lang="en-GB" noProof="0" dirty="0"/>
              <a:t>Shared goals.</a:t>
            </a:r>
          </a:p>
          <a:p>
            <a:pPr marL="342900" indent="-342900">
              <a:buFont typeface="Arial" panose="020B0604020202020204" pitchFamily="34" charset="0"/>
              <a:buChar char="•"/>
            </a:pPr>
            <a:r>
              <a:rPr lang="en-GB" noProof="0" dirty="0"/>
              <a:t>Transparency.</a:t>
            </a:r>
          </a:p>
          <a:p>
            <a:pPr marL="342900" indent="-342900">
              <a:buFont typeface="Arial" panose="020B0604020202020204" pitchFamily="34" charset="0"/>
              <a:buChar char="•"/>
            </a:pPr>
            <a:r>
              <a:rPr lang="en-GB" noProof="0" dirty="0"/>
              <a:t>Constructive feedback.</a:t>
            </a:r>
          </a:p>
          <a:p>
            <a:pPr marL="342900" indent="-342900">
              <a:buFont typeface="Arial" panose="020B0604020202020204" pitchFamily="34" charset="0"/>
              <a:buChar char="•"/>
            </a:pPr>
            <a:r>
              <a:rPr lang="en-GB" noProof="0" dirty="0"/>
              <a:t>Psychological safety.</a:t>
            </a:r>
          </a:p>
          <a:p>
            <a:pPr marL="342900" indent="-342900">
              <a:buFont typeface="Arial" panose="020B0604020202020204" pitchFamily="34" charset="0"/>
              <a:buChar char="•"/>
            </a:pPr>
            <a:r>
              <a:rPr lang="en-GB" noProof="0" dirty="0"/>
              <a:t>Inclusive participation.</a:t>
            </a:r>
          </a:p>
          <a:p>
            <a:pPr marL="342900" indent="-342900">
              <a:buFont typeface="Arial" panose="020B0604020202020204" pitchFamily="34" charset="0"/>
              <a:buChar char="•"/>
            </a:pPr>
            <a:r>
              <a:rPr lang="en-GB" noProof="0" dirty="0"/>
              <a:t>Flexibility.</a:t>
            </a:r>
          </a:p>
          <a:p>
            <a:pPr marL="342900" indent="-342900">
              <a:buFont typeface="Arial" panose="020B0604020202020204" pitchFamily="34" charset="0"/>
              <a:buChar char="•"/>
            </a:pPr>
            <a:r>
              <a:rPr lang="en-GB" noProof="0" dirty="0"/>
              <a:t>Accountability.</a:t>
            </a:r>
          </a:p>
          <a:p>
            <a:pPr marL="342900" indent="-342900">
              <a:buFont typeface="Arial" panose="020B0604020202020204" pitchFamily="34" charset="0"/>
              <a:buChar char="•"/>
            </a:pPr>
            <a:r>
              <a:rPr lang="en-GB" noProof="0" dirty="0"/>
              <a:t>Empathy.</a:t>
            </a:r>
          </a:p>
        </p:txBody>
      </p:sp>
      <p:sp>
        <p:nvSpPr>
          <p:cNvPr id="4" name="Footer Placeholder 3">
            <a:extLst>
              <a:ext uri="{FF2B5EF4-FFF2-40B4-BE49-F238E27FC236}">
                <a16:creationId xmlns:a16="http://schemas.microsoft.com/office/drawing/2014/main" id="{0F947330-9D68-2473-BF39-439000B1ACF7}"/>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CB979A11-32AF-A73A-1ABA-4360B2B48E9C}"/>
              </a:ext>
            </a:extLst>
          </p:cNvPr>
          <p:cNvSpPr>
            <a:spLocks noGrp="1"/>
          </p:cNvSpPr>
          <p:nvPr>
            <p:ph type="sldNum" sz="quarter" idx="12"/>
          </p:nvPr>
        </p:nvSpPr>
        <p:spPr/>
        <p:txBody>
          <a:bodyPr/>
          <a:lstStyle/>
          <a:p>
            <a:fld id="{DA2C159E-F13C-4A85-9A41-E7669D3E0D70}" type="slidenum">
              <a:rPr lang="en-GB" noProof="0" smtClean="0"/>
              <a:pPr/>
              <a:t>62</a:t>
            </a:fld>
            <a:endParaRPr lang="en-GB" noProof="0" dirty="0"/>
          </a:p>
        </p:txBody>
      </p:sp>
    </p:spTree>
    <p:extLst>
      <p:ext uri="{BB962C8B-B14F-4D97-AF65-F5344CB8AC3E}">
        <p14:creationId xmlns:p14="http://schemas.microsoft.com/office/powerpoint/2010/main" val="29083219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D9D6-CB3C-1DD8-6F73-4B8A0425DA9A}"/>
              </a:ext>
            </a:extLst>
          </p:cNvPr>
          <p:cNvSpPr>
            <a:spLocks noGrp="1"/>
          </p:cNvSpPr>
          <p:nvPr>
            <p:ph type="title"/>
          </p:nvPr>
        </p:nvSpPr>
        <p:spPr/>
        <p:txBody>
          <a:bodyPr/>
          <a:lstStyle/>
          <a:p>
            <a:r>
              <a:rPr lang="en-GB" noProof="0" dirty="0"/>
              <a:t>Back-to-back drawing</a:t>
            </a:r>
          </a:p>
        </p:txBody>
      </p:sp>
      <p:sp>
        <p:nvSpPr>
          <p:cNvPr id="3" name="Text Placeholder 2">
            <a:extLst>
              <a:ext uri="{FF2B5EF4-FFF2-40B4-BE49-F238E27FC236}">
                <a16:creationId xmlns:a16="http://schemas.microsoft.com/office/drawing/2014/main" id="{08BF00F0-3443-878B-CD11-A5BE1FF99008}"/>
              </a:ext>
            </a:extLst>
          </p:cNvPr>
          <p:cNvSpPr>
            <a:spLocks noGrp="1"/>
          </p:cNvSpPr>
          <p:nvPr>
            <p:ph type="body" sz="quarter" idx="14"/>
          </p:nvPr>
        </p:nvSpPr>
        <p:spPr>
          <a:xfrm>
            <a:off x="251520" y="949325"/>
            <a:ext cx="8437562" cy="3496906"/>
          </a:xfrm>
        </p:spPr>
        <p:txBody>
          <a:bodyPr>
            <a:normAutofit lnSpcReduction="10000"/>
          </a:bodyPr>
          <a:lstStyle/>
          <a:p>
            <a:r>
              <a:rPr lang="en-GB" noProof="0" dirty="0"/>
              <a:t>Select a partner to work with.  </a:t>
            </a:r>
          </a:p>
          <a:p>
            <a:endParaRPr lang="en-GB" noProof="0" dirty="0"/>
          </a:p>
          <a:p>
            <a:r>
              <a:rPr lang="en-GB" noProof="0" dirty="0"/>
              <a:t>Sit back-to-back.</a:t>
            </a:r>
          </a:p>
          <a:p>
            <a:endParaRPr lang="en-GB" noProof="0" dirty="0"/>
          </a:p>
          <a:p>
            <a:r>
              <a:rPr lang="en-GB" noProof="0" dirty="0"/>
              <a:t>One of you will be given an image. You must describe the image to your partner. </a:t>
            </a:r>
            <a:r>
              <a:rPr lang="en-GB" dirty="0"/>
              <a:t>Your</a:t>
            </a:r>
            <a:r>
              <a:rPr lang="en-GB" noProof="0" dirty="0"/>
              <a:t> partner then must draw the image based on what is said.  </a:t>
            </a:r>
          </a:p>
          <a:p>
            <a:endParaRPr lang="en-GB" noProof="0" dirty="0"/>
          </a:p>
          <a:p>
            <a:r>
              <a:rPr lang="en-GB" dirty="0"/>
              <a:t>Your</a:t>
            </a:r>
            <a:r>
              <a:rPr lang="en-GB" noProof="0" dirty="0"/>
              <a:t> partner cannot ask questions or communicate in any way.</a:t>
            </a:r>
          </a:p>
        </p:txBody>
      </p:sp>
      <p:sp>
        <p:nvSpPr>
          <p:cNvPr id="4" name="Footer Placeholder 3">
            <a:extLst>
              <a:ext uri="{FF2B5EF4-FFF2-40B4-BE49-F238E27FC236}">
                <a16:creationId xmlns:a16="http://schemas.microsoft.com/office/drawing/2014/main" id="{9D172F5A-2379-DA6C-C9FF-ADE929518833}"/>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6460BFEC-D235-AA19-4C97-BA2EE981C83F}"/>
              </a:ext>
            </a:extLst>
          </p:cNvPr>
          <p:cNvSpPr>
            <a:spLocks noGrp="1"/>
          </p:cNvSpPr>
          <p:nvPr>
            <p:ph type="sldNum" sz="quarter" idx="12"/>
          </p:nvPr>
        </p:nvSpPr>
        <p:spPr/>
        <p:txBody>
          <a:bodyPr/>
          <a:lstStyle/>
          <a:p>
            <a:fld id="{DA2C159E-F13C-4A85-9A41-E7669D3E0D70}" type="slidenum">
              <a:rPr lang="en-GB" noProof="0" smtClean="0"/>
              <a:pPr/>
              <a:t>63</a:t>
            </a:fld>
            <a:endParaRPr lang="en-GB" noProof="0" dirty="0"/>
          </a:p>
        </p:txBody>
      </p:sp>
    </p:spTree>
    <p:extLst>
      <p:ext uri="{BB962C8B-B14F-4D97-AF65-F5344CB8AC3E}">
        <p14:creationId xmlns:p14="http://schemas.microsoft.com/office/powerpoint/2010/main" val="3909533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5E7C-5A15-283F-7AFE-E8B801CC4353}"/>
              </a:ext>
            </a:extLst>
          </p:cNvPr>
          <p:cNvSpPr>
            <a:spLocks noGrp="1"/>
          </p:cNvSpPr>
          <p:nvPr>
            <p:ph type="title"/>
          </p:nvPr>
        </p:nvSpPr>
        <p:spPr/>
        <p:txBody>
          <a:bodyPr/>
          <a:lstStyle/>
          <a:p>
            <a:r>
              <a:rPr lang="en-GB" noProof="0" dirty="0"/>
              <a:t>Back-to-back drawing debrief</a:t>
            </a:r>
          </a:p>
        </p:txBody>
      </p:sp>
      <p:sp>
        <p:nvSpPr>
          <p:cNvPr id="3" name="Text Placeholder 2">
            <a:extLst>
              <a:ext uri="{FF2B5EF4-FFF2-40B4-BE49-F238E27FC236}">
                <a16:creationId xmlns:a16="http://schemas.microsoft.com/office/drawing/2014/main" id="{7F254825-6F3F-E959-961A-E12E2555F1E4}"/>
              </a:ext>
            </a:extLst>
          </p:cNvPr>
          <p:cNvSpPr>
            <a:spLocks noGrp="1"/>
          </p:cNvSpPr>
          <p:nvPr>
            <p:ph type="body" sz="quarter" idx="14"/>
          </p:nvPr>
        </p:nvSpPr>
        <p:spPr>
          <a:xfrm>
            <a:off x="251520" y="1151468"/>
            <a:ext cx="8437562" cy="3294764"/>
          </a:xfrm>
        </p:spPr>
        <p:txBody>
          <a:bodyPr>
            <a:normAutofit/>
          </a:bodyPr>
          <a:lstStyle/>
          <a:p>
            <a:r>
              <a:rPr lang="en-GB" noProof="0" dirty="0"/>
              <a:t>What helped communication? </a:t>
            </a:r>
          </a:p>
          <a:p>
            <a:endParaRPr lang="en-GB" noProof="0" dirty="0"/>
          </a:p>
          <a:p>
            <a:r>
              <a:rPr lang="en-GB" noProof="0" dirty="0"/>
              <a:t>What made communication difficult? </a:t>
            </a:r>
          </a:p>
          <a:p>
            <a:endParaRPr lang="en-GB" noProof="0" dirty="0"/>
          </a:p>
          <a:p>
            <a:r>
              <a:rPr lang="en-GB" noProof="0" dirty="0"/>
              <a:t>How did it feel to give instructions?</a:t>
            </a:r>
          </a:p>
          <a:p>
            <a:endParaRPr lang="en-GB" noProof="0" dirty="0"/>
          </a:p>
          <a:p>
            <a:r>
              <a:rPr lang="en-GB" noProof="0" dirty="0"/>
              <a:t>How did it feel not being able to ask about instructions?</a:t>
            </a:r>
          </a:p>
          <a:p>
            <a:r>
              <a:rPr lang="en-GB" noProof="0" dirty="0"/>
              <a:t> </a:t>
            </a:r>
          </a:p>
          <a:p>
            <a:r>
              <a:rPr lang="en-GB" noProof="0" dirty="0"/>
              <a:t>What assumptions were made? </a:t>
            </a:r>
          </a:p>
        </p:txBody>
      </p:sp>
      <p:sp>
        <p:nvSpPr>
          <p:cNvPr id="4" name="Footer Placeholder 3">
            <a:extLst>
              <a:ext uri="{FF2B5EF4-FFF2-40B4-BE49-F238E27FC236}">
                <a16:creationId xmlns:a16="http://schemas.microsoft.com/office/drawing/2014/main" id="{D020A486-7748-C6F1-CD51-F6FC634D6CEF}"/>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E86ED6AD-50ED-A45E-57D4-C2ACF0C0FCAA}"/>
              </a:ext>
            </a:extLst>
          </p:cNvPr>
          <p:cNvSpPr>
            <a:spLocks noGrp="1"/>
          </p:cNvSpPr>
          <p:nvPr>
            <p:ph type="sldNum" sz="quarter" idx="12"/>
          </p:nvPr>
        </p:nvSpPr>
        <p:spPr/>
        <p:txBody>
          <a:bodyPr/>
          <a:lstStyle/>
          <a:p>
            <a:fld id="{DA2C159E-F13C-4A85-9A41-E7669D3E0D70}" type="slidenum">
              <a:rPr lang="en-GB" noProof="0" smtClean="0"/>
              <a:pPr/>
              <a:t>64</a:t>
            </a:fld>
            <a:endParaRPr lang="en-GB" noProof="0" dirty="0"/>
          </a:p>
        </p:txBody>
      </p:sp>
    </p:spTree>
    <p:extLst>
      <p:ext uri="{BB962C8B-B14F-4D97-AF65-F5344CB8AC3E}">
        <p14:creationId xmlns:p14="http://schemas.microsoft.com/office/powerpoint/2010/main" val="1219975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B394-E101-7AA8-7FCD-26778C6F6C27}"/>
              </a:ext>
            </a:extLst>
          </p:cNvPr>
          <p:cNvSpPr>
            <a:spLocks noGrp="1"/>
          </p:cNvSpPr>
          <p:nvPr>
            <p:ph type="title"/>
          </p:nvPr>
        </p:nvSpPr>
        <p:spPr>
          <a:xfrm>
            <a:off x="232950" y="249900"/>
            <a:ext cx="8437563" cy="1528100"/>
          </a:xfrm>
        </p:spPr>
        <p:txBody>
          <a:bodyPr>
            <a:normAutofit/>
          </a:bodyPr>
          <a:lstStyle/>
          <a:p>
            <a:r>
              <a:rPr lang="en-GB" noProof="0" dirty="0"/>
              <a:t>Communicating with different parenting styles</a:t>
            </a:r>
          </a:p>
        </p:txBody>
      </p:sp>
      <p:sp>
        <p:nvSpPr>
          <p:cNvPr id="3" name="Text Placeholder 2">
            <a:extLst>
              <a:ext uri="{FF2B5EF4-FFF2-40B4-BE49-F238E27FC236}">
                <a16:creationId xmlns:a16="http://schemas.microsoft.com/office/drawing/2014/main" id="{EF83524B-F846-80A7-2330-C349CB399148}"/>
              </a:ext>
            </a:extLst>
          </p:cNvPr>
          <p:cNvSpPr>
            <a:spLocks noGrp="1"/>
          </p:cNvSpPr>
          <p:nvPr>
            <p:ph type="body" sz="quarter" idx="14"/>
          </p:nvPr>
        </p:nvSpPr>
        <p:spPr>
          <a:xfrm>
            <a:off x="428278" y="1444354"/>
            <a:ext cx="8437562" cy="3459831"/>
          </a:xfrm>
        </p:spPr>
        <p:txBody>
          <a:bodyPr>
            <a:normAutofit/>
          </a:bodyPr>
          <a:lstStyle/>
          <a:p>
            <a:r>
              <a:rPr lang="en-GB" b="1" noProof="0" dirty="0"/>
              <a:t>Authoritarian: </a:t>
            </a:r>
            <a:r>
              <a:rPr lang="en-GB" noProof="0" dirty="0"/>
              <a:t>Communication is one-way and directive. Tone is harsh, listening is minimal, and explanations are absent. </a:t>
            </a:r>
          </a:p>
          <a:p>
            <a:endParaRPr lang="en-GB" noProof="0" dirty="0"/>
          </a:p>
          <a:p>
            <a:r>
              <a:rPr lang="en-GB" b="1" noProof="0" dirty="0"/>
              <a:t>Authoritative: </a:t>
            </a:r>
            <a:r>
              <a:rPr lang="en-GB" noProof="0" dirty="0"/>
              <a:t>Communication is balanced and respectful. Tone is warm, listening is high, and explanations are clear. </a:t>
            </a:r>
          </a:p>
          <a:p>
            <a:endParaRPr lang="en-GB" noProof="0" dirty="0"/>
          </a:p>
          <a:p>
            <a:r>
              <a:rPr lang="en-GB" b="1" noProof="0" dirty="0"/>
              <a:t>Permissive:</a:t>
            </a:r>
            <a:r>
              <a:rPr lang="en-GB" noProof="0" dirty="0"/>
              <a:t> Communication is friendly but lacks structure. Listening is moderate, explanations are minimal, and boundaries are low.</a:t>
            </a:r>
          </a:p>
        </p:txBody>
      </p:sp>
      <p:sp>
        <p:nvSpPr>
          <p:cNvPr id="4" name="Footer Placeholder 3">
            <a:extLst>
              <a:ext uri="{FF2B5EF4-FFF2-40B4-BE49-F238E27FC236}">
                <a16:creationId xmlns:a16="http://schemas.microsoft.com/office/drawing/2014/main" id="{262BBCCA-C308-AB29-5C74-D4D0BD7C38D7}"/>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EE5F6218-A291-FCDC-290E-70A7930A97D8}"/>
              </a:ext>
            </a:extLst>
          </p:cNvPr>
          <p:cNvSpPr>
            <a:spLocks noGrp="1"/>
          </p:cNvSpPr>
          <p:nvPr>
            <p:ph type="sldNum" sz="quarter" idx="12"/>
          </p:nvPr>
        </p:nvSpPr>
        <p:spPr/>
        <p:txBody>
          <a:bodyPr/>
          <a:lstStyle/>
          <a:p>
            <a:fld id="{DA2C159E-F13C-4A85-9A41-E7669D3E0D70}" type="slidenum">
              <a:rPr lang="en-GB" noProof="0" smtClean="0"/>
              <a:pPr/>
              <a:t>65</a:t>
            </a:fld>
            <a:endParaRPr lang="en-GB" noProof="0" dirty="0"/>
          </a:p>
        </p:txBody>
      </p:sp>
    </p:spTree>
    <p:extLst>
      <p:ext uri="{BB962C8B-B14F-4D97-AF65-F5344CB8AC3E}">
        <p14:creationId xmlns:p14="http://schemas.microsoft.com/office/powerpoint/2010/main" val="2489653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F8A1-A6E7-44F5-1A1C-9C6B71C6D2BD}"/>
              </a:ext>
            </a:extLst>
          </p:cNvPr>
          <p:cNvSpPr>
            <a:spLocks noGrp="1"/>
          </p:cNvSpPr>
          <p:nvPr>
            <p:ph type="title"/>
          </p:nvPr>
        </p:nvSpPr>
        <p:spPr>
          <a:xfrm>
            <a:off x="232950" y="249900"/>
            <a:ext cx="8437563" cy="1040110"/>
          </a:xfrm>
        </p:spPr>
        <p:txBody>
          <a:bodyPr>
            <a:normAutofit/>
          </a:bodyPr>
          <a:lstStyle/>
          <a:p>
            <a:r>
              <a:rPr lang="en-GB" noProof="0" dirty="0"/>
              <a:t>Communicate using the LAFF strategy</a:t>
            </a:r>
          </a:p>
        </p:txBody>
      </p:sp>
      <p:sp>
        <p:nvSpPr>
          <p:cNvPr id="3" name="Text Placeholder 2">
            <a:extLst>
              <a:ext uri="{FF2B5EF4-FFF2-40B4-BE49-F238E27FC236}">
                <a16:creationId xmlns:a16="http://schemas.microsoft.com/office/drawing/2014/main" id="{3CAA8D90-D957-B2FA-5640-32A5B53ED7EF}"/>
              </a:ext>
            </a:extLst>
          </p:cNvPr>
          <p:cNvSpPr>
            <a:spLocks noGrp="1"/>
          </p:cNvSpPr>
          <p:nvPr>
            <p:ph type="body" sz="quarter" idx="14"/>
          </p:nvPr>
        </p:nvSpPr>
        <p:spPr>
          <a:xfrm>
            <a:off x="233662" y="846668"/>
            <a:ext cx="8634014" cy="3804946"/>
          </a:xfrm>
        </p:spPr>
        <p:txBody>
          <a:bodyPr>
            <a:normAutofit/>
          </a:bodyPr>
          <a:lstStyle/>
          <a:p>
            <a:r>
              <a:rPr lang="en-GB" b="1" noProof="0" dirty="0"/>
              <a:t>L</a:t>
            </a:r>
            <a:r>
              <a:rPr lang="en-GB" noProof="0" dirty="0"/>
              <a:t>isten with empathy and respect.</a:t>
            </a:r>
          </a:p>
          <a:p>
            <a:pPr marL="342900" indent="-342900">
              <a:buFont typeface="Arial" panose="020B0604020202020204" pitchFamily="34" charset="0"/>
              <a:buChar char="•"/>
            </a:pPr>
            <a:endParaRPr lang="en-GB" noProof="0" dirty="0"/>
          </a:p>
          <a:p>
            <a:r>
              <a:rPr lang="en-GB" b="1" noProof="0" dirty="0"/>
              <a:t>A</a:t>
            </a:r>
            <a:r>
              <a:rPr lang="en-GB" noProof="0" dirty="0"/>
              <a:t>sk questions and request permission to take notes.</a:t>
            </a:r>
          </a:p>
          <a:p>
            <a:pPr marL="342900" indent="-342900">
              <a:buFont typeface="Arial" panose="020B0604020202020204" pitchFamily="34" charset="0"/>
              <a:buChar char="•"/>
            </a:pPr>
            <a:endParaRPr lang="en-GB" noProof="0" dirty="0"/>
          </a:p>
          <a:p>
            <a:r>
              <a:rPr lang="en-GB" b="1" noProof="0" dirty="0"/>
              <a:t>F</a:t>
            </a:r>
            <a:r>
              <a:rPr lang="en-GB" noProof="0" dirty="0"/>
              <a:t>ocus on the issue.</a:t>
            </a:r>
          </a:p>
          <a:p>
            <a:pPr marL="342900" indent="-342900">
              <a:buFont typeface="Arial" panose="020B0604020202020204" pitchFamily="34" charset="0"/>
              <a:buChar char="•"/>
            </a:pPr>
            <a:endParaRPr lang="en-GB" noProof="0" dirty="0"/>
          </a:p>
          <a:p>
            <a:r>
              <a:rPr lang="en-GB" b="1" noProof="0" dirty="0"/>
              <a:t>F</a:t>
            </a:r>
            <a:r>
              <a:rPr lang="en-GB" noProof="0" dirty="0"/>
              <a:t>ind a first step and avoid criticising others or reacting hastily.</a:t>
            </a:r>
          </a:p>
          <a:p>
            <a:endParaRPr lang="en-GB" noProof="0" dirty="0"/>
          </a:p>
          <a:p>
            <a:r>
              <a:rPr lang="en-GB" noProof="0" dirty="0"/>
              <a:t>(Chatzinikola, 2021)</a:t>
            </a:r>
          </a:p>
        </p:txBody>
      </p:sp>
      <p:sp>
        <p:nvSpPr>
          <p:cNvPr id="4" name="Footer Placeholder 3">
            <a:extLst>
              <a:ext uri="{FF2B5EF4-FFF2-40B4-BE49-F238E27FC236}">
                <a16:creationId xmlns:a16="http://schemas.microsoft.com/office/drawing/2014/main" id="{2242B786-99E5-89A6-5AB1-082BB6676E65}"/>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9FD0E751-A952-E966-D312-17F65F10291C}"/>
              </a:ext>
            </a:extLst>
          </p:cNvPr>
          <p:cNvSpPr>
            <a:spLocks noGrp="1"/>
          </p:cNvSpPr>
          <p:nvPr>
            <p:ph type="sldNum" sz="quarter" idx="12"/>
          </p:nvPr>
        </p:nvSpPr>
        <p:spPr/>
        <p:txBody>
          <a:bodyPr/>
          <a:lstStyle/>
          <a:p>
            <a:fld id="{DA2C159E-F13C-4A85-9A41-E7669D3E0D70}" type="slidenum">
              <a:rPr lang="en-GB" noProof="0" smtClean="0"/>
              <a:pPr/>
              <a:t>66</a:t>
            </a:fld>
            <a:endParaRPr lang="en-GB" noProof="0" dirty="0"/>
          </a:p>
        </p:txBody>
      </p:sp>
    </p:spTree>
    <p:extLst>
      <p:ext uri="{BB962C8B-B14F-4D97-AF65-F5344CB8AC3E}">
        <p14:creationId xmlns:p14="http://schemas.microsoft.com/office/powerpoint/2010/main" val="34886723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B9EA9-B382-40A1-0987-8D63917E9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9A040-0780-2D4B-9CD1-FBAA133532CF}"/>
              </a:ext>
            </a:extLst>
          </p:cNvPr>
          <p:cNvSpPr>
            <a:spLocks noGrp="1"/>
          </p:cNvSpPr>
          <p:nvPr>
            <p:ph type="title"/>
          </p:nvPr>
        </p:nvSpPr>
        <p:spPr/>
        <p:txBody>
          <a:bodyPr/>
          <a:lstStyle/>
          <a:p>
            <a:r>
              <a:rPr lang="en-GB" noProof="0" dirty="0"/>
              <a:t>Role play scenarios</a:t>
            </a:r>
          </a:p>
        </p:txBody>
      </p:sp>
      <p:sp>
        <p:nvSpPr>
          <p:cNvPr id="3" name="Text Placeholder 2">
            <a:extLst>
              <a:ext uri="{FF2B5EF4-FFF2-40B4-BE49-F238E27FC236}">
                <a16:creationId xmlns:a16="http://schemas.microsoft.com/office/drawing/2014/main" id="{4986FE28-2C4A-D204-A1B6-83CFC80E6E76}"/>
              </a:ext>
            </a:extLst>
          </p:cNvPr>
          <p:cNvSpPr>
            <a:spLocks noGrp="1"/>
          </p:cNvSpPr>
          <p:nvPr>
            <p:ph type="body" sz="quarter" idx="14"/>
          </p:nvPr>
        </p:nvSpPr>
        <p:spPr>
          <a:xfrm>
            <a:off x="277110" y="924011"/>
            <a:ext cx="8632890" cy="3843252"/>
          </a:xfrm>
        </p:spPr>
        <p:txBody>
          <a:bodyPr vert="horz" lIns="0" tIns="0" rIns="0" bIns="0" rtlCol="0" anchor="t">
            <a:noAutofit/>
          </a:bodyPr>
          <a:lstStyle/>
          <a:p>
            <a:pPr fontAlgn="base"/>
            <a:r>
              <a:rPr lang="en-GB" noProof="0" dirty="0">
                <a:cs typeface="Arial"/>
              </a:rPr>
              <a:t>Organise yourselves into groups of three.  Each choose a role: Observer, Caregiver or Practitioner. </a:t>
            </a:r>
          </a:p>
          <a:p>
            <a:pPr fontAlgn="base"/>
            <a:endParaRPr lang="en-GB" noProof="0" dirty="0">
              <a:cs typeface="Arial"/>
            </a:endParaRPr>
          </a:p>
          <a:p>
            <a:pPr fontAlgn="base"/>
            <a:r>
              <a:rPr lang="en-GB" noProof="0" dirty="0">
                <a:cs typeface="Arial"/>
              </a:rPr>
              <a:t>The Caregiver and Practitioner act out one of the </a:t>
            </a:r>
            <a:r>
              <a:rPr lang="en-GB" b="1" dirty="0">
                <a:cs typeface="Arial"/>
              </a:rPr>
              <a:t>R</a:t>
            </a:r>
            <a:r>
              <a:rPr lang="en-GB" b="1" noProof="0" dirty="0"/>
              <a:t>ole-play scenarios</a:t>
            </a:r>
            <a:r>
              <a:rPr lang="en-GB" b="1" noProof="0" dirty="0">
                <a:cs typeface="Arial"/>
              </a:rPr>
              <a:t>.</a:t>
            </a:r>
            <a:r>
              <a:rPr lang="en-GB" noProof="0" dirty="0">
                <a:cs typeface="Arial"/>
              </a:rPr>
              <a:t> The Practitioner adopts a parenting style.</a:t>
            </a:r>
          </a:p>
          <a:p>
            <a:pPr fontAlgn="base"/>
            <a:endParaRPr lang="en-GB" noProof="0" dirty="0">
              <a:cs typeface="Arial"/>
            </a:endParaRPr>
          </a:p>
          <a:p>
            <a:pPr fontAlgn="base"/>
            <a:r>
              <a:rPr lang="en-GB" noProof="0" dirty="0">
                <a:cs typeface="Arial"/>
              </a:rPr>
              <a:t>The Observer observes and completes the </a:t>
            </a:r>
            <a:r>
              <a:rPr lang="en-GB" b="1" noProof="0" dirty="0"/>
              <a:t>LAFF review sheet</a:t>
            </a:r>
            <a:r>
              <a:rPr lang="en-GB" noProof="0" dirty="0">
                <a:cs typeface="Arial"/>
              </a:rPr>
              <a:t>. </a:t>
            </a:r>
          </a:p>
          <a:p>
            <a:pPr fontAlgn="base">
              <a:lnSpc>
                <a:spcPct val="150000"/>
              </a:lnSpc>
            </a:pPr>
            <a:endParaRPr lang="en-GB" noProof="0" dirty="0">
              <a:cs typeface="Arial"/>
            </a:endParaRPr>
          </a:p>
        </p:txBody>
      </p:sp>
      <p:sp>
        <p:nvSpPr>
          <p:cNvPr id="4" name="Footer Placeholder 3">
            <a:extLst>
              <a:ext uri="{FF2B5EF4-FFF2-40B4-BE49-F238E27FC236}">
                <a16:creationId xmlns:a16="http://schemas.microsoft.com/office/drawing/2014/main" id="{2D6D8D19-DABF-423F-92A5-16B3BC594D90}"/>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B9A082E2-23A7-7A55-8D13-1A9F09A7AC67}"/>
              </a:ext>
            </a:extLst>
          </p:cNvPr>
          <p:cNvSpPr>
            <a:spLocks noGrp="1"/>
          </p:cNvSpPr>
          <p:nvPr>
            <p:ph type="sldNum" sz="quarter" idx="12"/>
          </p:nvPr>
        </p:nvSpPr>
        <p:spPr/>
        <p:txBody>
          <a:bodyPr/>
          <a:lstStyle/>
          <a:p>
            <a:fld id="{DA2C159E-F13C-4A85-9A41-E7669D3E0D70}" type="slidenum">
              <a:rPr lang="en-GB" noProof="0" smtClean="0"/>
              <a:pPr/>
              <a:t>67</a:t>
            </a:fld>
            <a:endParaRPr lang="en-GB" noProof="0" dirty="0"/>
          </a:p>
        </p:txBody>
      </p:sp>
    </p:spTree>
    <p:extLst>
      <p:ext uri="{BB962C8B-B14F-4D97-AF65-F5344CB8AC3E}">
        <p14:creationId xmlns:p14="http://schemas.microsoft.com/office/powerpoint/2010/main" val="452471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8A7B0-9506-5000-1C66-46A19EA71F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F67C8-76BB-2D68-6A56-DE5AAF4A2EA3}"/>
              </a:ext>
            </a:extLst>
          </p:cNvPr>
          <p:cNvSpPr>
            <a:spLocks noGrp="1"/>
          </p:cNvSpPr>
          <p:nvPr>
            <p:ph type="title"/>
          </p:nvPr>
        </p:nvSpPr>
        <p:spPr/>
        <p:txBody>
          <a:bodyPr/>
          <a:lstStyle/>
          <a:p>
            <a:r>
              <a:rPr lang="en-GB" noProof="0" dirty="0"/>
              <a:t>Try again!</a:t>
            </a:r>
          </a:p>
        </p:txBody>
      </p:sp>
      <p:sp>
        <p:nvSpPr>
          <p:cNvPr id="3" name="Text Placeholder 2">
            <a:extLst>
              <a:ext uri="{FF2B5EF4-FFF2-40B4-BE49-F238E27FC236}">
                <a16:creationId xmlns:a16="http://schemas.microsoft.com/office/drawing/2014/main" id="{74462165-DF36-798D-EA30-001ECDAF476A}"/>
              </a:ext>
            </a:extLst>
          </p:cNvPr>
          <p:cNvSpPr>
            <a:spLocks noGrp="1"/>
          </p:cNvSpPr>
          <p:nvPr>
            <p:ph type="body" sz="quarter" idx="14"/>
          </p:nvPr>
        </p:nvSpPr>
        <p:spPr>
          <a:xfrm>
            <a:off x="428278" y="846034"/>
            <a:ext cx="8437562" cy="3776151"/>
          </a:xfrm>
        </p:spPr>
        <p:txBody>
          <a:bodyPr vert="horz" lIns="0" tIns="0" rIns="0" bIns="0" rtlCol="0" anchor="t">
            <a:normAutofit/>
          </a:bodyPr>
          <a:lstStyle/>
          <a:p>
            <a:pPr fontAlgn="base"/>
            <a:r>
              <a:rPr lang="en-GB" noProof="0" dirty="0">
                <a:cs typeface="Arial"/>
              </a:rPr>
              <a:t>Choose a different role: Observer, Caregiver or Practitioner</a:t>
            </a:r>
            <a:r>
              <a:rPr lang="en-GB" b="1" noProof="0" dirty="0">
                <a:cs typeface="Arial"/>
              </a:rPr>
              <a:t>.</a:t>
            </a:r>
            <a:r>
              <a:rPr lang="en-GB" noProof="0" dirty="0">
                <a:cs typeface="Arial"/>
              </a:rPr>
              <a:t> </a:t>
            </a:r>
          </a:p>
          <a:p>
            <a:pPr fontAlgn="base"/>
            <a:endParaRPr lang="en-GB" noProof="0" dirty="0">
              <a:cs typeface="Arial"/>
            </a:endParaRPr>
          </a:p>
          <a:p>
            <a:pPr fontAlgn="base"/>
            <a:r>
              <a:rPr lang="en-GB" noProof="0" dirty="0">
                <a:cs typeface="Arial"/>
              </a:rPr>
              <a:t>Act out another of the </a:t>
            </a:r>
            <a:r>
              <a:rPr lang="en-GB" b="1" dirty="0">
                <a:cs typeface="Arial"/>
              </a:rPr>
              <a:t>R</a:t>
            </a:r>
            <a:r>
              <a:rPr lang="en-GB" b="1" noProof="0" dirty="0"/>
              <a:t>ole-play scenarios</a:t>
            </a:r>
            <a:r>
              <a:rPr lang="en-GB" noProof="0" dirty="0">
                <a:cs typeface="Arial"/>
              </a:rPr>
              <a:t>. The Observer completes the </a:t>
            </a:r>
            <a:r>
              <a:rPr lang="en-GB" b="1" noProof="0" dirty="0">
                <a:cs typeface="Arial"/>
              </a:rPr>
              <a:t>LAFF review sheet</a:t>
            </a:r>
            <a:r>
              <a:rPr lang="en-GB" noProof="0" dirty="0">
                <a:cs typeface="Arial"/>
              </a:rPr>
              <a:t>.</a:t>
            </a:r>
          </a:p>
          <a:p>
            <a:pPr fontAlgn="base"/>
            <a:endParaRPr lang="en-GB" noProof="0" dirty="0">
              <a:cs typeface="Arial"/>
            </a:endParaRPr>
          </a:p>
          <a:p>
            <a:pPr fontAlgn="base"/>
            <a:r>
              <a:rPr lang="en-GB" noProof="0" dirty="0">
                <a:cs typeface="Arial"/>
              </a:rPr>
              <a:t>Do this again so that everyone has played each role.  </a:t>
            </a:r>
          </a:p>
          <a:p>
            <a:pPr fontAlgn="base"/>
            <a:endParaRPr lang="en-GB" noProof="0" dirty="0">
              <a:cs typeface="Arial"/>
            </a:endParaRPr>
          </a:p>
          <a:p>
            <a:pPr fontAlgn="base"/>
            <a:r>
              <a:rPr lang="en-GB" noProof="0" dirty="0">
                <a:cs typeface="Arial"/>
              </a:rPr>
              <a:t>Pass the completed </a:t>
            </a:r>
            <a:r>
              <a:rPr lang="en-GB" b="1" noProof="0" dirty="0">
                <a:cs typeface="Arial"/>
              </a:rPr>
              <a:t>LAFF review sheets </a:t>
            </a:r>
            <a:r>
              <a:rPr lang="en-GB" noProof="0" dirty="0">
                <a:cs typeface="Arial"/>
              </a:rPr>
              <a:t>to the learner taking the practitioner role.</a:t>
            </a:r>
          </a:p>
        </p:txBody>
      </p:sp>
      <p:sp>
        <p:nvSpPr>
          <p:cNvPr id="4" name="Footer Placeholder 3">
            <a:extLst>
              <a:ext uri="{FF2B5EF4-FFF2-40B4-BE49-F238E27FC236}">
                <a16:creationId xmlns:a16="http://schemas.microsoft.com/office/drawing/2014/main" id="{D9FCD888-2306-B5FE-6E78-D767BD5498B5}"/>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CBA9742F-45F6-6C88-3A0F-91429F155067}"/>
              </a:ext>
            </a:extLst>
          </p:cNvPr>
          <p:cNvSpPr>
            <a:spLocks noGrp="1"/>
          </p:cNvSpPr>
          <p:nvPr>
            <p:ph type="sldNum" sz="quarter" idx="12"/>
          </p:nvPr>
        </p:nvSpPr>
        <p:spPr/>
        <p:txBody>
          <a:bodyPr/>
          <a:lstStyle/>
          <a:p>
            <a:fld id="{DA2C159E-F13C-4A85-9A41-E7669D3E0D70}" type="slidenum">
              <a:rPr lang="en-GB" noProof="0" smtClean="0"/>
              <a:pPr/>
              <a:t>68</a:t>
            </a:fld>
            <a:endParaRPr lang="en-GB" noProof="0" dirty="0"/>
          </a:p>
        </p:txBody>
      </p:sp>
    </p:spTree>
    <p:extLst>
      <p:ext uri="{BB962C8B-B14F-4D97-AF65-F5344CB8AC3E}">
        <p14:creationId xmlns:p14="http://schemas.microsoft.com/office/powerpoint/2010/main" val="2926768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1169-EB2B-1D7E-1AF0-C9CAE2BC5A8F}"/>
              </a:ext>
            </a:extLst>
          </p:cNvPr>
          <p:cNvSpPr>
            <a:spLocks noGrp="1"/>
          </p:cNvSpPr>
          <p:nvPr>
            <p:ph type="title"/>
          </p:nvPr>
        </p:nvSpPr>
        <p:spPr/>
        <p:txBody>
          <a:bodyPr/>
          <a:lstStyle/>
          <a:p>
            <a:r>
              <a:rPr lang="en-GB" noProof="0" dirty="0"/>
              <a:t>Setting personal goals</a:t>
            </a:r>
          </a:p>
        </p:txBody>
      </p:sp>
      <p:sp>
        <p:nvSpPr>
          <p:cNvPr id="3" name="Text Placeholder 2">
            <a:extLst>
              <a:ext uri="{FF2B5EF4-FFF2-40B4-BE49-F238E27FC236}">
                <a16:creationId xmlns:a16="http://schemas.microsoft.com/office/drawing/2014/main" id="{BA06CDBE-E11B-DC86-EAFA-D83D81C76FC2}"/>
              </a:ext>
            </a:extLst>
          </p:cNvPr>
          <p:cNvSpPr>
            <a:spLocks noGrp="1"/>
          </p:cNvSpPr>
          <p:nvPr>
            <p:ph type="body" sz="quarter" idx="14"/>
          </p:nvPr>
        </p:nvSpPr>
        <p:spPr>
          <a:xfrm>
            <a:off x="232951" y="949326"/>
            <a:ext cx="8437562" cy="3638884"/>
          </a:xfrm>
        </p:spPr>
        <p:txBody>
          <a:bodyPr>
            <a:normAutofit lnSpcReduction="10000"/>
          </a:bodyPr>
          <a:lstStyle/>
          <a:p>
            <a:pPr fontAlgn="base"/>
            <a:r>
              <a:rPr lang="en-GB" noProof="0" dirty="0"/>
              <a:t>Read through the comments on the </a:t>
            </a:r>
            <a:r>
              <a:rPr lang="en-GB" b="1" noProof="0" dirty="0"/>
              <a:t>LAFF review sheet</a:t>
            </a:r>
            <a:r>
              <a:rPr lang="en-GB" noProof="0" dirty="0"/>
              <a:t>.</a:t>
            </a:r>
          </a:p>
          <a:p>
            <a:pPr marL="342900" indent="-342900" fontAlgn="base">
              <a:buFont typeface="Arial" panose="020B0604020202020204" pitchFamily="34" charset="0"/>
              <a:buChar char="•"/>
            </a:pPr>
            <a:endParaRPr lang="en-GB" noProof="0" dirty="0"/>
          </a:p>
          <a:p>
            <a:pPr fontAlgn="base"/>
            <a:r>
              <a:rPr lang="en-GB" noProof="0" dirty="0">
                <a:cs typeface="Arial"/>
              </a:rPr>
              <a:t>Set yourself one or two personal goals to work on in the next role play.</a:t>
            </a:r>
          </a:p>
          <a:p>
            <a:pPr fontAlgn="base"/>
            <a:endParaRPr lang="en-GB" noProof="0" dirty="0">
              <a:cs typeface="Arial"/>
            </a:endParaRPr>
          </a:p>
          <a:p>
            <a:pPr fontAlgn="base"/>
            <a:r>
              <a:rPr lang="en-GB" noProof="0" dirty="0">
                <a:cs typeface="Arial"/>
              </a:rPr>
              <a:t>Now go through three role plays. Each time, each person in the group takes a different role, and the Observer completes the </a:t>
            </a:r>
            <a:r>
              <a:rPr lang="en-GB" b="1" noProof="0" dirty="0">
                <a:cs typeface="Arial"/>
              </a:rPr>
              <a:t>LAFF review sheet</a:t>
            </a:r>
            <a:r>
              <a:rPr lang="en-GB" noProof="0" dirty="0">
                <a:cs typeface="Arial"/>
              </a:rPr>
              <a:t>.  </a:t>
            </a:r>
          </a:p>
          <a:p>
            <a:pPr fontAlgn="base"/>
            <a:endParaRPr lang="en-GB" noProof="0" dirty="0">
              <a:cs typeface="Arial"/>
            </a:endParaRPr>
          </a:p>
          <a:p>
            <a:pPr fontAlgn="base"/>
            <a:r>
              <a:rPr lang="en-GB" noProof="0" dirty="0">
                <a:cs typeface="Arial"/>
              </a:rPr>
              <a:t>Did you meet your goals?</a:t>
            </a:r>
          </a:p>
          <a:p>
            <a:pPr fontAlgn="base"/>
            <a:endParaRPr lang="en-GB" noProof="0" dirty="0"/>
          </a:p>
        </p:txBody>
      </p:sp>
      <p:sp>
        <p:nvSpPr>
          <p:cNvPr id="4" name="Footer Placeholder 3">
            <a:extLst>
              <a:ext uri="{FF2B5EF4-FFF2-40B4-BE49-F238E27FC236}">
                <a16:creationId xmlns:a16="http://schemas.microsoft.com/office/drawing/2014/main" id="{45D69D25-B8FE-0722-0B95-8F9D2AF27B89}"/>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3C043C45-87F4-6921-4BF5-3548925FC225}"/>
              </a:ext>
            </a:extLst>
          </p:cNvPr>
          <p:cNvSpPr>
            <a:spLocks noGrp="1"/>
          </p:cNvSpPr>
          <p:nvPr>
            <p:ph type="sldNum" sz="quarter" idx="12"/>
          </p:nvPr>
        </p:nvSpPr>
        <p:spPr/>
        <p:txBody>
          <a:bodyPr/>
          <a:lstStyle/>
          <a:p>
            <a:fld id="{DA2C159E-F13C-4A85-9A41-E7669D3E0D70}" type="slidenum">
              <a:rPr lang="en-GB" noProof="0" smtClean="0"/>
              <a:pPr/>
              <a:t>69</a:t>
            </a:fld>
            <a:endParaRPr lang="en-GB" noProof="0" dirty="0"/>
          </a:p>
        </p:txBody>
      </p:sp>
    </p:spTree>
    <p:extLst>
      <p:ext uri="{BB962C8B-B14F-4D97-AF65-F5344CB8AC3E}">
        <p14:creationId xmlns:p14="http://schemas.microsoft.com/office/powerpoint/2010/main" val="104947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C2BA-2DBA-CEB1-23A5-E6CF5D977000}"/>
              </a:ext>
            </a:extLst>
          </p:cNvPr>
          <p:cNvSpPr>
            <a:spLocks noGrp="1"/>
          </p:cNvSpPr>
          <p:nvPr>
            <p:ph type="title"/>
          </p:nvPr>
        </p:nvSpPr>
        <p:spPr/>
        <p:txBody>
          <a:bodyPr/>
          <a:lstStyle/>
          <a:p>
            <a:r>
              <a:rPr lang="en-GB" noProof="0" dirty="0">
                <a:cs typeface="Arial"/>
              </a:rPr>
              <a:t>Raising children</a:t>
            </a:r>
            <a:endParaRPr lang="en-GB" noProof="0" dirty="0"/>
          </a:p>
        </p:txBody>
      </p:sp>
      <p:sp>
        <p:nvSpPr>
          <p:cNvPr id="3" name="Text Placeholder 2">
            <a:extLst>
              <a:ext uri="{FF2B5EF4-FFF2-40B4-BE49-F238E27FC236}">
                <a16:creationId xmlns:a16="http://schemas.microsoft.com/office/drawing/2014/main" id="{D2D0674A-9146-4EB6-F308-591A14B7006F}"/>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Go to the word cloud.</a:t>
            </a:r>
          </a:p>
          <a:p>
            <a:endParaRPr lang="en-GB" noProof="0" dirty="0">
              <a:ea typeface="+mn-lt"/>
              <a:cs typeface="+mn-lt"/>
            </a:endParaRPr>
          </a:p>
          <a:p>
            <a:r>
              <a:rPr lang="en-GB" noProof="0" dirty="0">
                <a:ea typeface="+mn-lt"/>
                <a:cs typeface="+mn-lt"/>
              </a:rPr>
              <a:t>Which three words or phrases come to mind when you think of raising a child?</a:t>
            </a:r>
          </a:p>
          <a:p>
            <a:endParaRPr lang="en-GB" noProof="0" dirty="0">
              <a:ea typeface="+mn-lt"/>
              <a:cs typeface="+mn-lt"/>
            </a:endParaRPr>
          </a:p>
          <a:p>
            <a:r>
              <a:rPr lang="en-GB" noProof="0" dirty="0">
                <a:cs typeface="Arial"/>
              </a:rPr>
              <a:t>Add your thoughts to the word cloud.</a:t>
            </a:r>
          </a:p>
        </p:txBody>
      </p:sp>
      <p:sp>
        <p:nvSpPr>
          <p:cNvPr id="4" name="Slide Number Placeholder 3">
            <a:extLst>
              <a:ext uri="{FF2B5EF4-FFF2-40B4-BE49-F238E27FC236}">
                <a16:creationId xmlns:a16="http://schemas.microsoft.com/office/drawing/2014/main" id="{F2B48838-02B0-1E0E-36DE-D12E7AC0F9DB}"/>
              </a:ext>
            </a:extLst>
          </p:cNvPr>
          <p:cNvSpPr>
            <a:spLocks noGrp="1"/>
          </p:cNvSpPr>
          <p:nvPr>
            <p:ph type="sldNum" sz="quarter" idx="11"/>
          </p:nvPr>
        </p:nvSpPr>
        <p:spPr/>
        <p:txBody>
          <a:bodyPr/>
          <a:lstStyle/>
          <a:p>
            <a:fld id="{DA2C159E-F13C-4A85-9A41-E7669D3E0D70}" type="slidenum">
              <a:rPr lang="en-GB" noProof="0" smtClean="0"/>
              <a:pPr/>
              <a:t>7</a:t>
            </a:fld>
            <a:endParaRPr lang="en-GB" noProof="0" dirty="0"/>
          </a:p>
        </p:txBody>
      </p:sp>
      <p:sp>
        <p:nvSpPr>
          <p:cNvPr id="5" name="Footer Placeholder 4">
            <a:extLst>
              <a:ext uri="{FF2B5EF4-FFF2-40B4-BE49-F238E27FC236}">
                <a16:creationId xmlns:a16="http://schemas.microsoft.com/office/drawing/2014/main" id="{E8EC12AE-5696-7E32-A52A-AEB94FA99E6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85874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8EB-6BD7-4451-B292-4A334C2B8353}"/>
              </a:ext>
            </a:extLst>
          </p:cNvPr>
          <p:cNvSpPr>
            <a:spLocks noGrp="1"/>
          </p:cNvSpPr>
          <p:nvPr>
            <p:ph type="title"/>
          </p:nvPr>
        </p:nvSpPr>
        <p:spPr/>
        <p:txBody>
          <a:bodyPr/>
          <a:lstStyle/>
          <a:p>
            <a:r>
              <a:rPr lang="en-GB" noProof="0" dirty="0">
                <a:ea typeface="+mj-lt"/>
                <a:cs typeface="+mj-lt"/>
              </a:rPr>
              <a:t>Answer the question</a:t>
            </a:r>
            <a:endParaRPr lang="en-GB" noProof="0" dirty="0"/>
          </a:p>
        </p:txBody>
      </p:sp>
      <p:sp>
        <p:nvSpPr>
          <p:cNvPr id="3" name="Text Placeholder 2">
            <a:extLst>
              <a:ext uri="{FF2B5EF4-FFF2-40B4-BE49-F238E27FC236}">
                <a16:creationId xmlns:a16="http://schemas.microsoft.com/office/drawing/2014/main" id="{1B628149-42F4-9FD5-C484-467718C0C6DC}"/>
              </a:ext>
            </a:extLst>
          </p:cNvPr>
          <p:cNvSpPr>
            <a:spLocks noGrp="1"/>
          </p:cNvSpPr>
          <p:nvPr>
            <p:ph type="body" sz="quarter" idx="14"/>
          </p:nvPr>
        </p:nvSpPr>
        <p:spPr/>
        <p:txBody>
          <a:bodyPr vert="horz" lIns="0" tIns="0" rIns="0" bIns="0" rtlCol="0" anchor="t">
            <a:normAutofit/>
          </a:bodyPr>
          <a:lstStyle/>
          <a:p>
            <a:r>
              <a:rPr lang="en-GB" noProof="0" dirty="0"/>
              <a:t>A caregiver with a permissive parenting style is always late to collect their child at the end of the day. </a:t>
            </a:r>
          </a:p>
          <a:p>
            <a:endParaRPr lang="en-GB" noProof="0" dirty="0"/>
          </a:p>
          <a:p>
            <a:r>
              <a:rPr lang="en-GB" noProof="0" dirty="0"/>
              <a:t>Explain how the use of the LAFF strategy can assist practitioners in this situation.</a:t>
            </a:r>
          </a:p>
        </p:txBody>
      </p:sp>
      <p:sp>
        <p:nvSpPr>
          <p:cNvPr id="4" name="Footer Placeholder 3">
            <a:extLst>
              <a:ext uri="{FF2B5EF4-FFF2-40B4-BE49-F238E27FC236}">
                <a16:creationId xmlns:a16="http://schemas.microsoft.com/office/drawing/2014/main" id="{332B2E9E-71E1-E6F5-B690-5AFDA1421ABB}"/>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A0255DF8-C658-15E5-5FAF-F245A9751CB1}"/>
              </a:ext>
            </a:extLst>
          </p:cNvPr>
          <p:cNvSpPr>
            <a:spLocks noGrp="1"/>
          </p:cNvSpPr>
          <p:nvPr>
            <p:ph type="sldNum" sz="quarter" idx="12"/>
          </p:nvPr>
        </p:nvSpPr>
        <p:spPr/>
        <p:txBody>
          <a:bodyPr/>
          <a:lstStyle/>
          <a:p>
            <a:fld id="{DA2C159E-F13C-4A85-9A41-E7669D3E0D70}" type="slidenum">
              <a:rPr lang="en-GB" noProof="0" smtClean="0"/>
              <a:pPr/>
              <a:t>70</a:t>
            </a:fld>
            <a:endParaRPr lang="en-GB" noProof="0" dirty="0"/>
          </a:p>
        </p:txBody>
      </p:sp>
    </p:spTree>
    <p:extLst>
      <p:ext uri="{BB962C8B-B14F-4D97-AF65-F5344CB8AC3E}">
        <p14:creationId xmlns:p14="http://schemas.microsoft.com/office/powerpoint/2010/main" val="2420267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1178-1DFA-EEA2-47F1-2DBFC9D27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BF2CE-9F62-58E3-1FB6-885FC6E6953C}"/>
              </a:ext>
            </a:extLst>
          </p:cNvPr>
          <p:cNvSpPr>
            <a:spLocks noGrp="1"/>
          </p:cNvSpPr>
          <p:nvPr>
            <p:ph type="title"/>
          </p:nvPr>
        </p:nvSpPr>
        <p:spPr/>
        <p:txBody>
          <a:bodyPr/>
          <a:lstStyle/>
          <a:p>
            <a:r>
              <a:rPr lang="en-GB" noProof="0" dirty="0">
                <a:ea typeface="+mj-lt"/>
                <a:cs typeface="+mj-lt"/>
              </a:rPr>
              <a:t>Explain means…….</a:t>
            </a:r>
            <a:endParaRPr lang="en-GB" noProof="0" dirty="0"/>
          </a:p>
        </p:txBody>
      </p:sp>
      <p:sp>
        <p:nvSpPr>
          <p:cNvPr id="3" name="Text Placeholder 2">
            <a:extLst>
              <a:ext uri="{FF2B5EF4-FFF2-40B4-BE49-F238E27FC236}">
                <a16:creationId xmlns:a16="http://schemas.microsoft.com/office/drawing/2014/main" id="{64C5BF76-25AD-28DD-1B74-C3AEC4DBD791}"/>
              </a:ext>
            </a:extLst>
          </p:cNvPr>
          <p:cNvSpPr>
            <a:spLocks noGrp="1"/>
          </p:cNvSpPr>
          <p:nvPr>
            <p:ph type="body" sz="quarter" idx="14"/>
          </p:nvPr>
        </p:nvSpPr>
        <p:spPr/>
        <p:txBody>
          <a:bodyPr vert="horz" lIns="0" tIns="0" rIns="0" bIns="0" rtlCol="0" anchor="t">
            <a:normAutofit/>
          </a:bodyPr>
          <a:lstStyle/>
          <a:p>
            <a:endParaRPr lang="en-GB" noProof="0" dirty="0"/>
          </a:p>
          <a:p>
            <a:r>
              <a:rPr lang="en-GB" noProof="0" dirty="0"/>
              <a:t>Set out purposes or reasons, or make something clear in relation to a particular situation. An explanation requires understanding to be demonstrated.</a:t>
            </a:r>
          </a:p>
          <a:p>
            <a:endParaRPr lang="en-GB" noProof="0" dirty="0"/>
          </a:p>
          <a:p>
            <a:r>
              <a:rPr lang="en-GB" noProof="0" dirty="0"/>
              <a:t>When asked to explain, you need to give reasons. Don’t just say how to use the LAFF strategy, say why it can help make a difference.</a:t>
            </a:r>
          </a:p>
        </p:txBody>
      </p:sp>
      <p:sp>
        <p:nvSpPr>
          <p:cNvPr id="4" name="Footer Placeholder 3">
            <a:extLst>
              <a:ext uri="{FF2B5EF4-FFF2-40B4-BE49-F238E27FC236}">
                <a16:creationId xmlns:a16="http://schemas.microsoft.com/office/drawing/2014/main" id="{29F58641-1B06-4AC2-BB43-F12EEF42047F}"/>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C40DD25D-8B52-7A17-F27A-05BF812F3678}"/>
              </a:ext>
            </a:extLst>
          </p:cNvPr>
          <p:cNvSpPr>
            <a:spLocks noGrp="1"/>
          </p:cNvSpPr>
          <p:nvPr>
            <p:ph type="sldNum" sz="quarter" idx="12"/>
          </p:nvPr>
        </p:nvSpPr>
        <p:spPr/>
        <p:txBody>
          <a:bodyPr/>
          <a:lstStyle/>
          <a:p>
            <a:fld id="{DA2C159E-F13C-4A85-9A41-E7669D3E0D70}" type="slidenum">
              <a:rPr lang="en-GB" noProof="0" smtClean="0"/>
              <a:pPr/>
              <a:t>71</a:t>
            </a:fld>
            <a:endParaRPr lang="en-GB" noProof="0" dirty="0"/>
          </a:p>
        </p:txBody>
      </p:sp>
    </p:spTree>
    <p:extLst>
      <p:ext uri="{BB962C8B-B14F-4D97-AF65-F5344CB8AC3E}">
        <p14:creationId xmlns:p14="http://schemas.microsoft.com/office/powerpoint/2010/main" val="7035192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GB" b="0" noProof="0" dirty="0">
                <a:ea typeface="+mn-lt"/>
                <a:cs typeface="+mn-lt"/>
              </a:rPr>
              <a:t>Relationship between environment and behaviour </a:t>
            </a:r>
            <a:endParaRPr lang="en-GB" noProof="0" dirty="0"/>
          </a:p>
        </p:txBody>
      </p:sp>
    </p:spTree>
    <p:extLst>
      <p:ext uri="{BB962C8B-B14F-4D97-AF65-F5344CB8AC3E}">
        <p14:creationId xmlns:p14="http://schemas.microsoft.com/office/powerpoint/2010/main" val="17009622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A1E2-5648-581C-3ABD-97E901EF6074}"/>
              </a:ext>
            </a:extLst>
          </p:cNvPr>
          <p:cNvSpPr>
            <a:spLocks noGrp="1"/>
          </p:cNvSpPr>
          <p:nvPr>
            <p:ph type="title"/>
          </p:nvPr>
        </p:nvSpPr>
        <p:spPr/>
        <p:txBody>
          <a:bodyPr/>
          <a:lstStyle/>
          <a:p>
            <a:r>
              <a:rPr lang="en-GB" noProof="0" dirty="0">
                <a:cs typeface="Arial"/>
              </a:rPr>
              <a:t>Learning intention: lesson 5</a:t>
            </a:r>
            <a:endParaRPr lang="en-GB" noProof="0" dirty="0"/>
          </a:p>
        </p:txBody>
      </p:sp>
      <p:sp>
        <p:nvSpPr>
          <p:cNvPr id="3" name="Text Placeholder 2">
            <a:extLst>
              <a:ext uri="{FF2B5EF4-FFF2-40B4-BE49-F238E27FC236}">
                <a16:creationId xmlns:a16="http://schemas.microsoft.com/office/drawing/2014/main" id="{257CF56E-9E50-4B85-6FF3-71D8CAEF275D}"/>
              </a:ext>
            </a:extLst>
          </p:cNvPr>
          <p:cNvSpPr>
            <a:spLocks noGrp="1"/>
          </p:cNvSpPr>
          <p:nvPr>
            <p:ph type="body" sz="quarter" idx="12"/>
          </p:nvPr>
        </p:nvSpPr>
        <p:spPr>
          <a:xfrm>
            <a:off x="234000" y="1211780"/>
            <a:ext cx="7675674" cy="3376194"/>
          </a:xfrm>
        </p:spPr>
        <p:txBody>
          <a:bodyPr vert="horz" lIns="0" tIns="0" rIns="0" bIns="0" rtlCol="0" anchor="t">
            <a:noAutofit/>
          </a:bodyPr>
          <a:lstStyle/>
          <a:p>
            <a:r>
              <a:rPr lang="en-GB" noProof="0" dirty="0">
                <a:cs typeface="Arial"/>
              </a:rPr>
              <a:t>Understand the effect of the environment on the behaviour of children and young people.</a:t>
            </a:r>
            <a:endParaRPr lang="en-GB" noProof="0" dirty="0"/>
          </a:p>
        </p:txBody>
      </p:sp>
      <p:sp>
        <p:nvSpPr>
          <p:cNvPr id="4" name="Slide Number Placeholder 3">
            <a:extLst>
              <a:ext uri="{FF2B5EF4-FFF2-40B4-BE49-F238E27FC236}">
                <a16:creationId xmlns:a16="http://schemas.microsoft.com/office/drawing/2014/main" id="{5E9AC2F4-5EC5-5734-D1E4-A81F8CE7F41A}"/>
              </a:ext>
            </a:extLst>
          </p:cNvPr>
          <p:cNvSpPr>
            <a:spLocks noGrp="1"/>
          </p:cNvSpPr>
          <p:nvPr>
            <p:ph type="sldNum" sz="quarter" idx="11"/>
          </p:nvPr>
        </p:nvSpPr>
        <p:spPr/>
        <p:txBody>
          <a:bodyPr/>
          <a:lstStyle/>
          <a:p>
            <a:fld id="{DA2C159E-F13C-4A85-9A41-E7669D3E0D70}" type="slidenum">
              <a:rPr lang="en-GB" noProof="0" smtClean="0"/>
              <a:pPr/>
              <a:t>73</a:t>
            </a:fld>
            <a:endParaRPr lang="en-GB" noProof="0" dirty="0"/>
          </a:p>
        </p:txBody>
      </p:sp>
      <p:sp>
        <p:nvSpPr>
          <p:cNvPr id="5" name="Footer Placeholder 4">
            <a:extLst>
              <a:ext uri="{FF2B5EF4-FFF2-40B4-BE49-F238E27FC236}">
                <a16:creationId xmlns:a16="http://schemas.microsoft.com/office/drawing/2014/main" id="{69BD91D5-F704-0000-51A7-6FEF8EBAC61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533522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4264-07DE-2289-F3C2-00B6867660C7}"/>
              </a:ext>
            </a:extLst>
          </p:cNvPr>
          <p:cNvSpPr>
            <a:spLocks noGrp="1"/>
          </p:cNvSpPr>
          <p:nvPr>
            <p:ph type="title"/>
          </p:nvPr>
        </p:nvSpPr>
        <p:spPr/>
        <p:txBody>
          <a:bodyPr/>
          <a:lstStyle/>
          <a:p>
            <a:r>
              <a:rPr lang="en-GB" noProof="0" dirty="0">
                <a:cs typeface="Arial"/>
              </a:rPr>
              <a:t>The best environment to raise a child</a:t>
            </a:r>
            <a:endParaRPr lang="en-GB" noProof="0" dirty="0"/>
          </a:p>
        </p:txBody>
      </p:sp>
      <p:sp>
        <p:nvSpPr>
          <p:cNvPr id="5" name="Footer Placeholder 4">
            <a:extLst>
              <a:ext uri="{FF2B5EF4-FFF2-40B4-BE49-F238E27FC236}">
                <a16:creationId xmlns:a16="http://schemas.microsoft.com/office/drawing/2014/main" id="{46FA86C2-7640-AF91-B7F8-BD2367D794B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pic>
        <p:nvPicPr>
          <p:cNvPr id="10" name="Picture 9" descr="Residential tower block.">
            <a:extLst>
              <a:ext uri="{FF2B5EF4-FFF2-40B4-BE49-F238E27FC236}">
                <a16:creationId xmlns:a16="http://schemas.microsoft.com/office/drawing/2014/main" id="{0F5FF308-E044-4DD1-EE57-F95A3E42940F}"/>
              </a:ext>
            </a:extLst>
          </p:cNvPr>
          <p:cNvPicPr>
            <a:picLocks noChangeAspect="1"/>
          </p:cNvPicPr>
          <p:nvPr/>
        </p:nvPicPr>
        <p:blipFill>
          <a:blip r:embed="rId2"/>
          <a:stretch>
            <a:fillRect/>
          </a:stretch>
        </p:blipFill>
        <p:spPr>
          <a:xfrm>
            <a:off x="473487" y="949325"/>
            <a:ext cx="2199870" cy="2160000"/>
          </a:xfrm>
          <a:prstGeom prst="rect">
            <a:avLst/>
          </a:prstGeom>
        </p:spPr>
      </p:pic>
      <p:pic>
        <p:nvPicPr>
          <p:cNvPr id="12" name="Picture 11" descr="Detached bungalow in large garden in a rural area.">
            <a:extLst>
              <a:ext uri="{FF2B5EF4-FFF2-40B4-BE49-F238E27FC236}">
                <a16:creationId xmlns:a16="http://schemas.microsoft.com/office/drawing/2014/main" id="{F4C04D6B-6AD4-299A-28CF-E54E25D5860B}"/>
              </a:ext>
            </a:extLst>
          </p:cNvPr>
          <p:cNvPicPr>
            <a:picLocks noChangeAspect="1"/>
          </p:cNvPicPr>
          <p:nvPr/>
        </p:nvPicPr>
        <p:blipFill>
          <a:blip r:embed="rId3"/>
          <a:stretch>
            <a:fillRect/>
          </a:stretch>
        </p:blipFill>
        <p:spPr>
          <a:xfrm>
            <a:off x="3290407" y="953192"/>
            <a:ext cx="2216490" cy="2160000"/>
          </a:xfrm>
          <a:prstGeom prst="rect">
            <a:avLst/>
          </a:prstGeom>
        </p:spPr>
      </p:pic>
      <p:pic>
        <p:nvPicPr>
          <p:cNvPr id="14" name="Picture 13" descr="Caravan in a field.">
            <a:extLst>
              <a:ext uri="{FF2B5EF4-FFF2-40B4-BE49-F238E27FC236}">
                <a16:creationId xmlns:a16="http://schemas.microsoft.com/office/drawing/2014/main" id="{D47F50A8-51EA-E5D4-E943-065DF13EA316}"/>
              </a:ext>
            </a:extLst>
          </p:cNvPr>
          <p:cNvPicPr>
            <a:picLocks noChangeAspect="1"/>
          </p:cNvPicPr>
          <p:nvPr/>
        </p:nvPicPr>
        <p:blipFill>
          <a:blip r:embed="rId4"/>
          <a:stretch>
            <a:fillRect/>
          </a:stretch>
        </p:blipFill>
        <p:spPr>
          <a:xfrm>
            <a:off x="6180437" y="953192"/>
            <a:ext cx="2160000" cy="2160000"/>
          </a:xfrm>
          <a:prstGeom prst="rect">
            <a:avLst/>
          </a:prstGeom>
        </p:spPr>
      </p:pic>
      <p:pic>
        <p:nvPicPr>
          <p:cNvPr id="16" name="Picture 15" descr="Terraced house with small front garden">
            <a:extLst>
              <a:ext uri="{FF2B5EF4-FFF2-40B4-BE49-F238E27FC236}">
                <a16:creationId xmlns:a16="http://schemas.microsoft.com/office/drawing/2014/main" id="{EB99AF89-E55E-901A-8FB8-483676BED709}"/>
              </a:ext>
            </a:extLst>
          </p:cNvPr>
          <p:cNvPicPr>
            <a:picLocks noChangeAspect="1"/>
          </p:cNvPicPr>
          <p:nvPr/>
        </p:nvPicPr>
        <p:blipFill>
          <a:blip r:embed="rId5"/>
          <a:stretch>
            <a:fillRect/>
          </a:stretch>
        </p:blipFill>
        <p:spPr>
          <a:xfrm>
            <a:off x="1985964" y="2611130"/>
            <a:ext cx="2136739" cy="2160000"/>
          </a:xfrm>
          <a:prstGeom prst="rect">
            <a:avLst/>
          </a:prstGeom>
        </p:spPr>
      </p:pic>
      <p:pic>
        <p:nvPicPr>
          <p:cNvPr id="18" name="Picture 17" descr="Barge on a canal.">
            <a:extLst>
              <a:ext uri="{FF2B5EF4-FFF2-40B4-BE49-F238E27FC236}">
                <a16:creationId xmlns:a16="http://schemas.microsoft.com/office/drawing/2014/main" id="{87B54361-3121-3DAB-684A-AC8328E59E4A}"/>
              </a:ext>
            </a:extLst>
          </p:cNvPr>
          <p:cNvPicPr>
            <a:picLocks noChangeAspect="1"/>
          </p:cNvPicPr>
          <p:nvPr/>
        </p:nvPicPr>
        <p:blipFill>
          <a:blip r:embed="rId6"/>
          <a:stretch>
            <a:fillRect/>
          </a:stretch>
        </p:blipFill>
        <p:spPr>
          <a:xfrm>
            <a:off x="4974770" y="2611130"/>
            <a:ext cx="2093539" cy="2160000"/>
          </a:xfrm>
          <a:prstGeom prst="rect">
            <a:avLst/>
          </a:prstGeom>
        </p:spPr>
      </p:pic>
      <p:sp>
        <p:nvSpPr>
          <p:cNvPr id="19" name="TextBox 18">
            <a:extLst>
              <a:ext uri="{FF2B5EF4-FFF2-40B4-BE49-F238E27FC236}">
                <a16:creationId xmlns:a16="http://schemas.microsoft.com/office/drawing/2014/main" id="{13845FF7-30D4-1C8A-BBE0-D947F1CF0777}"/>
              </a:ext>
              <a:ext uri="{C183D7F6-B498-43B3-948B-1728B52AA6E4}">
                <adec:decorative xmlns:adec="http://schemas.microsoft.com/office/drawing/2017/decorative" val="1"/>
              </a:ext>
            </a:extLst>
          </p:cNvPr>
          <p:cNvSpPr txBox="1"/>
          <p:nvPr/>
        </p:nvSpPr>
        <p:spPr>
          <a:xfrm>
            <a:off x="576775" y="1125415"/>
            <a:ext cx="450167" cy="276999"/>
          </a:xfrm>
          <a:prstGeom prst="rect">
            <a:avLst/>
          </a:prstGeom>
          <a:noFill/>
        </p:spPr>
        <p:txBody>
          <a:bodyPr wrap="square" lIns="0" tIns="0" rIns="0" bIns="0" rtlCol="0">
            <a:spAutoFit/>
          </a:bodyPr>
          <a:lstStyle/>
          <a:p>
            <a:r>
              <a:rPr lang="en-GB" b="1" noProof="0" dirty="0">
                <a:solidFill>
                  <a:schemeClr val="bg1"/>
                </a:solidFill>
              </a:rPr>
              <a:t>1</a:t>
            </a:r>
          </a:p>
        </p:txBody>
      </p:sp>
      <p:sp>
        <p:nvSpPr>
          <p:cNvPr id="20" name="TextBox 19">
            <a:extLst>
              <a:ext uri="{FF2B5EF4-FFF2-40B4-BE49-F238E27FC236}">
                <a16:creationId xmlns:a16="http://schemas.microsoft.com/office/drawing/2014/main" id="{4EAC7E68-558D-4ABA-B5B4-8B85B728D180}"/>
              </a:ext>
              <a:ext uri="{C183D7F6-B498-43B3-948B-1728B52AA6E4}">
                <adec:decorative xmlns:adec="http://schemas.microsoft.com/office/drawing/2017/decorative" val="1"/>
              </a:ext>
            </a:extLst>
          </p:cNvPr>
          <p:cNvSpPr txBox="1"/>
          <p:nvPr/>
        </p:nvSpPr>
        <p:spPr>
          <a:xfrm>
            <a:off x="3527633" y="1125415"/>
            <a:ext cx="450167" cy="276999"/>
          </a:xfrm>
          <a:prstGeom prst="rect">
            <a:avLst/>
          </a:prstGeom>
          <a:noFill/>
        </p:spPr>
        <p:txBody>
          <a:bodyPr wrap="square" lIns="0" tIns="0" rIns="0" bIns="0" rtlCol="0">
            <a:spAutoFit/>
          </a:bodyPr>
          <a:lstStyle/>
          <a:p>
            <a:r>
              <a:rPr lang="en-GB" b="1" noProof="0" dirty="0">
                <a:solidFill>
                  <a:schemeClr val="bg1"/>
                </a:solidFill>
              </a:rPr>
              <a:t>2</a:t>
            </a:r>
          </a:p>
        </p:txBody>
      </p:sp>
      <p:sp>
        <p:nvSpPr>
          <p:cNvPr id="21" name="TextBox 20">
            <a:extLst>
              <a:ext uri="{FF2B5EF4-FFF2-40B4-BE49-F238E27FC236}">
                <a16:creationId xmlns:a16="http://schemas.microsoft.com/office/drawing/2014/main" id="{B6657422-E449-424C-7A3E-5A05C2B3A86D}"/>
              </a:ext>
              <a:ext uri="{C183D7F6-B498-43B3-948B-1728B52AA6E4}">
                <adec:decorative xmlns:adec="http://schemas.microsoft.com/office/drawing/2017/decorative" val="1"/>
              </a:ext>
            </a:extLst>
          </p:cNvPr>
          <p:cNvSpPr txBox="1"/>
          <p:nvPr/>
        </p:nvSpPr>
        <p:spPr>
          <a:xfrm>
            <a:off x="6588833" y="3520034"/>
            <a:ext cx="450167" cy="276999"/>
          </a:xfrm>
          <a:prstGeom prst="rect">
            <a:avLst/>
          </a:prstGeom>
          <a:noFill/>
        </p:spPr>
        <p:txBody>
          <a:bodyPr wrap="square" lIns="0" tIns="0" rIns="0" bIns="0" rtlCol="0">
            <a:spAutoFit/>
          </a:bodyPr>
          <a:lstStyle/>
          <a:p>
            <a:r>
              <a:rPr lang="en-GB" b="1" noProof="0" dirty="0">
                <a:solidFill>
                  <a:schemeClr val="bg1"/>
                </a:solidFill>
              </a:rPr>
              <a:t>5</a:t>
            </a:r>
          </a:p>
        </p:txBody>
      </p:sp>
      <p:sp>
        <p:nvSpPr>
          <p:cNvPr id="22" name="TextBox 21">
            <a:extLst>
              <a:ext uri="{FF2B5EF4-FFF2-40B4-BE49-F238E27FC236}">
                <a16:creationId xmlns:a16="http://schemas.microsoft.com/office/drawing/2014/main" id="{EDFABACF-6706-5093-68EA-09879DA76AE6}"/>
              </a:ext>
              <a:ext uri="{C183D7F6-B498-43B3-948B-1728B52AA6E4}">
                <adec:decorative xmlns:adec="http://schemas.microsoft.com/office/drawing/2017/decorative" val="1"/>
              </a:ext>
            </a:extLst>
          </p:cNvPr>
          <p:cNvSpPr txBox="1"/>
          <p:nvPr/>
        </p:nvSpPr>
        <p:spPr>
          <a:xfrm>
            <a:off x="2075691" y="3516339"/>
            <a:ext cx="450167" cy="276999"/>
          </a:xfrm>
          <a:prstGeom prst="rect">
            <a:avLst/>
          </a:prstGeom>
          <a:noFill/>
        </p:spPr>
        <p:txBody>
          <a:bodyPr wrap="square" lIns="0" tIns="0" rIns="0" bIns="0" rtlCol="0">
            <a:spAutoFit/>
          </a:bodyPr>
          <a:lstStyle/>
          <a:p>
            <a:r>
              <a:rPr lang="en-GB" b="1" noProof="0" dirty="0">
                <a:solidFill>
                  <a:schemeClr val="bg1"/>
                </a:solidFill>
              </a:rPr>
              <a:t>4</a:t>
            </a:r>
          </a:p>
        </p:txBody>
      </p:sp>
      <p:sp>
        <p:nvSpPr>
          <p:cNvPr id="23" name="TextBox 22">
            <a:extLst>
              <a:ext uri="{FF2B5EF4-FFF2-40B4-BE49-F238E27FC236}">
                <a16:creationId xmlns:a16="http://schemas.microsoft.com/office/drawing/2014/main" id="{4A0DB45A-EE90-3606-D5AC-6F58EE5E01BA}"/>
              </a:ext>
              <a:ext uri="{C183D7F6-B498-43B3-948B-1728B52AA6E4}">
                <adec:decorative xmlns:adec="http://schemas.microsoft.com/office/drawing/2017/decorative" val="1"/>
              </a:ext>
            </a:extLst>
          </p:cNvPr>
          <p:cNvSpPr txBox="1"/>
          <p:nvPr/>
        </p:nvSpPr>
        <p:spPr>
          <a:xfrm>
            <a:off x="6361173" y="1117565"/>
            <a:ext cx="450167" cy="276999"/>
          </a:xfrm>
          <a:prstGeom prst="rect">
            <a:avLst/>
          </a:prstGeom>
          <a:noFill/>
        </p:spPr>
        <p:txBody>
          <a:bodyPr wrap="square" lIns="0" tIns="0" rIns="0" bIns="0" rtlCol="0">
            <a:spAutoFit/>
          </a:bodyPr>
          <a:lstStyle/>
          <a:p>
            <a:r>
              <a:rPr lang="en-GB" b="1" noProof="0" dirty="0">
                <a:solidFill>
                  <a:schemeClr val="bg1"/>
                </a:solidFill>
              </a:rPr>
              <a:t>3</a:t>
            </a:r>
          </a:p>
        </p:txBody>
      </p:sp>
      <p:sp>
        <p:nvSpPr>
          <p:cNvPr id="4" name="Slide Number Placeholder 3">
            <a:extLst>
              <a:ext uri="{FF2B5EF4-FFF2-40B4-BE49-F238E27FC236}">
                <a16:creationId xmlns:a16="http://schemas.microsoft.com/office/drawing/2014/main" id="{32B331AE-79CC-BF3D-5976-D07F49D4AE6A}"/>
              </a:ext>
            </a:extLst>
          </p:cNvPr>
          <p:cNvSpPr>
            <a:spLocks noGrp="1"/>
          </p:cNvSpPr>
          <p:nvPr>
            <p:ph type="sldNum" sz="quarter" idx="11"/>
          </p:nvPr>
        </p:nvSpPr>
        <p:spPr/>
        <p:txBody>
          <a:bodyPr/>
          <a:lstStyle/>
          <a:p>
            <a:fld id="{DA2C159E-F13C-4A85-9A41-E7669D3E0D70}" type="slidenum">
              <a:rPr lang="en-GB" noProof="0" smtClean="0"/>
              <a:pPr/>
              <a:t>74</a:t>
            </a:fld>
            <a:endParaRPr lang="en-GB" noProof="0" dirty="0"/>
          </a:p>
        </p:txBody>
      </p:sp>
    </p:spTree>
    <p:extLst>
      <p:ext uri="{BB962C8B-B14F-4D97-AF65-F5344CB8AC3E}">
        <p14:creationId xmlns:p14="http://schemas.microsoft.com/office/powerpoint/2010/main" val="35706232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DE16-F17E-B2A5-A3E5-EEF665D16F99}"/>
              </a:ext>
            </a:extLst>
          </p:cNvPr>
          <p:cNvSpPr>
            <a:spLocks noGrp="1"/>
          </p:cNvSpPr>
          <p:nvPr>
            <p:ph type="title"/>
          </p:nvPr>
        </p:nvSpPr>
        <p:spPr/>
        <p:txBody>
          <a:bodyPr/>
          <a:lstStyle/>
          <a:p>
            <a:r>
              <a:rPr lang="en-GB" noProof="0" dirty="0">
                <a:cs typeface="Arial"/>
              </a:rPr>
              <a:t>Through the keyhole</a:t>
            </a:r>
            <a:endParaRPr lang="en-GB" noProof="0" dirty="0"/>
          </a:p>
        </p:txBody>
      </p:sp>
      <p:sp>
        <p:nvSpPr>
          <p:cNvPr id="3" name="Text Placeholder 2">
            <a:extLst>
              <a:ext uri="{FF2B5EF4-FFF2-40B4-BE49-F238E27FC236}">
                <a16:creationId xmlns:a16="http://schemas.microsoft.com/office/drawing/2014/main" id="{B6B7AAFB-022E-B77A-345A-35EBEC0C26BC}"/>
              </a:ext>
            </a:extLst>
          </p:cNvPr>
          <p:cNvSpPr>
            <a:spLocks noGrp="1"/>
          </p:cNvSpPr>
          <p:nvPr>
            <p:ph type="body" sz="quarter" idx="12"/>
          </p:nvPr>
        </p:nvSpPr>
        <p:spPr>
          <a:xfrm>
            <a:off x="232950" y="949325"/>
            <a:ext cx="8098250" cy="3638649"/>
          </a:xfrm>
        </p:spPr>
        <p:txBody>
          <a:bodyPr vert="horz" lIns="0" tIns="0" rIns="0" bIns="0" rtlCol="0" anchor="t">
            <a:noAutofit/>
          </a:bodyPr>
          <a:lstStyle/>
          <a:p>
            <a:r>
              <a:rPr lang="en-GB" noProof="0" dirty="0">
                <a:cs typeface="Arial"/>
              </a:rPr>
              <a:t>Individually, design and draw what you think would be the perfect environment to raise a child.</a:t>
            </a:r>
          </a:p>
          <a:p>
            <a:endParaRPr lang="en-GB" noProof="0" dirty="0">
              <a:cs typeface="Arial"/>
            </a:endParaRPr>
          </a:p>
          <a:p>
            <a:r>
              <a:rPr lang="en-GB" noProof="0" dirty="0">
                <a:cs typeface="Arial"/>
              </a:rPr>
              <a:t>You can do this digitally or using flip chart paper and marker pens.</a:t>
            </a:r>
          </a:p>
          <a:p>
            <a:endParaRPr lang="en-GB" noProof="0" dirty="0">
              <a:cs typeface="Arial"/>
            </a:endParaRPr>
          </a:p>
          <a:p>
            <a:r>
              <a:rPr lang="en-GB" noProof="0" dirty="0">
                <a:cs typeface="Arial"/>
              </a:rPr>
              <a:t>Annotate your design to show why you have included different elements.</a:t>
            </a:r>
            <a:endParaRPr lang="en-GB" noProof="0" dirty="0"/>
          </a:p>
        </p:txBody>
      </p:sp>
      <p:sp>
        <p:nvSpPr>
          <p:cNvPr id="4" name="Slide Number Placeholder 3">
            <a:extLst>
              <a:ext uri="{FF2B5EF4-FFF2-40B4-BE49-F238E27FC236}">
                <a16:creationId xmlns:a16="http://schemas.microsoft.com/office/drawing/2014/main" id="{BF448D76-2C88-F528-8F2A-A9EFDA9A03BB}"/>
              </a:ext>
            </a:extLst>
          </p:cNvPr>
          <p:cNvSpPr>
            <a:spLocks noGrp="1"/>
          </p:cNvSpPr>
          <p:nvPr>
            <p:ph type="sldNum" sz="quarter" idx="11"/>
          </p:nvPr>
        </p:nvSpPr>
        <p:spPr/>
        <p:txBody>
          <a:bodyPr/>
          <a:lstStyle/>
          <a:p>
            <a:fld id="{DA2C159E-F13C-4A85-9A41-E7669D3E0D70}" type="slidenum">
              <a:rPr lang="en-GB" noProof="0" smtClean="0"/>
              <a:pPr/>
              <a:t>75</a:t>
            </a:fld>
            <a:endParaRPr lang="en-GB" noProof="0" dirty="0"/>
          </a:p>
        </p:txBody>
      </p:sp>
      <p:sp>
        <p:nvSpPr>
          <p:cNvPr id="5" name="Footer Placeholder 4">
            <a:extLst>
              <a:ext uri="{FF2B5EF4-FFF2-40B4-BE49-F238E27FC236}">
                <a16:creationId xmlns:a16="http://schemas.microsoft.com/office/drawing/2014/main" id="{9CF17DC3-B7E4-589A-740E-DF22892702A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968683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0803-5C09-E6DA-AF4F-83EB1C6FCACB}"/>
              </a:ext>
            </a:extLst>
          </p:cNvPr>
          <p:cNvSpPr>
            <a:spLocks noGrp="1"/>
          </p:cNvSpPr>
          <p:nvPr>
            <p:ph type="title"/>
          </p:nvPr>
        </p:nvSpPr>
        <p:spPr/>
        <p:txBody>
          <a:bodyPr/>
          <a:lstStyle/>
          <a:p>
            <a:r>
              <a:rPr lang="en-GB" noProof="0" dirty="0">
                <a:cs typeface="Arial"/>
              </a:rPr>
              <a:t>Gallery</a:t>
            </a:r>
            <a:endParaRPr lang="en-GB" noProof="0" dirty="0"/>
          </a:p>
        </p:txBody>
      </p:sp>
      <p:sp>
        <p:nvSpPr>
          <p:cNvPr id="3" name="Text Placeholder 2">
            <a:extLst>
              <a:ext uri="{FF2B5EF4-FFF2-40B4-BE49-F238E27FC236}">
                <a16:creationId xmlns:a16="http://schemas.microsoft.com/office/drawing/2014/main" id="{7563D1CA-2DEC-904F-25E1-9EB4EDA7E6BD}"/>
              </a:ext>
            </a:extLst>
          </p:cNvPr>
          <p:cNvSpPr>
            <a:spLocks noGrp="1"/>
          </p:cNvSpPr>
          <p:nvPr>
            <p:ph type="body" sz="quarter" idx="12"/>
          </p:nvPr>
        </p:nvSpPr>
        <p:spPr>
          <a:xfrm>
            <a:off x="233999" y="803305"/>
            <a:ext cx="8055421" cy="3784669"/>
          </a:xfrm>
        </p:spPr>
        <p:txBody>
          <a:bodyPr vert="horz" lIns="0" tIns="0" rIns="0" bIns="0" rtlCol="0" anchor="t">
            <a:noAutofit/>
          </a:bodyPr>
          <a:lstStyle/>
          <a:p>
            <a:r>
              <a:rPr lang="en-GB" noProof="0" dirty="0">
                <a:cs typeface="Arial"/>
              </a:rPr>
              <a:t>Display the environment you have created. If you used digital software, you </a:t>
            </a:r>
            <a:r>
              <a:rPr lang="en-GB" dirty="0">
                <a:cs typeface="Arial"/>
              </a:rPr>
              <a:t>must</a:t>
            </a:r>
            <a:r>
              <a:rPr lang="en-GB" noProof="0" dirty="0">
                <a:cs typeface="Arial"/>
              </a:rPr>
              <a:t> print a copy.</a:t>
            </a:r>
          </a:p>
          <a:p>
            <a:endParaRPr lang="en-GB" noProof="0" dirty="0">
              <a:cs typeface="Arial"/>
            </a:endParaRPr>
          </a:p>
          <a:p>
            <a:r>
              <a:rPr lang="en-GB" noProof="0" dirty="0">
                <a:cs typeface="Arial"/>
              </a:rPr>
              <a:t>Now go and look at the first design you have been allocated – the image, the information and the reasoning.</a:t>
            </a:r>
          </a:p>
          <a:p>
            <a:endParaRPr lang="en-GB" noProof="0" dirty="0">
              <a:cs typeface="Arial"/>
            </a:endParaRPr>
          </a:p>
          <a:p>
            <a:r>
              <a:rPr lang="en-GB" noProof="0" dirty="0">
                <a:cs typeface="Arial"/>
              </a:rPr>
              <a:t>Write three questions to ask the designer about what has been included.</a:t>
            </a:r>
          </a:p>
          <a:p>
            <a:endParaRPr lang="en-GB" noProof="0" dirty="0">
              <a:cs typeface="Arial"/>
            </a:endParaRPr>
          </a:p>
          <a:p>
            <a:r>
              <a:rPr lang="en-GB" noProof="0" dirty="0">
                <a:cs typeface="Arial"/>
              </a:rPr>
              <a:t>Do this with three images in total.</a:t>
            </a:r>
            <a:endParaRPr lang="en-GB" noProof="0" dirty="0"/>
          </a:p>
        </p:txBody>
      </p:sp>
      <p:sp>
        <p:nvSpPr>
          <p:cNvPr id="4" name="Slide Number Placeholder 3">
            <a:extLst>
              <a:ext uri="{FF2B5EF4-FFF2-40B4-BE49-F238E27FC236}">
                <a16:creationId xmlns:a16="http://schemas.microsoft.com/office/drawing/2014/main" id="{BF84CE09-0348-E2F5-291B-DA1E3C0AF09B}"/>
              </a:ext>
            </a:extLst>
          </p:cNvPr>
          <p:cNvSpPr>
            <a:spLocks noGrp="1"/>
          </p:cNvSpPr>
          <p:nvPr>
            <p:ph type="sldNum" sz="quarter" idx="11"/>
          </p:nvPr>
        </p:nvSpPr>
        <p:spPr/>
        <p:txBody>
          <a:bodyPr/>
          <a:lstStyle/>
          <a:p>
            <a:fld id="{DA2C159E-F13C-4A85-9A41-E7669D3E0D70}" type="slidenum">
              <a:rPr lang="en-GB" noProof="0" smtClean="0"/>
              <a:pPr/>
              <a:t>76</a:t>
            </a:fld>
            <a:endParaRPr lang="en-GB" noProof="0" dirty="0"/>
          </a:p>
        </p:txBody>
      </p:sp>
      <p:sp>
        <p:nvSpPr>
          <p:cNvPr id="5" name="Footer Placeholder 4">
            <a:extLst>
              <a:ext uri="{FF2B5EF4-FFF2-40B4-BE49-F238E27FC236}">
                <a16:creationId xmlns:a16="http://schemas.microsoft.com/office/drawing/2014/main" id="{8FDDC271-6F8D-5D42-F2AA-02A5810D617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610790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A296-62C1-2E2A-F667-DFB40B88BB46}"/>
              </a:ext>
            </a:extLst>
          </p:cNvPr>
          <p:cNvSpPr>
            <a:spLocks noGrp="1"/>
          </p:cNvSpPr>
          <p:nvPr>
            <p:ph type="title"/>
          </p:nvPr>
        </p:nvSpPr>
        <p:spPr/>
        <p:txBody>
          <a:bodyPr/>
          <a:lstStyle/>
          <a:p>
            <a:r>
              <a:rPr lang="en-GB" noProof="0" dirty="0">
                <a:cs typeface="Arial"/>
              </a:rPr>
              <a:t>Fostering as a family dynamic</a:t>
            </a:r>
            <a:endParaRPr lang="en-GB" noProof="0" dirty="0"/>
          </a:p>
        </p:txBody>
      </p:sp>
      <p:sp>
        <p:nvSpPr>
          <p:cNvPr id="3" name="Text Placeholder 2">
            <a:extLst>
              <a:ext uri="{FF2B5EF4-FFF2-40B4-BE49-F238E27FC236}">
                <a16:creationId xmlns:a16="http://schemas.microsoft.com/office/drawing/2014/main" id="{A56D7532-8F09-8749-86C0-B68A1AD325A6}"/>
              </a:ext>
            </a:extLst>
          </p:cNvPr>
          <p:cNvSpPr>
            <a:spLocks noGrp="1"/>
          </p:cNvSpPr>
          <p:nvPr>
            <p:ph type="body" sz="quarter" idx="12"/>
          </p:nvPr>
        </p:nvSpPr>
        <p:spPr>
          <a:xfrm>
            <a:off x="234000" y="1268008"/>
            <a:ext cx="8046400" cy="3319966"/>
          </a:xfrm>
        </p:spPr>
        <p:txBody>
          <a:bodyPr vert="horz" lIns="0" tIns="0" rIns="0" bIns="0" rtlCol="0" anchor="t">
            <a:noAutofit/>
          </a:bodyPr>
          <a:lstStyle/>
          <a:p>
            <a:r>
              <a:rPr lang="en-GB" noProof="0" dirty="0">
                <a:ea typeface="+mn-lt"/>
                <a:cs typeface="+mn-lt"/>
              </a:rPr>
              <a:t>A foster family provides a home on behalf of a local authority to children and young people who cannot live with their birth family. </a:t>
            </a:r>
            <a:endParaRPr lang="en-GB" noProof="0" dirty="0"/>
          </a:p>
          <a:p>
            <a:pPr marL="342900" indent="-342900">
              <a:buChar char="•"/>
            </a:pPr>
            <a:endParaRPr lang="en-GB" noProof="0" dirty="0">
              <a:ea typeface="+mn-lt"/>
              <a:cs typeface="+mn-lt"/>
            </a:endParaRPr>
          </a:p>
          <a:p>
            <a:r>
              <a:rPr lang="en-GB" noProof="0" dirty="0">
                <a:ea typeface="+mn-lt"/>
                <a:cs typeface="+mn-lt"/>
              </a:rPr>
              <a:t>They offer temporary or long-term care for children from birth to age 18+, with legal responsibility remaining with the local authority.</a:t>
            </a:r>
          </a:p>
          <a:p>
            <a:endParaRPr lang="en-GB" noProof="0" dirty="0">
              <a:cs typeface="Arial"/>
            </a:endParaRPr>
          </a:p>
        </p:txBody>
      </p:sp>
      <p:sp>
        <p:nvSpPr>
          <p:cNvPr id="4" name="Slide Number Placeholder 3">
            <a:extLst>
              <a:ext uri="{FF2B5EF4-FFF2-40B4-BE49-F238E27FC236}">
                <a16:creationId xmlns:a16="http://schemas.microsoft.com/office/drawing/2014/main" id="{510FC1DC-F6F0-B864-C4DE-5DC90097A752}"/>
              </a:ext>
            </a:extLst>
          </p:cNvPr>
          <p:cNvSpPr>
            <a:spLocks noGrp="1"/>
          </p:cNvSpPr>
          <p:nvPr>
            <p:ph type="sldNum" sz="quarter" idx="11"/>
          </p:nvPr>
        </p:nvSpPr>
        <p:spPr/>
        <p:txBody>
          <a:bodyPr/>
          <a:lstStyle/>
          <a:p>
            <a:fld id="{DA2C159E-F13C-4A85-9A41-E7669D3E0D70}" type="slidenum">
              <a:rPr lang="en-GB" noProof="0" smtClean="0"/>
              <a:pPr/>
              <a:t>77</a:t>
            </a:fld>
            <a:endParaRPr lang="en-GB" noProof="0" dirty="0"/>
          </a:p>
        </p:txBody>
      </p:sp>
      <p:sp>
        <p:nvSpPr>
          <p:cNvPr id="5" name="Footer Placeholder 4">
            <a:extLst>
              <a:ext uri="{FF2B5EF4-FFF2-40B4-BE49-F238E27FC236}">
                <a16:creationId xmlns:a16="http://schemas.microsoft.com/office/drawing/2014/main" id="{28BDC41B-E916-C6D1-B9E8-F37660AEDB4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11188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F8D8-9C9B-65F7-FE9F-F08AFD9FCB1D}"/>
              </a:ext>
            </a:extLst>
          </p:cNvPr>
          <p:cNvSpPr>
            <a:spLocks noGrp="1"/>
          </p:cNvSpPr>
          <p:nvPr>
            <p:ph type="title"/>
          </p:nvPr>
        </p:nvSpPr>
        <p:spPr/>
        <p:txBody>
          <a:bodyPr/>
          <a:lstStyle/>
          <a:p>
            <a:r>
              <a:rPr lang="en-GB" noProof="0" dirty="0">
                <a:ea typeface="+mj-lt"/>
                <a:cs typeface="+mj-lt"/>
              </a:rPr>
              <a:t>Key aspects of a foster family</a:t>
            </a:r>
            <a:endParaRPr lang="en-GB" noProof="0" dirty="0"/>
          </a:p>
        </p:txBody>
      </p:sp>
      <p:sp>
        <p:nvSpPr>
          <p:cNvPr id="3" name="Text Placeholder 2">
            <a:extLst>
              <a:ext uri="{FF2B5EF4-FFF2-40B4-BE49-F238E27FC236}">
                <a16:creationId xmlns:a16="http://schemas.microsoft.com/office/drawing/2014/main" id="{5769584D-8D87-6A73-3B9F-71E9EB6E20E9}"/>
              </a:ext>
            </a:extLst>
          </p:cNvPr>
          <p:cNvSpPr>
            <a:spLocks noGrp="1"/>
          </p:cNvSpPr>
          <p:nvPr>
            <p:ph type="body" sz="quarter" idx="12"/>
          </p:nvPr>
        </p:nvSpPr>
        <p:spPr>
          <a:xfrm>
            <a:off x="234000" y="1171533"/>
            <a:ext cx="7675674" cy="3416441"/>
          </a:xfrm>
        </p:spPr>
        <p:txBody>
          <a:bodyPr vert="horz" lIns="0" tIns="0" rIns="0" bIns="0" rtlCol="0" anchor="t">
            <a:noAutofit/>
          </a:bodyPr>
          <a:lstStyle/>
          <a:p>
            <a:r>
              <a:rPr lang="en-GB" noProof="0" dirty="0">
                <a:ea typeface="+mn-lt"/>
                <a:cs typeface="+mn-lt"/>
              </a:rPr>
              <a:t>Involves providing daily care, managing behaviour, and supporting educational and health needs.</a:t>
            </a:r>
            <a:endParaRPr lang="en-GB" noProof="0" dirty="0">
              <a:cs typeface="Arial"/>
            </a:endParaRPr>
          </a:p>
          <a:p>
            <a:pPr marL="342900" indent="-342900">
              <a:buChar char="•"/>
            </a:pPr>
            <a:endParaRPr lang="en-GB" noProof="0" dirty="0">
              <a:ea typeface="+mn-lt"/>
              <a:cs typeface="+mn-lt"/>
            </a:endParaRPr>
          </a:p>
          <a:p>
            <a:r>
              <a:rPr lang="en-GB" noProof="0" dirty="0">
                <a:ea typeface="+mn-lt"/>
                <a:cs typeface="+mn-lt"/>
              </a:rPr>
              <a:t>Placements range from emergency (overnight), short-term (weeks/months), to long-term (until adulthood).</a:t>
            </a:r>
            <a:endParaRPr lang="en-GB" noProof="0" dirty="0">
              <a:cs typeface="Arial"/>
            </a:endParaRPr>
          </a:p>
          <a:p>
            <a:pPr marL="342900" indent="-342900">
              <a:buChar char="•"/>
            </a:pPr>
            <a:endParaRPr lang="en-GB" noProof="0" dirty="0">
              <a:ea typeface="+mn-lt"/>
              <a:cs typeface="+mn-lt"/>
            </a:endParaRPr>
          </a:p>
          <a:p>
            <a:r>
              <a:rPr lang="en-GB" noProof="0" dirty="0">
                <a:ea typeface="+mn-lt"/>
                <a:cs typeface="+mn-lt"/>
              </a:rPr>
              <a:t>Sometimes children are fostered by family members or friends, known as kinship foster care.</a:t>
            </a:r>
            <a:endParaRPr lang="en-GB" noProof="0" dirty="0">
              <a:cs typeface="Arial"/>
            </a:endParaRPr>
          </a:p>
        </p:txBody>
      </p:sp>
      <p:sp>
        <p:nvSpPr>
          <p:cNvPr id="4" name="Slide Number Placeholder 3">
            <a:extLst>
              <a:ext uri="{FF2B5EF4-FFF2-40B4-BE49-F238E27FC236}">
                <a16:creationId xmlns:a16="http://schemas.microsoft.com/office/drawing/2014/main" id="{485B4663-5BFD-6A1E-9473-C4D8E5084CF7}"/>
              </a:ext>
            </a:extLst>
          </p:cNvPr>
          <p:cNvSpPr>
            <a:spLocks noGrp="1"/>
          </p:cNvSpPr>
          <p:nvPr>
            <p:ph type="sldNum" sz="quarter" idx="11"/>
          </p:nvPr>
        </p:nvSpPr>
        <p:spPr/>
        <p:txBody>
          <a:bodyPr/>
          <a:lstStyle/>
          <a:p>
            <a:fld id="{DA2C159E-F13C-4A85-9A41-E7669D3E0D70}" type="slidenum">
              <a:rPr lang="en-GB" noProof="0" smtClean="0"/>
              <a:pPr/>
              <a:t>78</a:t>
            </a:fld>
            <a:endParaRPr lang="en-GB" noProof="0" dirty="0"/>
          </a:p>
        </p:txBody>
      </p:sp>
      <p:sp>
        <p:nvSpPr>
          <p:cNvPr id="5" name="Footer Placeholder 4">
            <a:extLst>
              <a:ext uri="{FF2B5EF4-FFF2-40B4-BE49-F238E27FC236}">
                <a16:creationId xmlns:a16="http://schemas.microsoft.com/office/drawing/2014/main" id="{0927C8B1-D9A8-1509-C4C1-F03174C0C17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645826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362C-CB2E-9D7F-CA6A-106EE1F7A809}"/>
              </a:ext>
            </a:extLst>
          </p:cNvPr>
          <p:cNvSpPr>
            <a:spLocks noGrp="1"/>
          </p:cNvSpPr>
          <p:nvPr>
            <p:ph type="title"/>
          </p:nvPr>
        </p:nvSpPr>
        <p:spPr/>
        <p:txBody>
          <a:bodyPr/>
          <a:lstStyle/>
          <a:p>
            <a:r>
              <a:rPr lang="en-GB" noProof="0" dirty="0">
                <a:cs typeface="Arial"/>
              </a:rPr>
              <a:t>The lived experience of a foster child</a:t>
            </a:r>
            <a:endParaRPr lang="en-GB" noProof="0" dirty="0"/>
          </a:p>
        </p:txBody>
      </p:sp>
      <p:sp>
        <p:nvSpPr>
          <p:cNvPr id="3" name="Text Placeholder 2">
            <a:extLst>
              <a:ext uri="{FF2B5EF4-FFF2-40B4-BE49-F238E27FC236}">
                <a16:creationId xmlns:a16="http://schemas.microsoft.com/office/drawing/2014/main" id="{3CD8DBB2-E407-8315-4F6E-7ED7B178895F}"/>
              </a:ext>
            </a:extLst>
          </p:cNvPr>
          <p:cNvSpPr>
            <a:spLocks noGrp="1"/>
          </p:cNvSpPr>
          <p:nvPr>
            <p:ph type="body" sz="quarter" idx="12"/>
          </p:nvPr>
        </p:nvSpPr>
        <p:spPr>
          <a:xfrm>
            <a:off x="234000" y="962253"/>
            <a:ext cx="8424258" cy="3625721"/>
          </a:xfrm>
        </p:spPr>
        <p:txBody>
          <a:bodyPr vert="horz" lIns="0" tIns="0" rIns="0" bIns="0" rtlCol="0" anchor="t">
            <a:noAutofit/>
          </a:bodyPr>
          <a:lstStyle/>
          <a:p>
            <a:r>
              <a:rPr lang="en-GB" noProof="0" dirty="0">
                <a:ea typeface="+mn-lt"/>
                <a:cs typeface="+mn-lt"/>
              </a:rPr>
              <a:t>It can be complex, varied, and shaped by systems and relationships.</a:t>
            </a:r>
            <a:endParaRPr lang="en-GB" noProof="0" dirty="0"/>
          </a:p>
          <a:p>
            <a:endParaRPr lang="en-GB" noProof="0" dirty="0"/>
          </a:p>
          <a:p>
            <a:r>
              <a:rPr lang="en-GB" noProof="0" dirty="0">
                <a:ea typeface="+mn-lt"/>
                <a:cs typeface="+mn-lt"/>
              </a:rPr>
              <a:t>There is no universal story, but there are common themes.</a:t>
            </a:r>
          </a:p>
          <a:p>
            <a:pPr marL="415800" indent="-342900">
              <a:buFont typeface="Arial" panose="020B0604020202020204" pitchFamily="34" charset="0"/>
              <a:buChar char="•"/>
            </a:pPr>
            <a:r>
              <a:rPr lang="en-GB" noProof="0" dirty="0">
                <a:ea typeface="+mn-lt"/>
                <a:cs typeface="+mn-lt"/>
              </a:rPr>
              <a:t>Loss and uncertainty. </a:t>
            </a:r>
            <a:endParaRPr lang="en-GB" noProof="0" dirty="0">
              <a:cs typeface="Arial"/>
            </a:endParaRPr>
          </a:p>
          <a:p>
            <a:pPr marL="415800" indent="-342900">
              <a:buFont typeface="Arial" panose="020B0604020202020204" pitchFamily="34" charset="0"/>
              <a:buChar char="•"/>
            </a:pPr>
            <a:r>
              <a:rPr lang="en-GB" noProof="0" dirty="0">
                <a:ea typeface="+mn-lt"/>
                <a:cs typeface="+mn-lt"/>
              </a:rPr>
              <a:t>Identity challenges.</a:t>
            </a:r>
          </a:p>
          <a:p>
            <a:pPr marL="415800" indent="-342900">
              <a:buFont typeface="Arial" panose="020B0604020202020204" pitchFamily="34" charset="0"/>
              <a:buChar char="•"/>
            </a:pPr>
            <a:r>
              <a:rPr lang="en-GB" noProof="0" dirty="0">
                <a:ea typeface="+mn-lt"/>
                <a:cs typeface="+mn-lt"/>
              </a:rPr>
              <a:t>Emotional complexity. </a:t>
            </a:r>
            <a:endParaRPr lang="en-GB" noProof="0" dirty="0">
              <a:cs typeface="Arial"/>
            </a:endParaRPr>
          </a:p>
          <a:p>
            <a:pPr marL="415800" indent="-342900">
              <a:buFont typeface="Arial" panose="020B0604020202020204" pitchFamily="34" charset="0"/>
              <a:buChar char="•"/>
            </a:pPr>
            <a:r>
              <a:rPr lang="en-GB" noProof="0" dirty="0">
                <a:ea typeface="+mn-lt"/>
                <a:cs typeface="+mn-lt"/>
              </a:rPr>
              <a:t>Resilience and growth. </a:t>
            </a:r>
            <a:endParaRPr lang="en-GB" noProof="0" dirty="0">
              <a:cs typeface="Arial"/>
            </a:endParaRPr>
          </a:p>
          <a:p>
            <a:pPr marL="415800" indent="-342900">
              <a:buFont typeface="Arial" panose="020B0604020202020204" pitchFamily="34" charset="0"/>
              <a:buChar char="•"/>
            </a:pPr>
            <a:r>
              <a:rPr lang="en-GB" noProof="0" dirty="0">
                <a:ea typeface="+mn-lt"/>
                <a:cs typeface="+mn-lt"/>
              </a:rPr>
              <a:t>Longing for stability and belonging. </a:t>
            </a:r>
            <a:endParaRPr lang="en-GB" noProof="0" dirty="0">
              <a:cs typeface="Arial"/>
            </a:endParaRPr>
          </a:p>
          <a:p>
            <a:pPr marL="415800" indent="-342900">
              <a:buFont typeface="Arial" panose="020B0604020202020204" pitchFamily="34" charset="0"/>
              <a:buChar char="•"/>
            </a:pPr>
            <a:r>
              <a:rPr lang="en-GB" noProof="0" dirty="0">
                <a:ea typeface="+mn-lt"/>
                <a:cs typeface="+mn-lt"/>
              </a:rPr>
              <a:t>Feeling “different”.</a:t>
            </a:r>
          </a:p>
          <a:p>
            <a:pPr marL="612775" lvl="1" indent="-269875">
              <a:buFont typeface="Courier New" panose="020B0604020202020204" pitchFamily="34" charset="0"/>
              <a:buChar char="o"/>
            </a:pPr>
            <a:endParaRPr lang="en-GB" noProof="0" dirty="0">
              <a:ea typeface="+mn-lt"/>
              <a:cs typeface="+mn-lt"/>
            </a:endParaRPr>
          </a:p>
        </p:txBody>
      </p:sp>
      <p:sp>
        <p:nvSpPr>
          <p:cNvPr id="4" name="Slide Number Placeholder 3">
            <a:extLst>
              <a:ext uri="{FF2B5EF4-FFF2-40B4-BE49-F238E27FC236}">
                <a16:creationId xmlns:a16="http://schemas.microsoft.com/office/drawing/2014/main" id="{EC744E9A-3FD3-5582-EF73-E44A72892CCE}"/>
              </a:ext>
            </a:extLst>
          </p:cNvPr>
          <p:cNvSpPr>
            <a:spLocks noGrp="1"/>
          </p:cNvSpPr>
          <p:nvPr>
            <p:ph type="sldNum" sz="quarter" idx="11"/>
          </p:nvPr>
        </p:nvSpPr>
        <p:spPr/>
        <p:txBody>
          <a:bodyPr/>
          <a:lstStyle/>
          <a:p>
            <a:fld id="{DA2C159E-F13C-4A85-9A41-E7669D3E0D70}" type="slidenum">
              <a:rPr lang="en-GB" noProof="0" smtClean="0"/>
              <a:pPr/>
              <a:t>79</a:t>
            </a:fld>
            <a:endParaRPr lang="en-GB" noProof="0" dirty="0"/>
          </a:p>
        </p:txBody>
      </p:sp>
      <p:sp>
        <p:nvSpPr>
          <p:cNvPr id="5" name="Footer Placeholder 4">
            <a:extLst>
              <a:ext uri="{FF2B5EF4-FFF2-40B4-BE49-F238E27FC236}">
                <a16:creationId xmlns:a16="http://schemas.microsoft.com/office/drawing/2014/main" id="{30E8816C-56CB-23CE-14FF-4CC287A94F1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9392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7C1C-B320-842F-7B43-DBDA63EE4C1F}"/>
              </a:ext>
            </a:extLst>
          </p:cNvPr>
          <p:cNvSpPr>
            <a:spLocks noGrp="1"/>
          </p:cNvSpPr>
          <p:nvPr>
            <p:ph type="title"/>
          </p:nvPr>
        </p:nvSpPr>
        <p:spPr/>
        <p:txBody>
          <a:bodyPr/>
          <a:lstStyle/>
          <a:p>
            <a:r>
              <a:rPr lang="en-GB" noProof="0" dirty="0">
                <a:ea typeface="+mj-lt"/>
                <a:cs typeface="+mj-lt"/>
              </a:rPr>
              <a:t>What does raising children involve</a:t>
            </a:r>
            <a:endParaRPr lang="en-GB" noProof="0" dirty="0"/>
          </a:p>
        </p:txBody>
      </p:sp>
      <p:sp>
        <p:nvSpPr>
          <p:cNvPr id="3" name="Text Placeholder 2">
            <a:extLst>
              <a:ext uri="{FF2B5EF4-FFF2-40B4-BE49-F238E27FC236}">
                <a16:creationId xmlns:a16="http://schemas.microsoft.com/office/drawing/2014/main" id="{C46696FA-F501-B5F0-7F62-01ABDB612DCA}"/>
              </a:ext>
            </a:extLst>
          </p:cNvPr>
          <p:cNvSpPr>
            <a:spLocks noGrp="1"/>
          </p:cNvSpPr>
          <p:nvPr>
            <p:ph type="body" sz="quarter" idx="12"/>
          </p:nvPr>
        </p:nvSpPr>
        <p:spPr>
          <a:xfrm>
            <a:off x="234000" y="959611"/>
            <a:ext cx="8149828" cy="3628363"/>
          </a:xfrm>
        </p:spPr>
        <p:txBody>
          <a:bodyPr vert="horz" lIns="0" tIns="0" rIns="0" bIns="0" rtlCol="0" anchor="t">
            <a:noAutofit/>
          </a:bodyPr>
          <a:lstStyle/>
          <a:p>
            <a:pPr marL="342900" indent="-342900">
              <a:buChar char="•"/>
            </a:pPr>
            <a:r>
              <a:rPr lang="en-GB" noProof="0" dirty="0">
                <a:ea typeface="+mn-lt"/>
                <a:cs typeface="+mn-lt"/>
              </a:rPr>
              <a:t>Meeting physical needs.</a:t>
            </a:r>
            <a:endParaRPr lang="en-GB" noProof="0" dirty="0">
              <a:cs typeface="Arial"/>
            </a:endParaRPr>
          </a:p>
          <a:p>
            <a:pPr marL="342900" indent="-342900">
              <a:buChar char="•"/>
            </a:pPr>
            <a:r>
              <a:rPr lang="en-GB" noProof="0" dirty="0">
                <a:ea typeface="+mn-lt"/>
                <a:cs typeface="+mn-lt"/>
              </a:rPr>
              <a:t>Providing emotional support.</a:t>
            </a:r>
            <a:endParaRPr lang="en-GB" noProof="0" dirty="0">
              <a:cs typeface="Arial"/>
            </a:endParaRPr>
          </a:p>
          <a:p>
            <a:pPr marL="342900" indent="-342900">
              <a:buChar char="•"/>
            </a:pPr>
            <a:r>
              <a:rPr lang="en-GB" noProof="0" dirty="0">
                <a:ea typeface="+mn-lt"/>
                <a:cs typeface="+mn-lt"/>
              </a:rPr>
              <a:t>Teaching values, skills, and routines.</a:t>
            </a:r>
            <a:endParaRPr lang="en-GB" noProof="0" dirty="0">
              <a:cs typeface="Arial"/>
            </a:endParaRPr>
          </a:p>
          <a:p>
            <a:pPr marL="342900" indent="-342900">
              <a:buChar char="•"/>
            </a:pPr>
            <a:r>
              <a:rPr lang="en-GB" noProof="0" dirty="0">
                <a:ea typeface="+mn-lt"/>
                <a:cs typeface="+mn-lt"/>
              </a:rPr>
              <a:t>Helping the child build relationships and independence.</a:t>
            </a:r>
            <a:endParaRPr lang="en-GB" noProof="0" dirty="0">
              <a:cs typeface="Arial"/>
            </a:endParaRPr>
          </a:p>
          <a:p>
            <a:pPr marL="342900" indent="-342900">
              <a:buChar char="•"/>
            </a:pPr>
            <a:r>
              <a:rPr lang="en-GB" noProof="0" dirty="0">
                <a:ea typeface="+mn-lt"/>
                <a:cs typeface="+mn-lt"/>
              </a:rPr>
              <a:t>Protecting them and making decisions in their best interest.</a:t>
            </a:r>
            <a:endParaRPr lang="en-GB" noProof="0" dirty="0">
              <a:cs typeface="Arial"/>
            </a:endParaRPr>
          </a:p>
        </p:txBody>
      </p:sp>
      <p:sp>
        <p:nvSpPr>
          <p:cNvPr id="4" name="Slide Number Placeholder 3">
            <a:extLst>
              <a:ext uri="{FF2B5EF4-FFF2-40B4-BE49-F238E27FC236}">
                <a16:creationId xmlns:a16="http://schemas.microsoft.com/office/drawing/2014/main" id="{AF7887E7-3394-2D30-5458-9A4E5498E016}"/>
              </a:ext>
            </a:extLst>
          </p:cNvPr>
          <p:cNvSpPr>
            <a:spLocks noGrp="1"/>
          </p:cNvSpPr>
          <p:nvPr>
            <p:ph type="sldNum" sz="quarter" idx="11"/>
          </p:nvPr>
        </p:nvSpPr>
        <p:spPr/>
        <p:txBody>
          <a:bodyPr/>
          <a:lstStyle/>
          <a:p>
            <a:fld id="{DA2C159E-F13C-4A85-9A41-E7669D3E0D70}" type="slidenum">
              <a:rPr lang="en-GB" noProof="0" smtClean="0"/>
              <a:pPr/>
              <a:t>8</a:t>
            </a:fld>
            <a:endParaRPr lang="en-GB" noProof="0" dirty="0"/>
          </a:p>
        </p:txBody>
      </p:sp>
      <p:sp>
        <p:nvSpPr>
          <p:cNvPr id="5" name="Footer Placeholder 4">
            <a:extLst>
              <a:ext uri="{FF2B5EF4-FFF2-40B4-BE49-F238E27FC236}">
                <a16:creationId xmlns:a16="http://schemas.microsoft.com/office/drawing/2014/main" id="{CE81456D-4A58-EC23-4E4B-EA2D8788BCF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772413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C3B5-654A-8B8A-3B44-1C6B406953AA}"/>
              </a:ext>
            </a:extLst>
          </p:cNvPr>
          <p:cNvSpPr>
            <a:spLocks noGrp="1"/>
          </p:cNvSpPr>
          <p:nvPr>
            <p:ph type="title"/>
          </p:nvPr>
        </p:nvSpPr>
        <p:spPr/>
        <p:txBody>
          <a:bodyPr/>
          <a:lstStyle/>
          <a:p>
            <a:r>
              <a:rPr lang="en-GB" noProof="0" dirty="0">
                <a:cs typeface="Arial"/>
              </a:rPr>
              <a:t>What? It's nearly my birthday</a:t>
            </a:r>
            <a:endParaRPr lang="en-GB" noProof="0" dirty="0"/>
          </a:p>
        </p:txBody>
      </p:sp>
      <p:sp>
        <p:nvSpPr>
          <p:cNvPr id="3" name="Text Placeholder 2">
            <a:extLst>
              <a:ext uri="{FF2B5EF4-FFF2-40B4-BE49-F238E27FC236}">
                <a16:creationId xmlns:a16="http://schemas.microsoft.com/office/drawing/2014/main" id="{A7A83C4A-9CF3-589E-48E5-5B1C492F89EF}"/>
              </a:ext>
            </a:extLst>
          </p:cNvPr>
          <p:cNvSpPr>
            <a:spLocks noGrp="1"/>
          </p:cNvSpPr>
          <p:nvPr>
            <p:ph type="body" sz="quarter" idx="12"/>
          </p:nvPr>
        </p:nvSpPr>
        <p:spPr>
          <a:xfrm>
            <a:off x="234000" y="989525"/>
            <a:ext cx="8409152" cy="3598449"/>
          </a:xfrm>
        </p:spPr>
        <p:txBody>
          <a:bodyPr vert="horz" lIns="0" tIns="0" rIns="0" bIns="0" rtlCol="0" anchor="t">
            <a:noAutofit/>
          </a:bodyPr>
          <a:lstStyle/>
          <a:p>
            <a:pPr marL="342900" indent="-342900">
              <a:buChar char="•"/>
            </a:pPr>
            <a:r>
              <a:rPr lang="en-GB" noProof="0" dirty="0">
                <a:ea typeface="+mn-lt"/>
                <a:cs typeface="+mn-lt"/>
              </a:rPr>
              <a:t>A child has experienced multiple placements, both with and without their siblings. </a:t>
            </a:r>
          </a:p>
          <a:p>
            <a:pPr marL="342900" indent="-342900">
              <a:buFont typeface="Arial,Sans-Serif" panose="020B0604020202020204" pitchFamily="34" charset="0"/>
              <a:buChar char="•"/>
            </a:pPr>
            <a:r>
              <a:rPr lang="en-GB" noProof="0" dirty="0">
                <a:ea typeface="+mn-lt"/>
                <a:cs typeface="+mn-lt"/>
              </a:rPr>
              <a:t>They are worried about their upcoming 11th birthday, which will be spent in a new foster home, without their siblings. </a:t>
            </a:r>
          </a:p>
          <a:p>
            <a:pPr marL="342900" indent="-342900">
              <a:buFont typeface="Arial,Sans-Serif" panose="020B0604020202020204" pitchFamily="34" charset="0"/>
              <a:buChar char="•"/>
            </a:pPr>
            <a:r>
              <a:rPr lang="en-GB" noProof="0" dirty="0">
                <a:ea typeface="+mn-lt"/>
                <a:cs typeface="+mn-lt"/>
              </a:rPr>
              <a:t>They are unsure whether their foster carers even know about this milestone, or if it will be celebrated. </a:t>
            </a:r>
          </a:p>
          <a:p>
            <a:pPr marL="342900" indent="-342900">
              <a:buFont typeface="Arial,Sans-Serif" panose="020B0604020202020204" pitchFamily="34" charset="0"/>
              <a:buChar char="•"/>
            </a:pPr>
            <a:endParaRPr lang="en-GB" noProof="0" dirty="0">
              <a:ea typeface="+mn-lt"/>
              <a:cs typeface="+mn-lt"/>
            </a:endParaRPr>
          </a:p>
          <a:p>
            <a:r>
              <a:rPr lang="en-GB" noProof="0" dirty="0">
                <a:ea typeface="+mn-lt"/>
                <a:cs typeface="+mn-lt"/>
              </a:rPr>
              <a:t>Analyse the situation, using What?  So what?  Now what?</a:t>
            </a:r>
            <a:endParaRPr lang="en-GB" noProof="0" dirty="0">
              <a:cs typeface="Arial"/>
            </a:endParaRPr>
          </a:p>
        </p:txBody>
      </p:sp>
      <p:sp>
        <p:nvSpPr>
          <p:cNvPr id="4" name="Slide Number Placeholder 3">
            <a:extLst>
              <a:ext uri="{FF2B5EF4-FFF2-40B4-BE49-F238E27FC236}">
                <a16:creationId xmlns:a16="http://schemas.microsoft.com/office/drawing/2014/main" id="{E77D4007-D143-7E51-9172-07D69C4FE4CB}"/>
              </a:ext>
            </a:extLst>
          </p:cNvPr>
          <p:cNvSpPr>
            <a:spLocks noGrp="1"/>
          </p:cNvSpPr>
          <p:nvPr>
            <p:ph type="sldNum" sz="quarter" idx="11"/>
          </p:nvPr>
        </p:nvSpPr>
        <p:spPr/>
        <p:txBody>
          <a:bodyPr/>
          <a:lstStyle/>
          <a:p>
            <a:fld id="{DA2C159E-F13C-4A85-9A41-E7669D3E0D70}" type="slidenum">
              <a:rPr lang="en-GB" noProof="0" smtClean="0"/>
              <a:pPr/>
              <a:t>80</a:t>
            </a:fld>
            <a:endParaRPr lang="en-GB" noProof="0" dirty="0"/>
          </a:p>
        </p:txBody>
      </p:sp>
      <p:sp>
        <p:nvSpPr>
          <p:cNvPr id="5" name="Footer Placeholder 4">
            <a:extLst>
              <a:ext uri="{FF2B5EF4-FFF2-40B4-BE49-F238E27FC236}">
                <a16:creationId xmlns:a16="http://schemas.microsoft.com/office/drawing/2014/main" id="{B6D0A420-CC2B-8F09-5D6F-48A361EDFB2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425269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22B4-C16D-7C04-8867-F312D42E146D}"/>
              </a:ext>
            </a:extLst>
          </p:cNvPr>
          <p:cNvSpPr>
            <a:spLocks noGrp="1"/>
          </p:cNvSpPr>
          <p:nvPr>
            <p:ph type="title"/>
          </p:nvPr>
        </p:nvSpPr>
        <p:spPr/>
        <p:txBody>
          <a:bodyPr/>
          <a:lstStyle/>
          <a:p>
            <a:r>
              <a:rPr lang="en-GB" noProof="0" dirty="0">
                <a:cs typeface="Arial"/>
              </a:rPr>
              <a:t>What? </a:t>
            </a:r>
            <a:r>
              <a:rPr lang="en-GB" noProof="0" dirty="0">
                <a:ea typeface="+mj-lt"/>
                <a:cs typeface="+mj-lt"/>
              </a:rPr>
              <a:t>Analysis</a:t>
            </a:r>
            <a:endParaRPr lang="en-GB" noProof="0" dirty="0"/>
          </a:p>
        </p:txBody>
      </p:sp>
      <p:sp>
        <p:nvSpPr>
          <p:cNvPr id="3" name="Text Placeholder 2">
            <a:extLst>
              <a:ext uri="{FF2B5EF4-FFF2-40B4-BE49-F238E27FC236}">
                <a16:creationId xmlns:a16="http://schemas.microsoft.com/office/drawing/2014/main" id="{E86FCA22-ECCF-4727-E0E1-3A8B438CA3A6}"/>
              </a:ext>
            </a:extLst>
          </p:cNvPr>
          <p:cNvSpPr>
            <a:spLocks noGrp="1"/>
          </p:cNvSpPr>
          <p:nvPr>
            <p:ph type="body" sz="quarter" idx="12"/>
          </p:nvPr>
        </p:nvSpPr>
        <p:spPr>
          <a:xfrm>
            <a:off x="234000" y="1209046"/>
            <a:ext cx="8632781" cy="3378928"/>
          </a:xfrm>
        </p:spPr>
        <p:txBody>
          <a:bodyPr vert="horz" lIns="0" tIns="0" rIns="0" bIns="0" rtlCol="0" anchor="t">
            <a:noAutofit/>
          </a:bodyPr>
          <a:lstStyle/>
          <a:p>
            <a:pPr marL="342900" indent="-342900">
              <a:buChar char="•"/>
            </a:pPr>
            <a:r>
              <a:rPr lang="en-GB" noProof="0" dirty="0">
                <a:ea typeface="+mn-lt"/>
                <a:cs typeface="+mn-lt"/>
              </a:rPr>
              <a:t>Disrupted attachment patterns.</a:t>
            </a:r>
            <a:endParaRPr lang="en-GB" noProof="0" dirty="0"/>
          </a:p>
          <a:p>
            <a:pPr marL="342900" indent="-342900">
              <a:buChar char="•"/>
            </a:pPr>
            <a:endParaRPr lang="en-GB" noProof="0" dirty="0">
              <a:ea typeface="+mn-lt"/>
              <a:cs typeface="+mn-lt"/>
            </a:endParaRPr>
          </a:p>
          <a:p>
            <a:pPr marL="342900" indent="-342900">
              <a:buChar char="•"/>
            </a:pPr>
            <a:r>
              <a:rPr lang="en-GB" noProof="0" dirty="0">
                <a:ea typeface="+mn-lt"/>
                <a:cs typeface="+mn-lt"/>
              </a:rPr>
              <a:t>The child has limited opportunities to form lasting friendships, as they often change schools. </a:t>
            </a:r>
            <a:endParaRPr lang="en-GB" noProof="0" dirty="0">
              <a:cs typeface="Arial"/>
            </a:endParaRPr>
          </a:p>
          <a:p>
            <a:pPr marL="342900" indent="-342900">
              <a:buChar char="•"/>
            </a:pPr>
            <a:endParaRPr lang="en-GB" noProof="0" dirty="0">
              <a:ea typeface="+mn-lt"/>
              <a:cs typeface="+mn-lt"/>
            </a:endParaRPr>
          </a:p>
          <a:p>
            <a:pPr marL="342900" indent="-342900">
              <a:buChar char="•"/>
            </a:pPr>
            <a:r>
              <a:rPr lang="en-GB" noProof="0" dirty="0">
                <a:ea typeface="+mn-lt"/>
                <a:cs typeface="+mn-lt"/>
              </a:rPr>
              <a:t>Foster placements vary widely in terms of resources. </a:t>
            </a:r>
          </a:p>
          <a:p>
            <a:pPr marL="342900" indent="-342900">
              <a:buChar char="•"/>
            </a:pPr>
            <a:endParaRPr lang="en-GB" noProof="0" dirty="0">
              <a:ea typeface="+mn-lt"/>
              <a:cs typeface="+mn-lt"/>
            </a:endParaRPr>
          </a:p>
          <a:p>
            <a:pPr marL="342900" indent="-342900">
              <a:buChar char="•"/>
            </a:pPr>
            <a:r>
              <a:rPr lang="en-GB" noProof="0" dirty="0">
                <a:ea typeface="+mn-lt"/>
                <a:cs typeface="+mn-lt"/>
              </a:rPr>
              <a:t>The child feels disconnected from their siblings.</a:t>
            </a:r>
            <a:endParaRPr lang="en-GB" noProof="0" dirty="0">
              <a:cs typeface="Arial"/>
            </a:endParaRPr>
          </a:p>
        </p:txBody>
      </p:sp>
      <p:sp>
        <p:nvSpPr>
          <p:cNvPr id="4" name="Slide Number Placeholder 3">
            <a:extLst>
              <a:ext uri="{FF2B5EF4-FFF2-40B4-BE49-F238E27FC236}">
                <a16:creationId xmlns:a16="http://schemas.microsoft.com/office/drawing/2014/main" id="{EF010E07-ECBF-DCAE-58E6-453612F4388D}"/>
              </a:ext>
            </a:extLst>
          </p:cNvPr>
          <p:cNvSpPr>
            <a:spLocks noGrp="1"/>
          </p:cNvSpPr>
          <p:nvPr>
            <p:ph type="sldNum" sz="quarter" idx="11"/>
          </p:nvPr>
        </p:nvSpPr>
        <p:spPr/>
        <p:txBody>
          <a:bodyPr/>
          <a:lstStyle/>
          <a:p>
            <a:fld id="{DA2C159E-F13C-4A85-9A41-E7669D3E0D70}" type="slidenum">
              <a:rPr lang="en-GB" noProof="0" smtClean="0"/>
              <a:pPr/>
              <a:t>81</a:t>
            </a:fld>
            <a:endParaRPr lang="en-GB" noProof="0" dirty="0"/>
          </a:p>
        </p:txBody>
      </p:sp>
      <p:sp>
        <p:nvSpPr>
          <p:cNvPr id="5" name="Footer Placeholder 4">
            <a:extLst>
              <a:ext uri="{FF2B5EF4-FFF2-40B4-BE49-F238E27FC236}">
                <a16:creationId xmlns:a16="http://schemas.microsoft.com/office/drawing/2014/main" id="{D8A7C03D-BA15-E0A1-8C69-35C442D81CF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494491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4B1AF-B659-5448-C1A1-E4653EC04F47}"/>
              </a:ext>
            </a:extLst>
          </p:cNvPr>
          <p:cNvSpPr>
            <a:spLocks noGrp="1"/>
          </p:cNvSpPr>
          <p:nvPr>
            <p:ph type="title"/>
          </p:nvPr>
        </p:nvSpPr>
        <p:spPr/>
        <p:txBody>
          <a:bodyPr/>
          <a:lstStyle/>
          <a:p>
            <a:r>
              <a:rPr lang="en-GB" noProof="0" dirty="0">
                <a:cs typeface="Arial"/>
              </a:rPr>
              <a:t>So what?</a:t>
            </a:r>
            <a:endParaRPr lang="en-GB" noProof="0" dirty="0"/>
          </a:p>
        </p:txBody>
      </p:sp>
      <p:sp>
        <p:nvSpPr>
          <p:cNvPr id="3" name="Text Placeholder 2">
            <a:extLst>
              <a:ext uri="{FF2B5EF4-FFF2-40B4-BE49-F238E27FC236}">
                <a16:creationId xmlns:a16="http://schemas.microsoft.com/office/drawing/2014/main" id="{88DDE74A-0B1F-0F93-D211-A9D4E5E3A8B2}"/>
              </a:ext>
            </a:extLst>
          </p:cNvPr>
          <p:cNvSpPr>
            <a:spLocks noGrp="1"/>
          </p:cNvSpPr>
          <p:nvPr>
            <p:ph type="body" sz="quarter" idx="12"/>
          </p:nvPr>
        </p:nvSpPr>
        <p:spPr>
          <a:xfrm>
            <a:off x="234000" y="1372766"/>
            <a:ext cx="8182779" cy="3215208"/>
          </a:xfrm>
        </p:spPr>
        <p:txBody>
          <a:bodyPr vert="horz" lIns="0" tIns="0" rIns="0" bIns="0" rtlCol="0" anchor="t">
            <a:noAutofit/>
          </a:bodyPr>
          <a:lstStyle/>
          <a:p>
            <a:pPr marL="342900" indent="-342900">
              <a:buChar char="•"/>
            </a:pPr>
            <a:r>
              <a:rPr lang="en-GB" noProof="0" dirty="0">
                <a:ea typeface="+mn-lt"/>
                <a:cs typeface="+mn-lt"/>
              </a:rPr>
              <a:t>Birthdays are important for children as markers of identity and belonging. </a:t>
            </a:r>
            <a:endParaRPr lang="en-GB" noProof="0" dirty="0"/>
          </a:p>
          <a:p>
            <a:pPr marL="342900" indent="-342900">
              <a:buChar char="•"/>
            </a:pPr>
            <a:endParaRPr lang="en-GB" noProof="0" dirty="0">
              <a:ea typeface="+mn-lt"/>
              <a:cs typeface="+mn-lt"/>
            </a:endParaRPr>
          </a:p>
          <a:p>
            <a:pPr marL="342900" indent="-342900">
              <a:buChar char="•"/>
            </a:pPr>
            <a:r>
              <a:rPr lang="en-GB" noProof="0" dirty="0">
                <a:ea typeface="+mn-lt"/>
                <a:cs typeface="+mn-lt"/>
              </a:rPr>
              <a:t>Not acknowledging this milestone may increase feelings of loss, invisibility, and anxiety, which can affect emotional well-being, behaviour, and engagement in school. </a:t>
            </a:r>
            <a:endParaRPr lang="en-GB" noProof="0" dirty="0">
              <a:cs typeface="Arial"/>
            </a:endParaRPr>
          </a:p>
        </p:txBody>
      </p:sp>
      <p:sp>
        <p:nvSpPr>
          <p:cNvPr id="4" name="Slide Number Placeholder 3">
            <a:extLst>
              <a:ext uri="{FF2B5EF4-FFF2-40B4-BE49-F238E27FC236}">
                <a16:creationId xmlns:a16="http://schemas.microsoft.com/office/drawing/2014/main" id="{32FCBE22-CB06-2AC5-18D2-716B42CC5460}"/>
              </a:ext>
            </a:extLst>
          </p:cNvPr>
          <p:cNvSpPr>
            <a:spLocks noGrp="1"/>
          </p:cNvSpPr>
          <p:nvPr>
            <p:ph type="sldNum" sz="quarter" idx="11"/>
          </p:nvPr>
        </p:nvSpPr>
        <p:spPr/>
        <p:txBody>
          <a:bodyPr/>
          <a:lstStyle/>
          <a:p>
            <a:fld id="{DA2C159E-F13C-4A85-9A41-E7669D3E0D70}" type="slidenum">
              <a:rPr lang="en-GB" noProof="0" smtClean="0"/>
              <a:pPr/>
              <a:t>82</a:t>
            </a:fld>
            <a:endParaRPr lang="en-GB" noProof="0" dirty="0"/>
          </a:p>
        </p:txBody>
      </p:sp>
      <p:sp>
        <p:nvSpPr>
          <p:cNvPr id="5" name="Footer Placeholder 4">
            <a:extLst>
              <a:ext uri="{FF2B5EF4-FFF2-40B4-BE49-F238E27FC236}">
                <a16:creationId xmlns:a16="http://schemas.microsoft.com/office/drawing/2014/main" id="{C8169B64-3750-2B86-C739-0C0336A22D3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83316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9B81-F5E1-4F00-256C-10060D2E798F}"/>
              </a:ext>
            </a:extLst>
          </p:cNvPr>
          <p:cNvSpPr>
            <a:spLocks noGrp="1"/>
          </p:cNvSpPr>
          <p:nvPr>
            <p:ph type="title"/>
          </p:nvPr>
        </p:nvSpPr>
        <p:spPr/>
        <p:txBody>
          <a:bodyPr/>
          <a:lstStyle/>
          <a:p>
            <a:r>
              <a:rPr lang="en-GB" noProof="0" dirty="0">
                <a:cs typeface="Arial"/>
              </a:rPr>
              <a:t>So what? Likely behaviours </a:t>
            </a:r>
            <a:endParaRPr lang="en-GB" noProof="0" dirty="0"/>
          </a:p>
        </p:txBody>
      </p:sp>
      <p:sp>
        <p:nvSpPr>
          <p:cNvPr id="3" name="Text Placeholder 2">
            <a:extLst>
              <a:ext uri="{FF2B5EF4-FFF2-40B4-BE49-F238E27FC236}">
                <a16:creationId xmlns:a16="http://schemas.microsoft.com/office/drawing/2014/main" id="{C193E798-6A0E-57C9-467D-4E99ED59A450}"/>
              </a:ext>
            </a:extLst>
          </p:cNvPr>
          <p:cNvSpPr>
            <a:spLocks noGrp="1"/>
          </p:cNvSpPr>
          <p:nvPr>
            <p:ph type="body" sz="quarter" idx="12"/>
          </p:nvPr>
        </p:nvSpPr>
        <p:spPr>
          <a:xfrm>
            <a:off x="234000" y="1181099"/>
            <a:ext cx="7683956" cy="3406875"/>
          </a:xfrm>
        </p:spPr>
        <p:txBody>
          <a:bodyPr vert="horz" lIns="0" tIns="0" rIns="0" bIns="0" rtlCol="0" anchor="t">
            <a:noAutofit/>
          </a:bodyPr>
          <a:lstStyle/>
          <a:p>
            <a:pPr marL="342900" indent="-342900">
              <a:buChar char="•"/>
            </a:pPr>
            <a:r>
              <a:rPr lang="en-GB" noProof="0" dirty="0">
                <a:ea typeface="+mn-lt"/>
                <a:cs typeface="+mn-lt"/>
              </a:rPr>
              <a:t>Anxiety, particularly around significant dates.</a:t>
            </a:r>
          </a:p>
          <a:p>
            <a:pPr marL="342900" indent="-342900">
              <a:buChar char="•"/>
            </a:pPr>
            <a:r>
              <a:rPr lang="en-GB" noProof="0" dirty="0">
                <a:ea typeface="+mn-lt"/>
                <a:cs typeface="+mn-lt"/>
              </a:rPr>
              <a:t>Alternating between clingy and distant behaviours.</a:t>
            </a:r>
          </a:p>
          <a:p>
            <a:pPr marL="342900" indent="-342900">
              <a:buChar char="•"/>
            </a:pPr>
            <a:r>
              <a:rPr lang="en-GB" noProof="0" dirty="0">
                <a:ea typeface="+mn-lt"/>
                <a:cs typeface="+mn-lt"/>
              </a:rPr>
              <a:t>Difficulty trusting adults and peers.</a:t>
            </a:r>
          </a:p>
          <a:p>
            <a:pPr marL="342900" indent="-342900">
              <a:buChar char="•"/>
            </a:pPr>
            <a:r>
              <a:rPr lang="en-GB" noProof="0" dirty="0">
                <a:cs typeface="Arial"/>
              </a:rPr>
              <a:t>Academic disengagement.</a:t>
            </a:r>
          </a:p>
          <a:p>
            <a:pPr marL="342900" indent="-342900">
              <a:buChar char="•"/>
            </a:pPr>
            <a:r>
              <a:rPr lang="en-GB" noProof="0" dirty="0">
                <a:cs typeface="Arial"/>
              </a:rPr>
              <a:t>Emotional dysregulation.</a:t>
            </a:r>
          </a:p>
          <a:p>
            <a:pPr marL="342900" indent="-342900">
              <a:buChar char="•"/>
            </a:pPr>
            <a:r>
              <a:rPr lang="en-GB" noProof="0" dirty="0">
                <a:cs typeface="Arial"/>
              </a:rPr>
              <a:t>Poor impulse control.</a:t>
            </a:r>
          </a:p>
          <a:p>
            <a:pPr marL="342900" indent="-342900">
              <a:buChar char="•"/>
            </a:pPr>
            <a:r>
              <a:rPr lang="en-GB" noProof="0" dirty="0">
                <a:cs typeface="Arial"/>
              </a:rPr>
              <a:t>Hypervigilance.</a:t>
            </a:r>
          </a:p>
          <a:p>
            <a:pPr marL="342900" indent="-342900">
              <a:buChar char="•"/>
            </a:pPr>
            <a:r>
              <a:rPr lang="en-GB" noProof="0" dirty="0">
                <a:ea typeface="+mn-lt"/>
                <a:cs typeface="+mn-lt"/>
              </a:rPr>
              <a:t>Withdrawal, or disassociation.</a:t>
            </a:r>
            <a:endParaRPr lang="en-GB" noProof="0" dirty="0">
              <a:cs typeface="Arial"/>
            </a:endParaRPr>
          </a:p>
        </p:txBody>
      </p:sp>
      <p:sp>
        <p:nvSpPr>
          <p:cNvPr id="4" name="Slide Number Placeholder 3">
            <a:extLst>
              <a:ext uri="{FF2B5EF4-FFF2-40B4-BE49-F238E27FC236}">
                <a16:creationId xmlns:a16="http://schemas.microsoft.com/office/drawing/2014/main" id="{66DD3A27-DDC7-10D1-BEAF-B0B5246B106C}"/>
              </a:ext>
            </a:extLst>
          </p:cNvPr>
          <p:cNvSpPr>
            <a:spLocks noGrp="1"/>
          </p:cNvSpPr>
          <p:nvPr>
            <p:ph type="sldNum" sz="quarter" idx="11"/>
          </p:nvPr>
        </p:nvSpPr>
        <p:spPr/>
        <p:txBody>
          <a:bodyPr/>
          <a:lstStyle/>
          <a:p>
            <a:fld id="{DA2C159E-F13C-4A85-9A41-E7669D3E0D70}" type="slidenum">
              <a:rPr lang="en-GB" noProof="0" smtClean="0"/>
              <a:pPr/>
              <a:t>83</a:t>
            </a:fld>
            <a:endParaRPr lang="en-GB" noProof="0" dirty="0"/>
          </a:p>
        </p:txBody>
      </p:sp>
      <p:sp>
        <p:nvSpPr>
          <p:cNvPr id="5" name="Footer Placeholder 4">
            <a:extLst>
              <a:ext uri="{FF2B5EF4-FFF2-40B4-BE49-F238E27FC236}">
                <a16:creationId xmlns:a16="http://schemas.microsoft.com/office/drawing/2014/main" id="{9D155D9B-84F6-5B61-BE58-DDAC9892149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624259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D1B0-D4D0-51CA-38D7-B150D5AA2E9F}"/>
              </a:ext>
            </a:extLst>
          </p:cNvPr>
          <p:cNvSpPr>
            <a:spLocks noGrp="1"/>
          </p:cNvSpPr>
          <p:nvPr>
            <p:ph type="title"/>
          </p:nvPr>
        </p:nvSpPr>
        <p:spPr/>
        <p:txBody>
          <a:bodyPr/>
          <a:lstStyle/>
          <a:p>
            <a:r>
              <a:rPr lang="en-GB" noProof="0" dirty="0">
                <a:cs typeface="Arial"/>
              </a:rPr>
              <a:t>Now what? Recommendations</a:t>
            </a:r>
            <a:endParaRPr lang="en-GB" noProof="0" dirty="0"/>
          </a:p>
        </p:txBody>
      </p:sp>
      <p:sp>
        <p:nvSpPr>
          <p:cNvPr id="3" name="Text Placeholder 2">
            <a:extLst>
              <a:ext uri="{FF2B5EF4-FFF2-40B4-BE49-F238E27FC236}">
                <a16:creationId xmlns:a16="http://schemas.microsoft.com/office/drawing/2014/main" id="{1C2AFAE2-438C-0D2B-2DB2-FD7A9F524DA0}"/>
              </a:ext>
            </a:extLst>
          </p:cNvPr>
          <p:cNvSpPr>
            <a:spLocks noGrp="1"/>
          </p:cNvSpPr>
          <p:nvPr>
            <p:ph type="body" sz="quarter" idx="12"/>
          </p:nvPr>
        </p:nvSpPr>
        <p:spPr>
          <a:xfrm>
            <a:off x="234000" y="1174399"/>
            <a:ext cx="8435720" cy="3413575"/>
          </a:xfrm>
        </p:spPr>
        <p:txBody>
          <a:bodyPr vert="horz" lIns="0" tIns="0" rIns="0" bIns="0" rtlCol="0" anchor="t">
            <a:noAutofit/>
          </a:bodyPr>
          <a:lstStyle/>
          <a:p>
            <a:pPr marL="342900" indent="-342900">
              <a:buChar char="•"/>
            </a:pPr>
            <a:r>
              <a:rPr lang="en-GB" noProof="0" dirty="0">
                <a:ea typeface="+mn-lt"/>
                <a:cs typeface="+mn-lt"/>
              </a:rPr>
              <a:t>Be mindful of the importance of sibling bonds.</a:t>
            </a:r>
            <a:endParaRPr lang="en-GB" noProof="0" dirty="0">
              <a:cs typeface="Arial"/>
            </a:endParaRPr>
          </a:p>
          <a:p>
            <a:pPr marL="342900" indent="-342900">
              <a:buChar char="•"/>
            </a:pPr>
            <a:r>
              <a:rPr lang="en-GB" noProof="0" dirty="0">
                <a:ea typeface="+mn-lt"/>
                <a:cs typeface="+mn-lt"/>
              </a:rPr>
              <a:t>Take a trauma‑informed, attachment‑aware approach. </a:t>
            </a:r>
          </a:p>
          <a:p>
            <a:pPr marL="342900" indent="-342900">
              <a:buChar char="•"/>
            </a:pPr>
            <a:r>
              <a:rPr lang="en-GB" noProof="0" dirty="0">
                <a:ea typeface="+mn-lt"/>
                <a:cs typeface="+mn-lt"/>
              </a:rPr>
              <a:t>Liaise with the team around the child, including caregivers. </a:t>
            </a:r>
          </a:p>
          <a:p>
            <a:pPr marL="342900" indent="-342900">
              <a:buChar char="•"/>
            </a:pPr>
            <a:r>
              <a:rPr lang="en-GB" noProof="0" dirty="0">
                <a:ea typeface="+mn-lt"/>
                <a:cs typeface="+mn-lt"/>
              </a:rPr>
              <a:t>Advocate for the child’s voice about how they want the day acknowledged.</a:t>
            </a:r>
          </a:p>
          <a:p>
            <a:pPr marL="342900" indent="-342900">
              <a:buChar char="•"/>
            </a:pPr>
            <a:r>
              <a:rPr lang="en-GB" noProof="0" dirty="0">
                <a:ea typeface="+mn-lt"/>
                <a:cs typeface="+mn-lt"/>
              </a:rPr>
              <a:t>Use school as a place of stability and recognition. </a:t>
            </a:r>
            <a:endParaRPr lang="en-GB" noProof="0" dirty="0">
              <a:cs typeface="Arial"/>
            </a:endParaRPr>
          </a:p>
        </p:txBody>
      </p:sp>
      <p:sp>
        <p:nvSpPr>
          <p:cNvPr id="4" name="Slide Number Placeholder 3">
            <a:extLst>
              <a:ext uri="{FF2B5EF4-FFF2-40B4-BE49-F238E27FC236}">
                <a16:creationId xmlns:a16="http://schemas.microsoft.com/office/drawing/2014/main" id="{6A6B4265-997F-26A2-5AAD-AA5BC2E7422C}"/>
              </a:ext>
            </a:extLst>
          </p:cNvPr>
          <p:cNvSpPr>
            <a:spLocks noGrp="1"/>
          </p:cNvSpPr>
          <p:nvPr>
            <p:ph type="sldNum" sz="quarter" idx="11"/>
          </p:nvPr>
        </p:nvSpPr>
        <p:spPr/>
        <p:txBody>
          <a:bodyPr/>
          <a:lstStyle/>
          <a:p>
            <a:fld id="{DA2C159E-F13C-4A85-9A41-E7669D3E0D70}" type="slidenum">
              <a:rPr lang="en-GB" noProof="0" smtClean="0"/>
              <a:pPr/>
              <a:t>84</a:t>
            </a:fld>
            <a:endParaRPr lang="en-GB" noProof="0" dirty="0"/>
          </a:p>
        </p:txBody>
      </p:sp>
      <p:sp>
        <p:nvSpPr>
          <p:cNvPr id="5" name="Footer Placeholder 4">
            <a:extLst>
              <a:ext uri="{FF2B5EF4-FFF2-40B4-BE49-F238E27FC236}">
                <a16:creationId xmlns:a16="http://schemas.microsoft.com/office/drawing/2014/main" id="{031FA6D2-0545-5795-AFEA-E65C7626A9E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4311033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59DB-E0FB-F25D-259E-1677CBCE61DF}"/>
              </a:ext>
            </a:extLst>
          </p:cNvPr>
          <p:cNvSpPr>
            <a:spLocks noGrp="1"/>
          </p:cNvSpPr>
          <p:nvPr>
            <p:ph type="title"/>
          </p:nvPr>
        </p:nvSpPr>
        <p:spPr/>
        <p:txBody>
          <a:bodyPr/>
          <a:lstStyle/>
          <a:p>
            <a:r>
              <a:rPr lang="en-GB" noProof="0" dirty="0">
                <a:ea typeface="+mj-lt"/>
                <a:cs typeface="+mj-lt"/>
              </a:rPr>
              <a:t>Foster families case studies</a:t>
            </a:r>
            <a:endParaRPr lang="en-GB" noProof="0" dirty="0"/>
          </a:p>
        </p:txBody>
      </p:sp>
      <p:sp>
        <p:nvSpPr>
          <p:cNvPr id="3" name="Text Placeholder 2">
            <a:extLst>
              <a:ext uri="{FF2B5EF4-FFF2-40B4-BE49-F238E27FC236}">
                <a16:creationId xmlns:a16="http://schemas.microsoft.com/office/drawing/2014/main" id="{363BBAFC-1ABA-5E27-131C-BE1275DE489F}"/>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Work in pairs.</a:t>
            </a:r>
          </a:p>
          <a:p>
            <a:endParaRPr lang="en-GB" noProof="0" dirty="0">
              <a:ea typeface="+mn-lt"/>
              <a:cs typeface="+mn-lt"/>
            </a:endParaRPr>
          </a:p>
          <a:p>
            <a:r>
              <a:rPr lang="en-GB" noProof="0" dirty="0">
                <a:ea typeface="+mn-lt"/>
                <a:cs typeface="+mn-lt"/>
              </a:rPr>
              <a:t>Prepare a two-minute presentation on one of the </a:t>
            </a:r>
            <a:r>
              <a:rPr lang="en-GB" b="1" noProof="0" dirty="0">
                <a:ea typeface="+mn-lt"/>
                <a:cs typeface="+mn-lt"/>
              </a:rPr>
              <a:t>Foster families case studies, </a:t>
            </a:r>
            <a:r>
              <a:rPr lang="en-GB" noProof="0" dirty="0">
                <a:ea typeface="+mn-lt"/>
                <a:cs typeface="+mn-lt"/>
              </a:rPr>
              <a:t>the behaviour of the child and their expected lived experience.</a:t>
            </a:r>
          </a:p>
          <a:p>
            <a:endParaRPr lang="en-GB" noProof="0" dirty="0">
              <a:ea typeface="+mn-lt"/>
              <a:cs typeface="+mn-lt"/>
            </a:endParaRPr>
          </a:p>
          <a:p>
            <a:r>
              <a:rPr lang="en-GB" noProof="0" dirty="0">
                <a:ea typeface="+mn-lt"/>
                <a:cs typeface="+mn-lt"/>
              </a:rPr>
              <a:t>You will give your presentation and listen to others’ presentations. You should be prepared to answer a question about your presentation and ask another pair a question as well.</a:t>
            </a:r>
          </a:p>
        </p:txBody>
      </p:sp>
      <p:sp>
        <p:nvSpPr>
          <p:cNvPr id="4" name="Slide Number Placeholder 3">
            <a:extLst>
              <a:ext uri="{FF2B5EF4-FFF2-40B4-BE49-F238E27FC236}">
                <a16:creationId xmlns:a16="http://schemas.microsoft.com/office/drawing/2014/main" id="{1F3A45F8-95F5-BFCB-752A-3579EA7B01B8}"/>
              </a:ext>
            </a:extLst>
          </p:cNvPr>
          <p:cNvSpPr>
            <a:spLocks noGrp="1"/>
          </p:cNvSpPr>
          <p:nvPr>
            <p:ph type="sldNum" sz="quarter" idx="11"/>
          </p:nvPr>
        </p:nvSpPr>
        <p:spPr/>
        <p:txBody>
          <a:bodyPr/>
          <a:lstStyle/>
          <a:p>
            <a:fld id="{DA2C159E-F13C-4A85-9A41-E7669D3E0D70}" type="slidenum">
              <a:rPr lang="en-GB" noProof="0" smtClean="0"/>
              <a:pPr/>
              <a:t>85</a:t>
            </a:fld>
            <a:endParaRPr lang="en-GB" noProof="0" dirty="0"/>
          </a:p>
        </p:txBody>
      </p:sp>
      <p:sp>
        <p:nvSpPr>
          <p:cNvPr id="5" name="Footer Placeholder 4">
            <a:extLst>
              <a:ext uri="{FF2B5EF4-FFF2-40B4-BE49-F238E27FC236}">
                <a16:creationId xmlns:a16="http://schemas.microsoft.com/office/drawing/2014/main" id="{9DFB481A-3CA4-118A-0D74-4C8EFC44F11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279798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7C906-2A84-CA4B-55CC-B7E5B5C381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F6A78-E214-03F4-429F-9E6C48A38869}"/>
              </a:ext>
            </a:extLst>
          </p:cNvPr>
          <p:cNvSpPr>
            <a:spLocks noGrp="1"/>
          </p:cNvSpPr>
          <p:nvPr>
            <p:ph type="title"/>
          </p:nvPr>
        </p:nvSpPr>
        <p:spPr/>
        <p:txBody>
          <a:bodyPr/>
          <a:lstStyle/>
          <a:p>
            <a:r>
              <a:rPr lang="en-GB" noProof="0" dirty="0">
                <a:ea typeface="+mj-lt"/>
                <a:cs typeface="+mj-lt"/>
              </a:rPr>
              <a:t>Prepare a presentation</a:t>
            </a:r>
            <a:endParaRPr lang="en-GB" noProof="0" dirty="0"/>
          </a:p>
        </p:txBody>
      </p:sp>
      <p:sp>
        <p:nvSpPr>
          <p:cNvPr id="3" name="Text Placeholder 2">
            <a:extLst>
              <a:ext uri="{FF2B5EF4-FFF2-40B4-BE49-F238E27FC236}">
                <a16:creationId xmlns:a16="http://schemas.microsoft.com/office/drawing/2014/main" id="{C75F24B2-AD94-6842-F623-525680AA0BEE}"/>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In your pairs, select one of the Foster families' scenarios.</a:t>
            </a:r>
          </a:p>
          <a:p>
            <a:endParaRPr lang="en-GB" noProof="0" dirty="0">
              <a:ea typeface="+mn-lt"/>
              <a:cs typeface="+mn-lt"/>
            </a:endParaRPr>
          </a:p>
          <a:p>
            <a:r>
              <a:rPr lang="en-GB" noProof="0" dirty="0">
                <a:ea typeface="+mn-lt"/>
                <a:cs typeface="+mn-lt"/>
              </a:rPr>
              <a:t>Select one of the </a:t>
            </a:r>
            <a:r>
              <a:rPr lang="en-GB" b="1" noProof="0" dirty="0">
                <a:ea typeface="+mn-lt"/>
                <a:cs typeface="+mn-lt"/>
              </a:rPr>
              <a:t>Foster families case studies</a:t>
            </a:r>
            <a:r>
              <a:rPr lang="en-GB" noProof="0" dirty="0">
                <a:ea typeface="+mn-lt"/>
                <a:cs typeface="+mn-lt"/>
              </a:rPr>
              <a:t>.  Answer the questions.</a:t>
            </a:r>
          </a:p>
          <a:p>
            <a:endParaRPr lang="en-GB" noProof="0" dirty="0">
              <a:ea typeface="+mn-lt"/>
              <a:cs typeface="+mn-lt"/>
            </a:endParaRPr>
          </a:p>
          <a:p>
            <a:r>
              <a:rPr lang="en-GB" noProof="0" dirty="0">
                <a:ea typeface="+mn-lt"/>
                <a:cs typeface="+mn-lt"/>
              </a:rPr>
              <a:t>Use </a:t>
            </a:r>
            <a:r>
              <a:rPr lang="en-GB" noProof="0" dirty="0">
                <a:cs typeface="Arial"/>
              </a:rPr>
              <a:t>the </a:t>
            </a:r>
            <a:r>
              <a:rPr lang="en-GB" noProof="0" dirty="0">
                <a:ea typeface="+mn-lt"/>
                <a:cs typeface="+mn-lt"/>
              </a:rPr>
              <a:t>What? So what? Now what? approach to structure your answers.</a:t>
            </a:r>
            <a:endParaRPr lang="en-GB" noProof="0" dirty="0"/>
          </a:p>
        </p:txBody>
      </p:sp>
      <p:sp>
        <p:nvSpPr>
          <p:cNvPr id="4" name="Slide Number Placeholder 3">
            <a:extLst>
              <a:ext uri="{FF2B5EF4-FFF2-40B4-BE49-F238E27FC236}">
                <a16:creationId xmlns:a16="http://schemas.microsoft.com/office/drawing/2014/main" id="{E1323CF6-B015-5AB5-687F-E49B4DD0219B}"/>
              </a:ext>
            </a:extLst>
          </p:cNvPr>
          <p:cNvSpPr>
            <a:spLocks noGrp="1"/>
          </p:cNvSpPr>
          <p:nvPr>
            <p:ph type="sldNum" sz="quarter" idx="11"/>
          </p:nvPr>
        </p:nvSpPr>
        <p:spPr/>
        <p:txBody>
          <a:bodyPr/>
          <a:lstStyle/>
          <a:p>
            <a:fld id="{DA2C159E-F13C-4A85-9A41-E7669D3E0D70}" type="slidenum">
              <a:rPr lang="en-GB" noProof="0" smtClean="0"/>
              <a:pPr/>
              <a:t>86</a:t>
            </a:fld>
            <a:endParaRPr lang="en-GB" noProof="0" dirty="0"/>
          </a:p>
        </p:txBody>
      </p:sp>
      <p:sp>
        <p:nvSpPr>
          <p:cNvPr id="5" name="Footer Placeholder 4">
            <a:extLst>
              <a:ext uri="{FF2B5EF4-FFF2-40B4-BE49-F238E27FC236}">
                <a16:creationId xmlns:a16="http://schemas.microsoft.com/office/drawing/2014/main" id="{3A432DC4-C493-FCFB-50E5-648B56F25D1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105373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0548-CB7E-3DB6-1008-CD5C64E042BB}"/>
              </a:ext>
            </a:extLst>
          </p:cNvPr>
          <p:cNvSpPr>
            <a:spLocks noGrp="1"/>
          </p:cNvSpPr>
          <p:nvPr>
            <p:ph type="title"/>
          </p:nvPr>
        </p:nvSpPr>
        <p:spPr/>
        <p:txBody>
          <a:bodyPr/>
          <a:lstStyle/>
          <a:p>
            <a:r>
              <a:rPr lang="en-GB" noProof="0" dirty="0">
                <a:cs typeface="Arial"/>
              </a:rPr>
              <a:t>Exam-style question</a:t>
            </a:r>
            <a:endParaRPr lang="en-GB" noProof="0" dirty="0"/>
          </a:p>
        </p:txBody>
      </p:sp>
      <p:sp>
        <p:nvSpPr>
          <p:cNvPr id="3" name="Text Placeholder 2">
            <a:extLst>
              <a:ext uri="{FF2B5EF4-FFF2-40B4-BE49-F238E27FC236}">
                <a16:creationId xmlns:a16="http://schemas.microsoft.com/office/drawing/2014/main" id="{203F368F-434E-57AD-2062-2BB7BF9095C4}"/>
              </a:ext>
            </a:extLst>
          </p:cNvPr>
          <p:cNvSpPr>
            <a:spLocks noGrp="1"/>
          </p:cNvSpPr>
          <p:nvPr>
            <p:ph type="body" sz="quarter" idx="12"/>
          </p:nvPr>
        </p:nvSpPr>
        <p:spPr>
          <a:xfrm>
            <a:off x="234000" y="949325"/>
            <a:ext cx="7675907" cy="3638649"/>
          </a:xfrm>
        </p:spPr>
        <p:txBody>
          <a:bodyPr vert="horz" lIns="0" tIns="0" rIns="0" bIns="0" rtlCol="0" anchor="t">
            <a:noAutofit/>
          </a:bodyPr>
          <a:lstStyle/>
          <a:p>
            <a:r>
              <a:rPr lang="en-GB" noProof="0" dirty="0">
                <a:ea typeface="+mn-lt"/>
                <a:cs typeface="+mn-lt"/>
              </a:rPr>
              <a:t>A parent of a 13-year-old child has recently been imprisoned. The child has been moved into a children's home. This means that they have just started at a new secondary school in the area. </a:t>
            </a:r>
          </a:p>
          <a:p>
            <a:endParaRPr lang="en-GB" noProof="0" dirty="0"/>
          </a:p>
          <a:p>
            <a:r>
              <a:rPr lang="en-GB" noProof="0" dirty="0">
                <a:ea typeface="+mn-lt"/>
                <a:cs typeface="+mn-lt"/>
              </a:rPr>
              <a:t>Explain two behaviours you would expect to see in the child because of this transition, and two ways to support them.</a:t>
            </a:r>
            <a:endParaRPr lang="en-GB" noProof="0" dirty="0">
              <a:cs typeface="Arial"/>
            </a:endParaRPr>
          </a:p>
        </p:txBody>
      </p:sp>
      <p:sp>
        <p:nvSpPr>
          <p:cNvPr id="4" name="Slide Number Placeholder 3">
            <a:extLst>
              <a:ext uri="{FF2B5EF4-FFF2-40B4-BE49-F238E27FC236}">
                <a16:creationId xmlns:a16="http://schemas.microsoft.com/office/drawing/2014/main" id="{F7649CF0-25F3-4FD1-8B44-D55221555041}"/>
              </a:ext>
            </a:extLst>
          </p:cNvPr>
          <p:cNvSpPr>
            <a:spLocks noGrp="1"/>
          </p:cNvSpPr>
          <p:nvPr>
            <p:ph type="sldNum" sz="quarter" idx="11"/>
          </p:nvPr>
        </p:nvSpPr>
        <p:spPr/>
        <p:txBody>
          <a:bodyPr/>
          <a:lstStyle/>
          <a:p>
            <a:fld id="{DA2C159E-F13C-4A85-9A41-E7669D3E0D70}" type="slidenum">
              <a:rPr lang="en-GB" noProof="0" smtClean="0"/>
              <a:pPr/>
              <a:t>87</a:t>
            </a:fld>
            <a:endParaRPr lang="en-GB" noProof="0" dirty="0"/>
          </a:p>
        </p:txBody>
      </p:sp>
      <p:sp>
        <p:nvSpPr>
          <p:cNvPr id="5" name="Footer Placeholder 4">
            <a:extLst>
              <a:ext uri="{FF2B5EF4-FFF2-40B4-BE49-F238E27FC236}">
                <a16:creationId xmlns:a16="http://schemas.microsoft.com/office/drawing/2014/main" id="{69229DEC-1BE5-CF3C-18C7-B2BD5FD0D56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634091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lnSpcReduction="10000"/>
          </a:bodyPr>
          <a:lstStyle/>
          <a:p>
            <a:r>
              <a:rPr lang="en-GB" noProof="0" dirty="0">
                <a:ea typeface="+mn-lt"/>
                <a:cs typeface="+mn-lt"/>
              </a:rPr>
              <a:t>Relationship between environment and collaboration</a:t>
            </a:r>
            <a:endParaRPr lang="en-GB" noProof="0" dirty="0"/>
          </a:p>
        </p:txBody>
      </p:sp>
    </p:spTree>
    <p:extLst>
      <p:ext uri="{BB962C8B-B14F-4D97-AF65-F5344CB8AC3E}">
        <p14:creationId xmlns:p14="http://schemas.microsoft.com/office/powerpoint/2010/main" val="26025326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45E5-32CE-0ACE-75A4-2C6140C5C2DC}"/>
              </a:ext>
            </a:extLst>
          </p:cNvPr>
          <p:cNvSpPr>
            <a:spLocks noGrp="1"/>
          </p:cNvSpPr>
          <p:nvPr>
            <p:ph type="title"/>
          </p:nvPr>
        </p:nvSpPr>
        <p:spPr/>
        <p:txBody>
          <a:bodyPr/>
          <a:lstStyle/>
          <a:p>
            <a:r>
              <a:rPr lang="en-GB" noProof="0" dirty="0">
                <a:cs typeface="Arial"/>
              </a:rPr>
              <a:t>Learning intention: lesson 6</a:t>
            </a:r>
            <a:endParaRPr lang="en-GB" noProof="0" dirty="0"/>
          </a:p>
        </p:txBody>
      </p:sp>
      <p:sp>
        <p:nvSpPr>
          <p:cNvPr id="3" name="Subtitle 2">
            <a:extLst>
              <a:ext uri="{FF2B5EF4-FFF2-40B4-BE49-F238E27FC236}">
                <a16:creationId xmlns:a16="http://schemas.microsoft.com/office/drawing/2014/main" id="{0B1CCB2B-18F7-A6A0-86FE-3DE8F9FB6FF3}"/>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Understand how to use knowledge of the environment to support effective collaboration.</a:t>
            </a:r>
            <a:endParaRPr lang="en-GB" noProof="0" dirty="0"/>
          </a:p>
        </p:txBody>
      </p:sp>
    </p:spTree>
    <p:extLst>
      <p:ext uri="{BB962C8B-B14F-4D97-AF65-F5344CB8AC3E}">
        <p14:creationId xmlns:p14="http://schemas.microsoft.com/office/powerpoint/2010/main" val="227592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B299-B151-94F7-784C-B90F95F0AB71}"/>
              </a:ext>
            </a:extLst>
          </p:cNvPr>
          <p:cNvSpPr>
            <a:spLocks noGrp="1"/>
          </p:cNvSpPr>
          <p:nvPr>
            <p:ph type="title"/>
          </p:nvPr>
        </p:nvSpPr>
        <p:spPr/>
        <p:txBody>
          <a:bodyPr>
            <a:normAutofit/>
          </a:bodyPr>
          <a:lstStyle/>
          <a:p>
            <a:r>
              <a:rPr lang="en-GB" noProof="0" dirty="0"/>
              <a:t>What or who is a “caregiver”?</a:t>
            </a:r>
          </a:p>
        </p:txBody>
      </p:sp>
      <p:sp>
        <p:nvSpPr>
          <p:cNvPr id="3" name="Text Placeholder 2">
            <a:extLst>
              <a:ext uri="{FF2B5EF4-FFF2-40B4-BE49-F238E27FC236}">
                <a16:creationId xmlns:a16="http://schemas.microsoft.com/office/drawing/2014/main" id="{6AA12C7B-7795-50E2-EE5B-7CC649FC1D67}"/>
              </a:ext>
            </a:extLst>
          </p:cNvPr>
          <p:cNvSpPr>
            <a:spLocks noGrp="1"/>
          </p:cNvSpPr>
          <p:nvPr>
            <p:ph type="body" sz="quarter" idx="12"/>
          </p:nvPr>
        </p:nvSpPr>
        <p:spPr>
          <a:xfrm>
            <a:off x="232950" y="1139191"/>
            <a:ext cx="8191764" cy="3619589"/>
          </a:xfrm>
        </p:spPr>
        <p:txBody>
          <a:bodyPr vert="horz" lIns="0" tIns="0" rIns="0" bIns="0" rtlCol="0" anchor="t">
            <a:noAutofit/>
          </a:bodyPr>
          <a:lstStyle/>
          <a:p>
            <a:pPr marL="269875" indent="-269875">
              <a:buFont typeface="Arial" panose="020B0604020202020204" pitchFamily="34" charset="0"/>
              <a:buChar char="•"/>
            </a:pPr>
            <a:r>
              <a:rPr lang="en-GB" noProof="0" dirty="0"/>
              <a:t>The term caregiver is broader and more inclusive than “parent”, “carer”, or "wider family."</a:t>
            </a:r>
          </a:p>
          <a:p>
            <a:pPr marL="269875" indent="-269875">
              <a:buFont typeface="Arial" panose="020B0604020202020204" pitchFamily="34" charset="0"/>
              <a:buChar char="•"/>
            </a:pPr>
            <a:r>
              <a:rPr lang="en-GB" noProof="0" dirty="0"/>
              <a:t>It recognises that children may be raised by a variety of adults, not just biological parents or legal guardians, including:</a:t>
            </a:r>
            <a:endParaRPr lang="en-GB" noProof="0" dirty="0">
              <a:cs typeface="Arial"/>
            </a:endParaRPr>
          </a:p>
          <a:p>
            <a:pPr lvl="3"/>
            <a:r>
              <a:rPr lang="en-GB" dirty="0"/>
              <a:t>e</a:t>
            </a:r>
            <a:r>
              <a:rPr lang="en-GB" noProof="0" dirty="0" err="1"/>
              <a:t>xtended</a:t>
            </a:r>
            <a:r>
              <a:rPr lang="en-GB" noProof="0" dirty="0"/>
              <a:t> family members</a:t>
            </a:r>
          </a:p>
          <a:p>
            <a:pPr lvl="3"/>
            <a:r>
              <a:rPr lang="en-GB" dirty="0"/>
              <a:t>f</a:t>
            </a:r>
            <a:r>
              <a:rPr lang="en-GB" noProof="0" dirty="0" err="1"/>
              <a:t>oster</a:t>
            </a:r>
            <a:r>
              <a:rPr lang="en-GB" noProof="0" dirty="0"/>
              <a:t> carers</a:t>
            </a:r>
          </a:p>
          <a:p>
            <a:pPr marL="809625" lvl="3" indent="-269875"/>
            <a:r>
              <a:rPr lang="en-GB" dirty="0"/>
              <a:t>r</a:t>
            </a:r>
            <a:r>
              <a:rPr lang="en-GB" noProof="0" dirty="0" err="1"/>
              <a:t>esidential</a:t>
            </a:r>
            <a:r>
              <a:rPr lang="en-GB" noProof="0" dirty="0"/>
              <a:t> care staff.</a:t>
            </a:r>
            <a:endParaRPr lang="en-GB" noProof="0" dirty="0">
              <a:cs typeface="Arial"/>
            </a:endParaRPr>
          </a:p>
        </p:txBody>
      </p:sp>
      <p:sp>
        <p:nvSpPr>
          <p:cNvPr id="4" name="Slide Number Placeholder 3">
            <a:extLst>
              <a:ext uri="{FF2B5EF4-FFF2-40B4-BE49-F238E27FC236}">
                <a16:creationId xmlns:a16="http://schemas.microsoft.com/office/drawing/2014/main" id="{3FC324DF-0ECE-8859-9DE4-8ABFB218E99F}"/>
              </a:ext>
            </a:extLst>
          </p:cNvPr>
          <p:cNvSpPr>
            <a:spLocks noGrp="1"/>
          </p:cNvSpPr>
          <p:nvPr>
            <p:ph type="sldNum" sz="quarter" idx="11"/>
          </p:nvPr>
        </p:nvSpPr>
        <p:spPr/>
        <p:txBody>
          <a:bodyPr/>
          <a:lstStyle/>
          <a:p>
            <a:fld id="{DA2C159E-F13C-4A85-9A41-E7669D3E0D70}" type="slidenum">
              <a:rPr lang="en-GB" noProof="0" smtClean="0"/>
              <a:pPr/>
              <a:t>9</a:t>
            </a:fld>
            <a:endParaRPr lang="en-GB" noProof="0" dirty="0"/>
          </a:p>
        </p:txBody>
      </p:sp>
      <p:sp>
        <p:nvSpPr>
          <p:cNvPr id="5" name="Footer Placeholder 4">
            <a:extLst>
              <a:ext uri="{FF2B5EF4-FFF2-40B4-BE49-F238E27FC236}">
                <a16:creationId xmlns:a16="http://schemas.microsoft.com/office/drawing/2014/main" id="{44F0181F-06CD-3BC2-D9B7-7E7C94359D8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408846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FE0C-71D8-E615-3647-10774251A59C}"/>
              </a:ext>
            </a:extLst>
          </p:cNvPr>
          <p:cNvSpPr>
            <a:spLocks noGrp="1"/>
          </p:cNvSpPr>
          <p:nvPr>
            <p:ph type="title"/>
          </p:nvPr>
        </p:nvSpPr>
        <p:spPr/>
        <p:txBody>
          <a:bodyPr/>
          <a:lstStyle/>
          <a:p>
            <a:r>
              <a:rPr lang="en-GB" noProof="0" dirty="0">
                <a:cs typeface="Arial"/>
              </a:rPr>
              <a:t>The ‘perfect’ environment</a:t>
            </a:r>
            <a:endParaRPr lang="en-GB" noProof="0" dirty="0"/>
          </a:p>
        </p:txBody>
      </p:sp>
      <p:sp>
        <p:nvSpPr>
          <p:cNvPr id="3" name="Text Placeholder 2">
            <a:extLst>
              <a:ext uri="{FF2B5EF4-FFF2-40B4-BE49-F238E27FC236}">
                <a16:creationId xmlns:a16="http://schemas.microsoft.com/office/drawing/2014/main" id="{9C3E9722-8BB5-9C60-EDAA-20B582D64119}"/>
              </a:ext>
            </a:extLst>
          </p:cNvPr>
          <p:cNvSpPr>
            <a:spLocks noGrp="1"/>
          </p:cNvSpPr>
          <p:nvPr>
            <p:ph type="body" sz="quarter" idx="12"/>
          </p:nvPr>
        </p:nvSpPr>
        <p:spPr/>
        <p:txBody>
          <a:bodyPr vert="horz" lIns="0" tIns="0" rIns="0" bIns="0" rtlCol="0" anchor="t">
            <a:noAutofit/>
          </a:bodyPr>
          <a:lstStyle/>
          <a:p>
            <a:r>
              <a:rPr lang="en-GB" noProof="0" dirty="0">
                <a:cs typeface="Arial"/>
              </a:rPr>
              <a:t>Individually identify three words or phrases that describe the perfect environment in which to raise a child.</a:t>
            </a:r>
          </a:p>
          <a:p>
            <a:endParaRPr lang="en-GB" noProof="0" dirty="0">
              <a:cs typeface="Arial"/>
            </a:endParaRPr>
          </a:p>
          <a:p>
            <a:r>
              <a:rPr lang="en-GB" noProof="0" dirty="0">
                <a:cs typeface="Arial"/>
              </a:rPr>
              <a:t>Go to the Word cloud application and enter your words and phrases there.</a:t>
            </a:r>
            <a:endParaRPr lang="en-GB" noProof="0" dirty="0"/>
          </a:p>
        </p:txBody>
      </p:sp>
      <p:sp>
        <p:nvSpPr>
          <p:cNvPr id="4" name="Slide Number Placeholder 3">
            <a:extLst>
              <a:ext uri="{FF2B5EF4-FFF2-40B4-BE49-F238E27FC236}">
                <a16:creationId xmlns:a16="http://schemas.microsoft.com/office/drawing/2014/main" id="{FF218EB3-FB3B-BF71-4CB5-714714864845}"/>
              </a:ext>
            </a:extLst>
          </p:cNvPr>
          <p:cNvSpPr>
            <a:spLocks noGrp="1"/>
          </p:cNvSpPr>
          <p:nvPr>
            <p:ph type="sldNum" sz="quarter" idx="11"/>
          </p:nvPr>
        </p:nvSpPr>
        <p:spPr/>
        <p:txBody>
          <a:bodyPr/>
          <a:lstStyle/>
          <a:p>
            <a:fld id="{DA2C159E-F13C-4A85-9A41-E7669D3E0D70}" type="slidenum">
              <a:rPr lang="en-GB" noProof="0" smtClean="0"/>
              <a:pPr/>
              <a:t>90</a:t>
            </a:fld>
            <a:endParaRPr lang="en-GB" noProof="0" dirty="0"/>
          </a:p>
        </p:txBody>
      </p:sp>
      <p:sp>
        <p:nvSpPr>
          <p:cNvPr id="5" name="Footer Placeholder 4">
            <a:extLst>
              <a:ext uri="{FF2B5EF4-FFF2-40B4-BE49-F238E27FC236}">
                <a16:creationId xmlns:a16="http://schemas.microsoft.com/office/drawing/2014/main" id="{A1304EEF-AA13-D731-EAE6-785A9975BE0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647735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9CC83-7E99-35AF-84DA-C24D3B190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64F23-276A-1040-8EF8-150C3E823EB8}"/>
              </a:ext>
            </a:extLst>
          </p:cNvPr>
          <p:cNvSpPr>
            <a:spLocks noGrp="1"/>
          </p:cNvSpPr>
          <p:nvPr>
            <p:ph type="title"/>
          </p:nvPr>
        </p:nvSpPr>
        <p:spPr/>
        <p:txBody>
          <a:bodyPr/>
          <a:lstStyle/>
          <a:p>
            <a:r>
              <a:rPr lang="en-GB" noProof="0" dirty="0">
                <a:cs typeface="Arial"/>
              </a:rPr>
              <a:t>Collaboration recap</a:t>
            </a:r>
            <a:endParaRPr lang="en-GB" noProof="0" dirty="0"/>
          </a:p>
        </p:txBody>
      </p:sp>
      <p:sp>
        <p:nvSpPr>
          <p:cNvPr id="3" name="Text Placeholder 2">
            <a:extLst>
              <a:ext uri="{FF2B5EF4-FFF2-40B4-BE49-F238E27FC236}">
                <a16:creationId xmlns:a16="http://schemas.microsoft.com/office/drawing/2014/main" id="{38799D0C-71B9-FA80-F001-D8A8695499B6}"/>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Collaboration in education is the process of working together purposefully to achieve shared goals. </a:t>
            </a:r>
          </a:p>
          <a:p>
            <a:pPr marL="342900" indent="-342900">
              <a:buChar char="•"/>
            </a:pPr>
            <a:endParaRPr lang="en-GB" noProof="0" dirty="0">
              <a:cs typeface="Arial"/>
            </a:endParaRPr>
          </a:p>
          <a:p>
            <a:r>
              <a:rPr lang="en-GB" noProof="0" dirty="0">
                <a:cs typeface="Arial"/>
              </a:rPr>
              <a:t>Characteristics:</a:t>
            </a:r>
          </a:p>
          <a:p>
            <a:pPr marL="415800" indent="-342900">
              <a:buFont typeface="Arial" panose="020B0604020202020204" pitchFamily="34" charset="0"/>
              <a:buChar char="•"/>
            </a:pPr>
            <a:r>
              <a:rPr lang="en-GB" noProof="0" dirty="0">
                <a:ea typeface="+mn-lt"/>
                <a:cs typeface="+mn-lt"/>
              </a:rPr>
              <a:t>Contribute to setting a shared goal. </a:t>
            </a:r>
            <a:endParaRPr lang="en-GB" noProof="0" dirty="0">
              <a:cs typeface="Arial"/>
            </a:endParaRPr>
          </a:p>
          <a:p>
            <a:pPr marL="415800" indent="-342900">
              <a:buFont typeface="Arial" panose="020B0604020202020204" pitchFamily="34" charset="0"/>
              <a:buChar char="•"/>
            </a:pPr>
            <a:r>
              <a:rPr lang="en-GB" noProof="0" dirty="0">
                <a:ea typeface="+mn-lt"/>
                <a:cs typeface="+mn-lt"/>
              </a:rPr>
              <a:t>Communicate effectively. </a:t>
            </a:r>
            <a:endParaRPr lang="en-GB" noProof="0" dirty="0">
              <a:cs typeface="Arial"/>
            </a:endParaRPr>
          </a:p>
          <a:p>
            <a:pPr marL="415800" indent="-342900">
              <a:buFont typeface="Arial" panose="020B0604020202020204" pitchFamily="34" charset="0"/>
              <a:buChar char="•"/>
            </a:pPr>
            <a:r>
              <a:rPr lang="en-GB" noProof="0" dirty="0">
                <a:ea typeface="+mn-lt"/>
                <a:cs typeface="+mn-lt"/>
              </a:rPr>
              <a:t>Listen to other people's contributions. </a:t>
            </a:r>
            <a:endParaRPr lang="en-GB" noProof="0" dirty="0">
              <a:cs typeface="Arial"/>
            </a:endParaRPr>
          </a:p>
          <a:p>
            <a:pPr marL="415800" indent="-342900">
              <a:buFont typeface="Arial" panose="020B0604020202020204" pitchFamily="34" charset="0"/>
              <a:buChar char="•"/>
            </a:pPr>
            <a:r>
              <a:rPr lang="en-GB" noProof="0" dirty="0">
                <a:ea typeface="+mn-lt"/>
                <a:cs typeface="+mn-lt"/>
              </a:rPr>
              <a:t>Proactively solve problems. </a:t>
            </a:r>
            <a:endParaRPr lang="en-GB" noProof="0" dirty="0">
              <a:cs typeface="Arial"/>
            </a:endParaRPr>
          </a:p>
          <a:p>
            <a:pPr marL="415800" indent="-342900">
              <a:buFont typeface="Arial" panose="020B0604020202020204" pitchFamily="34" charset="0"/>
              <a:buChar char="•"/>
            </a:pPr>
            <a:r>
              <a:rPr lang="en-GB" noProof="0" dirty="0">
                <a:ea typeface="+mn-lt"/>
                <a:cs typeface="+mn-lt"/>
              </a:rPr>
              <a:t>Encourage others throughout. </a:t>
            </a:r>
            <a:endParaRPr lang="en-GB" noProof="0" dirty="0">
              <a:cs typeface="Arial"/>
            </a:endParaRPr>
          </a:p>
        </p:txBody>
      </p:sp>
      <p:sp>
        <p:nvSpPr>
          <p:cNvPr id="4" name="Slide Number Placeholder 3">
            <a:extLst>
              <a:ext uri="{FF2B5EF4-FFF2-40B4-BE49-F238E27FC236}">
                <a16:creationId xmlns:a16="http://schemas.microsoft.com/office/drawing/2014/main" id="{4669D477-DD93-5C18-9B9F-9063DAB4C8D7}"/>
              </a:ext>
            </a:extLst>
          </p:cNvPr>
          <p:cNvSpPr>
            <a:spLocks noGrp="1"/>
          </p:cNvSpPr>
          <p:nvPr>
            <p:ph type="sldNum" sz="quarter" idx="11"/>
          </p:nvPr>
        </p:nvSpPr>
        <p:spPr/>
        <p:txBody>
          <a:bodyPr/>
          <a:lstStyle/>
          <a:p>
            <a:fld id="{DA2C159E-F13C-4A85-9A41-E7669D3E0D70}" type="slidenum">
              <a:rPr lang="en-GB" noProof="0" smtClean="0"/>
              <a:pPr/>
              <a:t>91</a:t>
            </a:fld>
            <a:endParaRPr lang="en-GB" noProof="0" dirty="0"/>
          </a:p>
        </p:txBody>
      </p:sp>
      <p:sp>
        <p:nvSpPr>
          <p:cNvPr id="5" name="Footer Placeholder 4">
            <a:extLst>
              <a:ext uri="{FF2B5EF4-FFF2-40B4-BE49-F238E27FC236}">
                <a16:creationId xmlns:a16="http://schemas.microsoft.com/office/drawing/2014/main" id="{8D698B38-5147-E9FE-5FC6-E7B54576CC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386853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B473-F299-0319-A4F3-1CCE699D9FBD}"/>
              </a:ext>
            </a:extLst>
          </p:cNvPr>
          <p:cNvSpPr>
            <a:spLocks noGrp="1"/>
          </p:cNvSpPr>
          <p:nvPr>
            <p:ph type="title"/>
          </p:nvPr>
        </p:nvSpPr>
        <p:spPr/>
        <p:txBody>
          <a:bodyPr/>
          <a:lstStyle/>
          <a:p>
            <a:r>
              <a:rPr lang="en-GB" noProof="0" dirty="0">
                <a:cs typeface="Arial"/>
              </a:rPr>
              <a:t>Write a case study</a:t>
            </a:r>
            <a:endParaRPr lang="en-GB" noProof="0" dirty="0"/>
          </a:p>
        </p:txBody>
      </p:sp>
      <p:sp>
        <p:nvSpPr>
          <p:cNvPr id="3" name="Text Placeholder 2">
            <a:extLst>
              <a:ext uri="{FF2B5EF4-FFF2-40B4-BE49-F238E27FC236}">
                <a16:creationId xmlns:a16="http://schemas.microsoft.com/office/drawing/2014/main" id="{9601C5D9-BA1B-ED93-8D1A-4D35020CECB3}"/>
              </a:ext>
            </a:extLst>
          </p:cNvPr>
          <p:cNvSpPr>
            <a:spLocks noGrp="1"/>
          </p:cNvSpPr>
          <p:nvPr>
            <p:ph type="body" sz="quarter" idx="12"/>
          </p:nvPr>
        </p:nvSpPr>
        <p:spPr>
          <a:xfrm>
            <a:off x="232950" y="949325"/>
            <a:ext cx="7675674" cy="3400342"/>
          </a:xfrm>
        </p:spPr>
        <p:txBody>
          <a:bodyPr vert="horz" lIns="0" tIns="0" rIns="0" bIns="0" rtlCol="0" anchor="t">
            <a:noAutofit/>
          </a:bodyPr>
          <a:lstStyle/>
          <a:p>
            <a:r>
              <a:rPr lang="en-GB" noProof="0" dirty="0">
                <a:ea typeface="+mn-lt"/>
                <a:cs typeface="+mn-lt"/>
              </a:rPr>
              <a:t>Reflect on your experiences when on your Industry Placement.  </a:t>
            </a:r>
            <a:endParaRPr lang="en-GB" noProof="0" dirty="0"/>
          </a:p>
          <a:p>
            <a:pPr marL="342900" indent="-342900">
              <a:buChar char="•"/>
            </a:pPr>
            <a:endParaRPr lang="en-GB" noProof="0" dirty="0">
              <a:ea typeface="+mn-lt"/>
              <a:cs typeface="+mn-lt"/>
            </a:endParaRPr>
          </a:p>
          <a:p>
            <a:r>
              <a:rPr lang="en-GB" noProof="0" dirty="0">
                <a:ea typeface="+mn-lt"/>
                <a:cs typeface="+mn-lt"/>
              </a:rPr>
              <a:t>Identify a range of situations where collaboration with a caregiver was beneficial to you or a colleague.  </a:t>
            </a:r>
            <a:endParaRPr lang="en-GB" noProof="0" dirty="0"/>
          </a:p>
          <a:p>
            <a:pPr marL="342900" indent="-342900">
              <a:buChar char="•"/>
            </a:pPr>
            <a:endParaRPr lang="en-GB" noProof="0" dirty="0">
              <a:ea typeface="+mn-lt"/>
              <a:cs typeface="+mn-lt"/>
            </a:endParaRPr>
          </a:p>
          <a:p>
            <a:r>
              <a:rPr lang="en-GB" noProof="0" dirty="0">
                <a:ea typeface="+mn-lt"/>
                <a:cs typeface="+mn-lt"/>
              </a:rPr>
              <a:t>Select one of those situations and write a case study.  </a:t>
            </a:r>
            <a:endParaRPr lang="en-GB" noProof="0" dirty="0">
              <a:cs typeface="Arial"/>
            </a:endParaRPr>
          </a:p>
        </p:txBody>
      </p:sp>
      <p:sp>
        <p:nvSpPr>
          <p:cNvPr id="4" name="Slide Number Placeholder 3">
            <a:extLst>
              <a:ext uri="{FF2B5EF4-FFF2-40B4-BE49-F238E27FC236}">
                <a16:creationId xmlns:a16="http://schemas.microsoft.com/office/drawing/2014/main" id="{A8E74355-0FD2-2505-50B1-172A4E179B5C}"/>
              </a:ext>
            </a:extLst>
          </p:cNvPr>
          <p:cNvSpPr>
            <a:spLocks noGrp="1"/>
          </p:cNvSpPr>
          <p:nvPr>
            <p:ph type="sldNum" sz="quarter" idx="11"/>
          </p:nvPr>
        </p:nvSpPr>
        <p:spPr/>
        <p:txBody>
          <a:bodyPr/>
          <a:lstStyle/>
          <a:p>
            <a:fld id="{DA2C159E-F13C-4A85-9A41-E7669D3E0D70}" type="slidenum">
              <a:rPr lang="en-GB" noProof="0" smtClean="0"/>
              <a:pPr/>
              <a:t>92</a:t>
            </a:fld>
            <a:endParaRPr lang="en-GB" noProof="0" dirty="0"/>
          </a:p>
        </p:txBody>
      </p:sp>
      <p:sp>
        <p:nvSpPr>
          <p:cNvPr id="5" name="Footer Placeholder 4">
            <a:extLst>
              <a:ext uri="{FF2B5EF4-FFF2-40B4-BE49-F238E27FC236}">
                <a16:creationId xmlns:a16="http://schemas.microsoft.com/office/drawing/2014/main" id="{D6CF7067-4596-88EB-853D-A6FE9B6FE63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369213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F762-ED72-F504-7BE4-EA5DBDE2DCBB}"/>
              </a:ext>
            </a:extLst>
          </p:cNvPr>
          <p:cNvSpPr>
            <a:spLocks noGrp="1"/>
          </p:cNvSpPr>
          <p:nvPr>
            <p:ph type="title"/>
          </p:nvPr>
        </p:nvSpPr>
        <p:spPr/>
        <p:txBody>
          <a:bodyPr/>
          <a:lstStyle/>
          <a:p>
            <a:r>
              <a:rPr lang="en-GB" noProof="0" dirty="0">
                <a:cs typeface="Arial"/>
              </a:rPr>
              <a:t>Peer review of case study</a:t>
            </a:r>
            <a:endParaRPr lang="en-GB" noProof="0" dirty="0"/>
          </a:p>
        </p:txBody>
      </p:sp>
      <p:sp>
        <p:nvSpPr>
          <p:cNvPr id="3" name="Text Placeholder 2">
            <a:extLst>
              <a:ext uri="{FF2B5EF4-FFF2-40B4-BE49-F238E27FC236}">
                <a16:creationId xmlns:a16="http://schemas.microsoft.com/office/drawing/2014/main" id="{FB5EB6A1-4A11-A6C1-787D-967139B62E63}"/>
              </a:ext>
            </a:extLst>
          </p:cNvPr>
          <p:cNvSpPr>
            <a:spLocks noGrp="1"/>
          </p:cNvSpPr>
          <p:nvPr>
            <p:ph type="body" sz="quarter" idx="12"/>
          </p:nvPr>
        </p:nvSpPr>
        <p:spPr>
          <a:xfrm>
            <a:off x="232950" y="949325"/>
            <a:ext cx="8157970" cy="3835944"/>
          </a:xfrm>
        </p:spPr>
        <p:txBody>
          <a:bodyPr vert="horz" lIns="0" tIns="0" rIns="0" bIns="0" rtlCol="0" anchor="t">
            <a:noAutofit/>
          </a:bodyPr>
          <a:lstStyle/>
          <a:p>
            <a:r>
              <a:rPr lang="en-GB" noProof="0" dirty="0">
                <a:ea typeface="+mn-lt"/>
                <a:cs typeface="+mn-lt"/>
              </a:rPr>
              <a:t>Select a peer to review your case study.</a:t>
            </a:r>
          </a:p>
          <a:p>
            <a:endParaRPr lang="en-GB" noProof="0" dirty="0">
              <a:ea typeface="+mn-lt"/>
              <a:cs typeface="+mn-lt"/>
            </a:endParaRPr>
          </a:p>
          <a:p>
            <a:r>
              <a:rPr lang="en-GB" noProof="0" dirty="0">
                <a:ea typeface="+mn-lt"/>
                <a:cs typeface="+mn-lt"/>
              </a:rPr>
              <a:t>Read through the case study. Produce a rationale to show why collaboration was beneficial in the situation given in the case study.  </a:t>
            </a:r>
          </a:p>
          <a:p>
            <a:endParaRPr lang="en-GB" noProof="0" dirty="0">
              <a:ea typeface="+mn-lt"/>
              <a:cs typeface="+mn-lt"/>
            </a:endParaRPr>
          </a:p>
          <a:p>
            <a:r>
              <a:rPr lang="en-GB" noProof="0" dirty="0">
                <a:ea typeface="+mn-lt"/>
                <a:cs typeface="+mn-lt"/>
              </a:rPr>
              <a:t>Return it to your peer.</a:t>
            </a:r>
          </a:p>
          <a:p>
            <a:endParaRPr lang="en-GB" noProof="0" dirty="0">
              <a:ea typeface="+mn-lt"/>
              <a:cs typeface="+mn-lt"/>
            </a:endParaRPr>
          </a:p>
          <a:p>
            <a:r>
              <a:rPr lang="en-GB" noProof="0" dirty="0">
                <a:ea typeface="+mn-lt"/>
                <a:cs typeface="+mn-lt"/>
              </a:rPr>
              <a:t>Work in pairs to see how you can improve the quality of the rationales.</a:t>
            </a:r>
          </a:p>
          <a:p>
            <a:endParaRPr lang="en-GB" noProof="0" dirty="0">
              <a:ea typeface="+mn-lt"/>
              <a:cs typeface="+mn-lt"/>
            </a:endParaRPr>
          </a:p>
          <a:p>
            <a:r>
              <a:rPr lang="en-GB" noProof="0" dirty="0">
                <a:ea typeface="+mn-lt"/>
                <a:cs typeface="+mn-lt"/>
              </a:rPr>
              <a:t> </a:t>
            </a:r>
            <a:endParaRPr lang="en-GB" noProof="0" dirty="0">
              <a:cs typeface="Arial"/>
            </a:endParaRPr>
          </a:p>
        </p:txBody>
      </p:sp>
      <p:sp>
        <p:nvSpPr>
          <p:cNvPr id="4" name="Slide Number Placeholder 3">
            <a:extLst>
              <a:ext uri="{FF2B5EF4-FFF2-40B4-BE49-F238E27FC236}">
                <a16:creationId xmlns:a16="http://schemas.microsoft.com/office/drawing/2014/main" id="{978F693B-32BB-314D-CF6A-5346F80F46EC}"/>
              </a:ext>
            </a:extLst>
          </p:cNvPr>
          <p:cNvSpPr>
            <a:spLocks noGrp="1"/>
          </p:cNvSpPr>
          <p:nvPr>
            <p:ph type="sldNum" sz="quarter" idx="11"/>
          </p:nvPr>
        </p:nvSpPr>
        <p:spPr/>
        <p:txBody>
          <a:bodyPr/>
          <a:lstStyle/>
          <a:p>
            <a:fld id="{DA2C159E-F13C-4A85-9A41-E7669D3E0D70}" type="slidenum">
              <a:rPr lang="en-GB" noProof="0" smtClean="0"/>
              <a:pPr/>
              <a:t>93</a:t>
            </a:fld>
            <a:endParaRPr lang="en-GB" noProof="0" dirty="0"/>
          </a:p>
        </p:txBody>
      </p:sp>
      <p:sp>
        <p:nvSpPr>
          <p:cNvPr id="5" name="Footer Placeholder 4">
            <a:extLst>
              <a:ext uri="{FF2B5EF4-FFF2-40B4-BE49-F238E27FC236}">
                <a16:creationId xmlns:a16="http://schemas.microsoft.com/office/drawing/2014/main" id="{8123FB4A-766C-592A-5543-1A8CEA7FDD4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362752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220D-F431-600F-028B-9182EE05F00A}"/>
              </a:ext>
            </a:extLst>
          </p:cNvPr>
          <p:cNvSpPr>
            <a:spLocks noGrp="1"/>
          </p:cNvSpPr>
          <p:nvPr>
            <p:ph type="title"/>
          </p:nvPr>
        </p:nvSpPr>
        <p:spPr>
          <a:xfrm>
            <a:off x="232950" y="249900"/>
            <a:ext cx="8437563" cy="972149"/>
          </a:xfrm>
        </p:spPr>
        <p:txBody>
          <a:bodyPr>
            <a:noAutofit/>
          </a:bodyPr>
          <a:lstStyle/>
          <a:p>
            <a:r>
              <a:rPr lang="en-GB" noProof="0" dirty="0"/>
              <a:t>Barriers: Income and employment</a:t>
            </a:r>
          </a:p>
        </p:txBody>
      </p:sp>
      <p:sp>
        <p:nvSpPr>
          <p:cNvPr id="3" name="Text Placeholder 2">
            <a:extLst>
              <a:ext uri="{FF2B5EF4-FFF2-40B4-BE49-F238E27FC236}">
                <a16:creationId xmlns:a16="http://schemas.microsoft.com/office/drawing/2014/main" id="{04B4F5FE-D7FE-014C-BC15-F111D4D9C127}"/>
              </a:ext>
            </a:extLst>
          </p:cNvPr>
          <p:cNvSpPr>
            <a:spLocks noGrp="1"/>
          </p:cNvSpPr>
          <p:nvPr>
            <p:ph type="body" sz="quarter" idx="14"/>
          </p:nvPr>
        </p:nvSpPr>
        <p:spPr>
          <a:xfrm>
            <a:off x="232950" y="854579"/>
            <a:ext cx="8633620" cy="3845608"/>
          </a:xfrm>
        </p:spPr>
        <p:txBody>
          <a:bodyPr vert="horz" lIns="0" tIns="0" rIns="0" bIns="0" rtlCol="0" anchor="t">
            <a:normAutofit/>
          </a:bodyPr>
          <a:lstStyle/>
          <a:p>
            <a:pPr marL="270000" indent="-270000">
              <a:buFont typeface="Arial" panose="020B0604020202020204" pitchFamily="34" charset="0"/>
              <a:buChar char="•"/>
            </a:pPr>
            <a:r>
              <a:rPr lang="en-GB" noProof="0" dirty="0">
                <a:latin typeface="Arial"/>
                <a:cs typeface="Arial"/>
              </a:rPr>
              <a:t>Financial stability allows time and resources for nurturing and structured parenting.</a:t>
            </a:r>
          </a:p>
          <a:p>
            <a:pPr marL="270000" indent="-270000">
              <a:buFont typeface="Arial" panose="020B0604020202020204" pitchFamily="34" charset="0"/>
              <a:buChar char="•"/>
            </a:pPr>
            <a:r>
              <a:rPr lang="en-GB" noProof="0" dirty="0">
                <a:latin typeface="Arial"/>
                <a:cs typeface="Arial"/>
              </a:rPr>
              <a:t>Economic hardship can lead to stress, fatigue, and less patience, often resulting in </a:t>
            </a:r>
            <a:r>
              <a:rPr lang="en-GB" b="1" noProof="0" dirty="0">
                <a:latin typeface="Arial"/>
                <a:cs typeface="Arial"/>
              </a:rPr>
              <a:t>harsher discipline</a:t>
            </a:r>
            <a:r>
              <a:rPr lang="en-GB" noProof="0" dirty="0">
                <a:latin typeface="Arial"/>
                <a:cs typeface="Arial"/>
              </a:rPr>
              <a:t> or inconsistent boundaries.</a:t>
            </a:r>
          </a:p>
          <a:p>
            <a:pPr marL="270000" indent="-270000">
              <a:buFont typeface="Arial" panose="020B0604020202020204" pitchFamily="34" charset="0"/>
              <a:buChar char="•"/>
            </a:pPr>
            <a:endParaRPr lang="en-GB" noProof="0" dirty="0">
              <a:latin typeface="Arial"/>
              <a:cs typeface="Arial"/>
            </a:endParaRPr>
          </a:p>
          <a:p>
            <a:pPr marL="270000" indent="-270000"/>
            <a:r>
              <a:rPr lang="en-GB" b="1" noProof="0" dirty="0">
                <a:cs typeface="Arial"/>
              </a:rPr>
              <a:t>Employment example: </a:t>
            </a:r>
          </a:p>
          <a:p>
            <a:pPr marL="270000" indent="-270000">
              <a:buFont typeface="Arial" panose="020B0604020202020204" pitchFamily="34" charset="0"/>
              <a:buChar char="•"/>
            </a:pPr>
            <a:r>
              <a:rPr lang="en-GB" sz="2400" noProof="0" dirty="0">
                <a:cs typeface="Arial"/>
              </a:rPr>
              <a:t>A parent working multiple jobs may rely on strict rules to maintain order because they have limited time for negotiation (Doepke &amp; Zilibotti, 2024)</a:t>
            </a:r>
          </a:p>
          <a:p>
            <a:pPr marL="1028700" lvl="1">
              <a:buFont typeface="Arial"/>
              <a:buChar char="•"/>
            </a:pPr>
            <a:endParaRPr lang="en-GB" sz="2400" noProof="0" dirty="0">
              <a:latin typeface="Arial"/>
              <a:cs typeface="Arial"/>
            </a:endParaRPr>
          </a:p>
          <a:p>
            <a:endParaRPr lang="en-GB" noProof="0" dirty="0">
              <a:cs typeface="Arial"/>
            </a:endParaRPr>
          </a:p>
        </p:txBody>
      </p:sp>
      <p:sp>
        <p:nvSpPr>
          <p:cNvPr id="4" name="Footer Placeholder 3">
            <a:extLst>
              <a:ext uri="{FF2B5EF4-FFF2-40B4-BE49-F238E27FC236}">
                <a16:creationId xmlns:a16="http://schemas.microsoft.com/office/drawing/2014/main" id="{2213D2D2-9B2B-58CA-D169-489BBEA8F219}"/>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3EB70ABD-E73B-D5A0-670D-35D8EF9224A9}"/>
              </a:ext>
            </a:extLst>
          </p:cNvPr>
          <p:cNvSpPr>
            <a:spLocks noGrp="1"/>
          </p:cNvSpPr>
          <p:nvPr>
            <p:ph type="sldNum" sz="quarter" idx="12"/>
          </p:nvPr>
        </p:nvSpPr>
        <p:spPr/>
        <p:txBody>
          <a:bodyPr/>
          <a:lstStyle/>
          <a:p>
            <a:fld id="{DA2C159E-F13C-4A85-9A41-E7669D3E0D70}" type="slidenum">
              <a:rPr lang="en-GB" noProof="0" smtClean="0"/>
              <a:pPr/>
              <a:t>94</a:t>
            </a:fld>
            <a:endParaRPr lang="en-GB" noProof="0" dirty="0"/>
          </a:p>
        </p:txBody>
      </p:sp>
    </p:spTree>
    <p:extLst>
      <p:ext uri="{BB962C8B-B14F-4D97-AF65-F5344CB8AC3E}">
        <p14:creationId xmlns:p14="http://schemas.microsoft.com/office/powerpoint/2010/main" val="24122961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A827-D462-1F5B-F10C-99033E13D5D9}"/>
              </a:ext>
            </a:extLst>
          </p:cNvPr>
          <p:cNvSpPr>
            <a:spLocks noGrp="1"/>
          </p:cNvSpPr>
          <p:nvPr>
            <p:ph type="title"/>
          </p:nvPr>
        </p:nvSpPr>
        <p:spPr>
          <a:xfrm>
            <a:off x="224785" y="172079"/>
            <a:ext cx="8437563" cy="699425"/>
          </a:xfrm>
        </p:spPr>
        <p:txBody>
          <a:bodyPr>
            <a:noAutofit/>
          </a:bodyPr>
          <a:lstStyle/>
          <a:p>
            <a:r>
              <a:rPr lang="en-GB" noProof="0" dirty="0"/>
              <a:t>Barriers: </a:t>
            </a:r>
            <a:r>
              <a:rPr lang="en-GB" noProof="0" dirty="0">
                <a:cs typeface="Arial"/>
              </a:rPr>
              <a:t>Cultural norms and traditions</a:t>
            </a:r>
            <a:endParaRPr lang="en-GB" noProof="0" dirty="0"/>
          </a:p>
        </p:txBody>
      </p:sp>
      <p:sp>
        <p:nvSpPr>
          <p:cNvPr id="3" name="Text Placeholder 2">
            <a:extLst>
              <a:ext uri="{FF2B5EF4-FFF2-40B4-BE49-F238E27FC236}">
                <a16:creationId xmlns:a16="http://schemas.microsoft.com/office/drawing/2014/main" id="{C975D896-088B-3821-C593-B226EBC6D536}"/>
              </a:ext>
            </a:extLst>
          </p:cNvPr>
          <p:cNvSpPr>
            <a:spLocks noGrp="1"/>
          </p:cNvSpPr>
          <p:nvPr>
            <p:ph type="body" sz="quarter" idx="14"/>
          </p:nvPr>
        </p:nvSpPr>
        <p:spPr>
          <a:xfrm>
            <a:off x="224901" y="801818"/>
            <a:ext cx="8437447" cy="4169603"/>
          </a:xfrm>
        </p:spPr>
        <p:txBody>
          <a:bodyPr vert="horz" lIns="0" tIns="0" rIns="0" bIns="0" rtlCol="0" anchor="t">
            <a:normAutofit fontScale="77500" lnSpcReduction="20000"/>
          </a:bodyPr>
          <a:lstStyle/>
          <a:p>
            <a:pPr marL="270000" indent="-270000">
              <a:lnSpc>
                <a:spcPct val="120000"/>
              </a:lnSpc>
              <a:buFont typeface="Arial" panose="020B0604020202020204" pitchFamily="34" charset="0"/>
              <a:buChar char="•"/>
            </a:pPr>
            <a:r>
              <a:rPr lang="en-GB" sz="3400" noProof="0" dirty="0">
                <a:latin typeface="Arial"/>
                <a:cs typeface="Arial"/>
              </a:rPr>
              <a:t>Collectivist cultures may favour </a:t>
            </a:r>
            <a:r>
              <a:rPr lang="en-GB" sz="3400" b="1" noProof="0" dirty="0">
                <a:latin typeface="Arial"/>
                <a:cs typeface="Arial"/>
              </a:rPr>
              <a:t>authoritarian approaches</a:t>
            </a:r>
            <a:r>
              <a:rPr lang="en-GB" sz="3400" noProof="0" dirty="0">
                <a:latin typeface="Arial"/>
                <a:cs typeface="Arial"/>
              </a:rPr>
              <a:t>, prioritising respect and obedience.</a:t>
            </a:r>
            <a:endParaRPr lang="en-GB" sz="3400" b="1" noProof="0" dirty="0">
              <a:latin typeface="Arial"/>
              <a:cs typeface="Arial"/>
            </a:endParaRPr>
          </a:p>
          <a:p>
            <a:pPr marL="270000" indent="-270000">
              <a:lnSpc>
                <a:spcPct val="120000"/>
              </a:lnSpc>
              <a:buChar char="•"/>
            </a:pPr>
            <a:r>
              <a:rPr lang="en-GB" sz="3400" noProof="0" dirty="0">
                <a:latin typeface="Arial"/>
                <a:cs typeface="Arial"/>
              </a:rPr>
              <a:t>Individualistic cultures often encourage </a:t>
            </a:r>
            <a:r>
              <a:rPr lang="en-GB" sz="3400" b="1" noProof="0" dirty="0">
                <a:latin typeface="Arial"/>
                <a:cs typeface="Arial"/>
              </a:rPr>
              <a:t>authoritative styles</a:t>
            </a:r>
            <a:r>
              <a:rPr lang="en-GB" sz="3400" noProof="0" dirty="0">
                <a:latin typeface="Arial"/>
                <a:cs typeface="Arial"/>
              </a:rPr>
              <a:t>, promoting autonomy and dialogue.</a:t>
            </a:r>
          </a:p>
          <a:p>
            <a:pPr marL="270000" marR="0" lvl="0" indent="-270000" algn="l" defTabSz="914400" rtl="0" eaLnBrk="1" fontAlgn="auto" latinLnBrk="0" hangingPunct="1">
              <a:lnSpc>
                <a:spcPct val="120000"/>
              </a:lnSpc>
              <a:spcBef>
                <a:spcPts val="0"/>
              </a:spcBef>
              <a:buClrTx/>
              <a:buSzTx/>
              <a:buFont typeface="Arial" panose="020B0604020202020204" pitchFamily="34" charset="0"/>
              <a:buChar char="•"/>
              <a:tabLst/>
              <a:defRPr/>
            </a:pPr>
            <a:r>
              <a:rPr kumimoji="0" lang="en-GB" sz="3400" b="0" i="0" u="none" strike="noStrike" kern="1200" cap="none" spc="0" normalizeH="0" baseline="0" noProof="0" dirty="0">
                <a:ln>
                  <a:noFill/>
                </a:ln>
                <a:solidFill>
                  <a:srgbClr val="000000"/>
                </a:solidFill>
                <a:effectLst/>
                <a:uLnTx/>
                <a:uFillTx/>
                <a:latin typeface="Arial"/>
                <a:ea typeface="+mn-ea"/>
                <a:cs typeface="Arial"/>
              </a:rPr>
              <a:t>Some cultures view physical discipline as acceptable, while others emphasise positive reinforcement.</a:t>
            </a:r>
          </a:p>
          <a:p>
            <a:pPr marL="270000" marR="0" lvl="0" indent="-270000" algn="l" defTabSz="914400" rtl="0" eaLnBrk="1" fontAlgn="auto" latinLnBrk="0" hangingPunct="1">
              <a:lnSpc>
                <a:spcPct val="120000"/>
              </a:lnSpc>
              <a:spcBef>
                <a:spcPts val="0"/>
              </a:spcBef>
              <a:buClrTx/>
              <a:buSzTx/>
              <a:buFont typeface="Arial" panose="020B0604020202020204" pitchFamily="34" charset="0"/>
              <a:buNone/>
              <a:tabLst/>
              <a:defRPr/>
            </a:pPr>
            <a:r>
              <a:rPr lang="en-GB" sz="3400" b="1" noProof="0" dirty="0">
                <a:solidFill>
                  <a:srgbClr val="000000"/>
                </a:solidFill>
                <a:latin typeface="Arial"/>
                <a:cs typeface="Arial"/>
              </a:rPr>
              <a:t>Cultural norms e</a:t>
            </a:r>
            <a:r>
              <a:rPr kumimoji="0" lang="en-GB" sz="3400" b="1" i="0" u="none" strike="noStrike" kern="1200" cap="none" spc="0" normalizeH="0" baseline="0" noProof="0" dirty="0">
                <a:ln>
                  <a:noFill/>
                </a:ln>
                <a:solidFill>
                  <a:srgbClr val="000000"/>
                </a:solidFill>
                <a:effectLst/>
                <a:uLnTx/>
                <a:uFillTx/>
                <a:latin typeface="Arial"/>
                <a:ea typeface="+mn-ea"/>
                <a:cs typeface="Arial"/>
              </a:rPr>
              <a:t>xample: </a:t>
            </a:r>
          </a:p>
          <a:p>
            <a:pPr marL="270000" marR="0" lvl="0" indent="-270000" algn="l" defTabSz="914400" rtl="0" eaLnBrk="1" fontAlgn="auto" latinLnBrk="0" hangingPunct="1">
              <a:lnSpc>
                <a:spcPct val="120000"/>
              </a:lnSpc>
              <a:spcBef>
                <a:spcPts val="0"/>
              </a:spcBef>
              <a:buClrTx/>
              <a:buSzTx/>
              <a:buFont typeface="Arial" panose="020B0604020202020204" pitchFamily="34" charset="0"/>
              <a:buChar char="•"/>
              <a:tabLst/>
              <a:defRPr/>
            </a:pPr>
            <a:r>
              <a:rPr kumimoji="0" lang="en-GB" sz="3400" b="0" i="0" u="none" strike="noStrike" kern="1200" cap="none" spc="0" normalizeH="0" baseline="0" noProof="0" dirty="0">
                <a:ln>
                  <a:noFill/>
                </a:ln>
                <a:solidFill>
                  <a:srgbClr val="000000"/>
                </a:solidFill>
                <a:effectLst/>
                <a:uLnTx/>
                <a:uFillTx/>
                <a:latin typeface="Arial"/>
                <a:ea typeface="+mn-ea"/>
                <a:cs typeface="Arial"/>
              </a:rPr>
              <a:t>In some cultures, questioning adults is seen as disrespectful, shaping a parent’s expectation for compliance (Doepke &amp; Zilibotti, 2024)</a:t>
            </a:r>
          </a:p>
        </p:txBody>
      </p:sp>
      <p:sp>
        <p:nvSpPr>
          <p:cNvPr id="4" name="Footer Placeholder 3">
            <a:extLst>
              <a:ext uri="{FF2B5EF4-FFF2-40B4-BE49-F238E27FC236}">
                <a16:creationId xmlns:a16="http://schemas.microsoft.com/office/drawing/2014/main" id="{15F3A1DB-55CA-4313-A9A0-DE1077CFC763}"/>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E990C308-1474-46E6-49F8-626CF0AC5C4D}"/>
              </a:ext>
            </a:extLst>
          </p:cNvPr>
          <p:cNvSpPr>
            <a:spLocks noGrp="1"/>
          </p:cNvSpPr>
          <p:nvPr>
            <p:ph type="sldNum" sz="quarter" idx="12"/>
          </p:nvPr>
        </p:nvSpPr>
        <p:spPr/>
        <p:txBody>
          <a:bodyPr/>
          <a:lstStyle/>
          <a:p>
            <a:fld id="{DA2C159E-F13C-4A85-9A41-E7669D3E0D70}" type="slidenum">
              <a:rPr lang="en-GB" noProof="0" smtClean="0"/>
              <a:pPr/>
              <a:t>95</a:t>
            </a:fld>
            <a:endParaRPr lang="en-GB" noProof="0" dirty="0"/>
          </a:p>
        </p:txBody>
      </p:sp>
    </p:spTree>
    <p:extLst>
      <p:ext uri="{BB962C8B-B14F-4D97-AF65-F5344CB8AC3E}">
        <p14:creationId xmlns:p14="http://schemas.microsoft.com/office/powerpoint/2010/main" val="3781028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E5AB1-3667-347C-DF7F-8DD20EFF9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C4196-2144-8E8A-6411-26E15A2402C4}"/>
              </a:ext>
            </a:extLst>
          </p:cNvPr>
          <p:cNvSpPr>
            <a:spLocks noGrp="1"/>
          </p:cNvSpPr>
          <p:nvPr>
            <p:ph type="title"/>
          </p:nvPr>
        </p:nvSpPr>
        <p:spPr>
          <a:xfrm>
            <a:off x="232950" y="201604"/>
            <a:ext cx="8872223" cy="699425"/>
          </a:xfrm>
        </p:spPr>
        <p:txBody>
          <a:bodyPr>
            <a:noAutofit/>
          </a:bodyPr>
          <a:lstStyle/>
          <a:p>
            <a:r>
              <a:rPr lang="en-GB" noProof="0" dirty="0"/>
              <a:t>Barriers: </a:t>
            </a:r>
            <a:r>
              <a:rPr lang="en-GB" noProof="0" dirty="0">
                <a:cs typeface="Arial"/>
              </a:rPr>
              <a:t>Parental stress and mental health</a:t>
            </a:r>
            <a:endParaRPr lang="en-GB" noProof="0" dirty="0"/>
          </a:p>
        </p:txBody>
      </p:sp>
      <p:sp>
        <p:nvSpPr>
          <p:cNvPr id="3" name="Text Placeholder 2">
            <a:extLst>
              <a:ext uri="{FF2B5EF4-FFF2-40B4-BE49-F238E27FC236}">
                <a16:creationId xmlns:a16="http://schemas.microsoft.com/office/drawing/2014/main" id="{03E94125-9D70-DB95-2B6F-3CF773E5F969}"/>
              </a:ext>
            </a:extLst>
          </p:cNvPr>
          <p:cNvSpPr>
            <a:spLocks noGrp="1"/>
          </p:cNvSpPr>
          <p:nvPr>
            <p:ph type="body" sz="quarter" idx="14"/>
          </p:nvPr>
        </p:nvSpPr>
        <p:spPr>
          <a:xfrm>
            <a:off x="232950" y="1511539"/>
            <a:ext cx="8731475" cy="3255724"/>
          </a:xfrm>
        </p:spPr>
        <p:txBody>
          <a:bodyPr vert="horz" lIns="0" tIns="0" rIns="0" bIns="0" rtlCol="0" anchor="t">
            <a:noAutofit/>
          </a:bodyPr>
          <a:lstStyle/>
          <a:p>
            <a:pPr marL="270000" lvl="1" indent="-270000">
              <a:spcBef>
                <a:spcPts val="0"/>
              </a:spcBef>
            </a:pPr>
            <a:r>
              <a:rPr lang="en-GB" sz="2400" noProof="0" dirty="0">
                <a:latin typeface="Arial"/>
                <a:cs typeface="Arial"/>
              </a:rPr>
              <a:t>High stress (job loss, illness, relationship breakdown) can push parents toward </a:t>
            </a:r>
            <a:r>
              <a:rPr lang="en-GB" sz="2400" b="1" noProof="0" dirty="0">
                <a:latin typeface="Arial"/>
                <a:cs typeface="Arial"/>
              </a:rPr>
              <a:t>authoritarian or inconsistent styles</a:t>
            </a:r>
            <a:r>
              <a:rPr lang="en-GB" sz="2400" noProof="0" dirty="0">
                <a:latin typeface="Arial"/>
                <a:cs typeface="Arial"/>
              </a:rPr>
              <a:t>.</a:t>
            </a:r>
          </a:p>
          <a:p>
            <a:pPr marL="270000" lvl="1" indent="-270000">
              <a:spcBef>
                <a:spcPts val="0"/>
              </a:spcBef>
            </a:pPr>
            <a:r>
              <a:rPr lang="en-GB" sz="2400" noProof="0" dirty="0">
                <a:latin typeface="Arial"/>
                <a:cs typeface="Arial"/>
              </a:rPr>
              <a:t>Anxiety may lead to </a:t>
            </a:r>
            <a:r>
              <a:rPr lang="en-GB" sz="2400" b="1" noProof="0" dirty="0">
                <a:latin typeface="Arial"/>
                <a:cs typeface="Arial"/>
              </a:rPr>
              <a:t>helicopter parenting</a:t>
            </a:r>
            <a:r>
              <a:rPr lang="en-GB" sz="2400" noProof="0" dirty="0">
                <a:latin typeface="Arial"/>
                <a:cs typeface="Arial"/>
              </a:rPr>
              <a:t>, where parents over-monitor to feel in control.</a:t>
            </a:r>
          </a:p>
          <a:p>
            <a:pPr marL="270000" lvl="1" indent="-270000">
              <a:spcBef>
                <a:spcPts val="0"/>
              </a:spcBef>
            </a:pPr>
            <a:endParaRPr lang="en-GB" sz="2400" noProof="0" dirty="0">
              <a:latin typeface="Arial"/>
              <a:cs typeface="Arial"/>
            </a:endParaRPr>
          </a:p>
          <a:p>
            <a:pPr marL="270000" lvl="1" indent="-270000">
              <a:spcBef>
                <a:spcPts val="0"/>
              </a:spcBef>
              <a:buNone/>
            </a:pPr>
            <a:r>
              <a:rPr lang="en-GB" sz="2400" b="1" noProof="0" dirty="0">
                <a:cs typeface="Arial"/>
              </a:rPr>
              <a:t>Parental stress example:</a:t>
            </a:r>
          </a:p>
          <a:p>
            <a:pPr marL="270000" lvl="1" indent="-270000">
              <a:spcBef>
                <a:spcPts val="0"/>
              </a:spcBef>
            </a:pPr>
            <a:r>
              <a:rPr lang="en-GB" sz="2400" noProof="0" dirty="0">
                <a:cs typeface="Arial"/>
              </a:rPr>
              <a:t>A parent under financial strain may become stricter to “keep things under control,” while a parent coping with anxiety may micromanage every detail of the child’s life.</a:t>
            </a:r>
          </a:p>
          <a:p>
            <a:pPr marL="270000" lvl="1" indent="-270000">
              <a:spcBef>
                <a:spcPts val="0"/>
              </a:spcBef>
            </a:pPr>
            <a:endParaRPr lang="en-GB" sz="2400" noProof="0" dirty="0">
              <a:cs typeface="Arial"/>
            </a:endParaRPr>
          </a:p>
        </p:txBody>
      </p:sp>
      <p:sp>
        <p:nvSpPr>
          <p:cNvPr id="4" name="Footer Placeholder 3">
            <a:extLst>
              <a:ext uri="{FF2B5EF4-FFF2-40B4-BE49-F238E27FC236}">
                <a16:creationId xmlns:a16="http://schemas.microsoft.com/office/drawing/2014/main" id="{21B55928-4EC0-2FE4-DE9C-3F35B595001D}"/>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7CA34C31-17EC-2913-8886-CF4D1C5BB064}"/>
              </a:ext>
            </a:extLst>
          </p:cNvPr>
          <p:cNvSpPr>
            <a:spLocks noGrp="1"/>
          </p:cNvSpPr>
          <p:nvPr>
            <p:ph type="sldNum" sz="quarter" idx="12"/>
          </p:nvPr>
        </p:nvSpPr>
        <p:spPr/>
        <p:txBody>
          <a:bodyPr/>
          <a:lstStyle/>
          <a:p>
            <a:fld id="{DA2C159E-F13C-4A85-9A41-E7669D3E0D70}" type="slidenum">
              <a:rPr lang="en-GB" noProof="0" smtClean="0"/>
              <a:pPr/>
              <a:t>96</a:t>
            </a:fld>
            <a:endParaRPr lang="en-GB" noProof="0" dirty="0"/>
          </a:p>
        </p:txBody>
      </p:sp>
    </p:spTree>
    <p:extLst>
      <p:ext uri="{BB962C8B-B14F-4D97-AF65-F5344CB8AC3E}">
        <p14:creationId xmlns:p14="http://schemas.microsoft.com/office/powerpoint/2010/main" val="6597781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B5FC-DDA9-7F55-F8E1-CC825F6EFA5C}"/>
              </a:ext>
            </a:extLst>
          </p:cNvPr>
          <p:cNvSpPr>
            <a:spLocks noGrp="1"/>
          </p:cNvSpPr>
          <p:nvPr>
            <p:ph type="title"/>
          </p:nvPr>
        </p:nvSpPr>
        <p:spPr/>
        <p:txBody>
          <a:bodyPr/>
          <a:lstStyle/>
          <a:p>
            <a:r>
              <a:rPr lang="en-GB" noProof="0" dirty="0"/>
              <a:t>Barriers: </a:t>
            </a:r>
            <a:r>
              <a:rPr lang="en-GB" noProof="0" dirty="0">
                <a:cs typeface="Arial"/>
              </a:rPr>
              <a:t>Life events</a:t>
            </a:r>
            <a:endParaRPr lang="en-GB" noProof="0" dirty="0"/>
          </a:p>
        </p:txBody>
      </p:sp>
      <p:sp>
        <p:nvSpPr>
          <p:cNvPr id="3" name="Text Placeholder 2">
            <a:extLst>
              <a:ext uri="{FF2B5EF4-FFF2-40B4-BE49-F238E27FC236}">
                <a16:creationId xmlns:a16="http://schemas.microsoft.com/office/drawing/2014/main" id="{BBD91D64-5AA1-7BCB-4587-01D180BD7A84}"/>
              </a:ext>
            </a:extLst>
          </p:cNvPr>
          <p:cNvSpPr>
            <a:spLocks noGrp="1"/>
          </p:cNvSpPr>
          <p:nvPr>
            <p:ph type="body" sz="quarter" idx="14"/>
          </p:nvPr>
        </p:nvSpPr>
        <p:spPr>
          <a:xfrm>
            <a:off x="235192" y="945579"/>
            <a:ext cx="8437562" cy="3149588"/>
          </a:xfrm>
        </p:spPr>
        <p:txBody>
          <a:bodyPr vert="horz" lIns="0" tIns="0" rIns="0" bIns="0" rtlCol="0" anchor="t">
            <a:noAutofit/>
          </a:bodyPr>
          <a:lstStyle/>
          <a:p>
            <a:pPr marL="270000" lvl="1" indent="-270000">
              <a:spcBef>
                <a:spcPts val="0"/>
              </a:spcBef>
              <a:buFont typeface="Arial"/>
              <a:buChar char="•"/>
            </a:pPr>
            <a:r>
              <a:rPr lang="en-GB" sz="2400" noProof="0" dirty="0">
                <a:latin typeface="Arial"/>
                <a:cs typeface="Arial"/>
              </a:rPr>
              <a:t>Divorce or relocation can disrupt routines, making parents more permissive or overly protective.</a:t>
            </a:r>
          </a:p>
          <a:p>
            <a:pPr marL="270000" lvl="1" indent="-270000">
              <a:spcBef>
                <a:spcPts val="0"/>
              </a:spcBef>
              <a:buFont typeface="Arial"/>
              <a:buChar char="•"/>
            </a:pPr>
            <a:endParaRPr lang="en-GB" sz="2400" noProof="0" dirty="0">
              <a:latin typeface="Arial"/>
              <a:cs typeface="Arial"/>
            </a:endParaRPr>
          </a:p>
          <a:p>
            <a:pPr marL="270000" indent="-270000"/>
            <a:r>
              <a:rPr lang="en-GB" b="1" noProof="0" dirty="0">
                <a:cs typeface="Arial"/>
              </a:rPr>
              <a:t>Example:</a:t>
            </a:r>
            <a:r>
              <a:rPr lang="en-GB" noProof="0" dirty="0">
                <a:cs typeface="Arial"/>
              </a:rPr>
              <a:t> </a:t>
            </a:r>
          </a:p>
          <a:p>
            <a:pPr marL="270000" lvl="1" indent="-270000">
              <a:spcBef>
                <a:spcPts val="0"/>
              </a:spcBef>
              <a:buFont typeface="Arial"/>
              <a:buChar char="•"/>
            </a:pPr>
            <a:r>
              <a:rPr lang="en-GB" sz="2400" noProof="0" dirty="0">
                <a:ea typeface="+mn-lt"/>
                <a:cs typeface="+mn-lt"/>
              </a:rPr>
              <a:t>Some parents may adopt a more </a:t>
            </a:r>
            <a:r>
              <a:rPr lang="en-GB" sz="2400" b="1" noProof="0" dirty="0">
                <a:ea typeface="+mn-lt"/>
                <a:cs typeface="+mn-lt"/>
              </a:rPr>
              <a:t>permissive approach</a:t>
            </a:r>
            <a:r>
              <a:rPr lang="en-GB" sz="2400" noProof="0" dirty="0">
                <a:ea typeface="+mn-lt"/>
                <a:cs typeface="+mn-lt"/>
              </a:rPr>
              <a:t>, allowing greater flexibility to reduce stress and maintain harmony during the transition. Others might become </a:t>
            </a:r>
            <a:r>
              <a:rPr lang="en-GB" sz="2400" b="1" noProof="0" dirty="0">
                <a:ea typeface="+mn-lt"/>
                <a:cs typeface="+mn-lt"/>
              </a:rPr>
              <a:t>overly protective</a:t>
            </a:r>
            <a:r>
              <a:rPr lang="en-GB" sz="2400" noProof="0" dirty="0">
                <a:ea typeface="+mn-lt"/>
                <a:cs typeface="+mn-lt"/>
              </a:rPr>
              <a:t>, closely monitoring their child’s activities to provide a sense of security in an uncertain environment.</a:t>
            </a:r>
          </a:p>
          <a:p>
            <a:pPr marL="270000" lvl="1" indent="-270000">
              <a:spcBef>
                <a:spcPts val="0"/>
              </a:spcBef>
              <a:buFont typeface="Arial"/>
              <a:buChar char="•"/>
            </a:pPr>
            <a:endParaRPr lang="en-GB" sz="2400" noProof="0" dirty="0">
              <a:latin typeface="Arial"/>
              <a:cs typeface="Arial"/>
            </a:endParaRPr>
          </a:p>
          <a:p>
            <a:endParaRPr lang="en-GB" noProof="0" dirty="0">
              <a:cs typeface="Arial"/>
            </a:endParaRPr>
          </a:p>
        </p:txBody>
      </p:sp>
      <p:sp>
        <p:nvSpPr>
          <p:cNvPr id="4" name="Footer Placeholder 3">
            <a:extLst>
              <a:ext uri="{FF2B5EF4-FFF2-40B4-BE49-F238E27FC236}">
                <a16:creationId xmlns:a16="http://schemas.microsoft.com/office/drawing/2014/main" id="{6FF63518-B186-E452-DB1D-7B7AD06B428A}"/>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6A64C194-E7C2-3202-1593-7285940D3451}"/>
              </a:ext>
            </a:extLst>
          </p:cNvPr>
          <p:cNvSpPr>
            <a:spLocks noGrp="1"/>
          </p:cNvSpPr>
          <p:nvPr>
            <p:ph type="sldNum" sz="quarter" idx="12"/>
          </p:nvPr>
        </p:nvSpPr>
        <p:spPr/>
        <p:txBody>
          <a:bodyPr/>
          <a:lstStyle/>
          <a:p>
            <a:fld id="{DA2C159E-F13C-4A85-9A41-E7669D3E0D70}" type="slidenum">
              <a:rPr lang="en-GB" noProof="0" smtClean="0"/>
              <a:pPr/>
              <a:t>97</a:t>
            </a:fld>
            <a:endParaRPr lang="en-GB" noProof="0" dirty="0"/>
          </a:p>
        </p:txBody>
      </p:sp>
    </p:spTree>
    <p:extLst>
      <p:ext uri="{BB962C8B-B14F-4D97-AF65-F5344CB8AC3E}">
        <p14:creationId xmlns:p14="http://schemas.microsoft.com/office/powerpoint/2010/main" val="15854056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7D1D-28E9-F70F-AEE7-0E7646497D7D}"/>
              </a:ext>
            </a:extLst>
          </p:cNvPr>
          <p:cNvSpPr>
            <a:spLocks noGrp="1"/>
          </p:cNvSpPr>
          <p:nvPr>
            <p:ph type="title"/>
          </p:nvPr>
        </p:nvSpPr>
        <p:spPr/>
        <p:txBody>
          <a:bodyPr/>
          <a:lstStyle/>
          <a:p>
            <a:r>
              <a:rPr lang="en-GB" noProof="0" dirty="0">
                <a:cs typeface="Arial"/>
              </a:rPr>
              <a:t>Review: Impact of factors</a:t>
            </a:r>
            <a:endParaRPr lang="en-GB" noProof="0" dirty="0"/>
          </a:p>
        </p:txBody>
      </p:sp>
      <p:sp>
        <p:nvSpPr>
          <p:cNvPr id="3" name="Text Placeholder 2">
            <a:extLst>
              <a:ext uri="{FF2B5EF4-FFF2-40B4-BE49-F238E27FC236}">
                <a16:creationId xmlns:a16="http://schemas.microsoft.com/office/drawing/2014/main" id="{70437DDC-AE95-5EB5-6DAE-6BFBA9FF45D7}"/>
              </a:ext>
            </a:extLst>
          </p:cNvPr>
          <p:cNvSpPr>
            <a:spLocks noGrp="1"/>
          </p:cNvSpPr>
          <p:nvPr>
            <p:ph type="body" sz="quarter" idx="12"/>
          </p:nvPr>
        </p:nvSpPr>
        <p:spPr>
          <a:xfrm>
            <a:off x="234000" y="1375682"/>
            <a:ext cx="7675907" cy="3212292"/>
          </a:xfrm>
        </p:spPr>
        <p:txBody>
          <a:bodyPr vert="horz" lIns="0" tIns="0" rIns="0" bIns="0" rtlCol="0" anchor="t">
            <a:noAutofit/>
          </a:bodyPr>
          <a:lstStyle/>
          <a:p>
            <a:r>
              <a:rPr lang="en-GB" noProof="0" dirty="0">
                <a:cs typeface="Arial"/>
              </a:rPr>
              <a:t>Work in pairs.</a:t>
            </a:r>
          </a:p>
          <a:p>
            <a:endParaRPr lang="en-GB" noProof="0" dirty="0">
              <a:cs typeface="Arial"/>
            </a:endParaRPr>
          </a:p>
          <a:p>
            <a:r>
              <a:rPr lang="en-GB" noProof="0" dirty="0">
                <a:cs typeface="Arial"/>
              </a:rPr>
              <a:t>Look again at the case studies you produced earlier.</a:t>
            </a:r>
          </a:p>
          <a:p>
            <a:endParaRPr lang="en-GB" noProof="0" dirty="0">
              <a:cs typeface="Arial"/>
            </a:endParaRPr>
          </a:p>
          <a:p>
            <a:r>
              <a:rPr lang="en-GB" noProof="0" dirty="0">
                <a:cs typeface="Arial"/>
              </a:rPr>
              <a:t>Identify potential barriers to collaboration that may arise.</a:t>
            </a:r>
          </a:p>
        </p:txBody>
      </p:sp>
      <p:sp>
        <p:nvSpPr>
          <p:cNvPr id="4" name="Slide Number Placeholder 3">
            <a:extLst>
              <a:ext uri="{FF2B5EF4-FFF2-40B4-BE49-F238E27FC236}">
                <a16:creationId xmlns:a16="http://schemas.microsoft.com/office/drawing/2014/main" id="{84700C99-CF01-2E79-91B7-51AE8EC550AD}"/>
              </a:ext>
            </a:extLst>
          </p:cNvPr>
          <p:cNvSpPr>
            <a:spLocks noGrp="1"/>
          </p:cNvSpPr>
          <p:nvPr>
            <p:ph type="sldNum" sz="quarter" idx="11"/>
          </p:nvPr>
        </p:nvSpPr>
        <p:spPr/>
        <p:txBody>
          <a:bodyPr/>
          <a:lstStyle/>
          <a:p>
            <a:fld id="{DA2C159E-F13C-4A85-9A41-E7669D3E0D70}" type="slidenum">
              <a:rPr lang="en-GB" noProof="0" smtClean="0"/>
              <a:pPr/>
              <a:t>98</a:t>
            </a:fld>
            <a:endParaRPr lang="en-GB" noProof="0" dirty="0"/>
          </a:p>
        </p:txBody>
      </p:sp>
      <p:sp>
        <p:nvSpPr>
          <p:cNvPr id="5" name="Footer Placeholder 4">
            <a:extLst>
              <a:ext uri="{FF2B5EF4-FFF2-40B4-BE49-F238E27FC236}">
                <a16:creationId xmlns:a16="http://schemas.microsoft.com/office/drawing/2014/main" id="{14CF34A4-A5A3-FD19-2844-8816A2C21B0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907058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16E3-4860-7996-3FB2-EEE4CB197780}"/>
              </a:ext>
            </a:extLst>
          </p:cNvPr>
          <p:cNvSpPr>
            <a:spLocks noGrp="1"/>
          </p:cNvSpPr>
          <p:nvPr>
            <p:ph type="title"/>
          </p:nvPr>
        </p:nvSpPr>
        <p:spPr/>
        <p:txBody>
          <a:bodyPr/>
          <a:lstStyle/>
          <a:p>
            <a:r>
              <a:rPr lang="en-GB" noProof="0" dirty="0">
                <a:cs typeface="Arial"/>
              </a:rPr>
              <a:t>Types of barriers</a:t>
            </a:r>
            <a:endParaRPr lang="en-GB" noProof="0" dirty="0"/>
          </a:p>
        </p:txBody>
      </p:sp>
      <p:sp>
        <p:nvSpPr>
          <p:cNvPr id="3" name="Text Placeholder 2">
            <a:extLst>
              <a:ext uri="{FF2B5EF4-FFF2-40B4-BE49-F238E27FC236}">
                <a16:creationId xmlns:a16="http://schemas.microsoft.com/office/drawing/2014/main" id="{ADE98189-D233-600B-FF08-B5200D03559F}"/>
              </a:ext>
            </a:extLst>
          </p:cNvPr>
          <p:cNvSpPr>
            <a:spLocks noGrp="1"/>
          </p:cNvSpPr>
          <p:nvPr>
            <p:ph type="body" sz="quarter" idx="12"/>
          </p:nvPr>
        </p:nvSpPr>
        <p:spPr/>
        <p:txBody>
          <a:bodyPr vert="horz" lIns="0" tIns="0" rIns="0" bIns="0" rtlCol="0" anchor="t">
            <a:noAutofit/>
          </a:bodyPr>
          <a:lstStyle/>
          <a:p>
            <a:pPr marL="342900" indent="-342900">
              <a:buChar char="•"/>
            </a:pPr>
            <a:r>
              <a:rPr lang="en-GB" noProof="0" dirty="0">
                <a:ea typeface="+mn-lt"/>
                <a:cs typeface="+mn-lt"/>
              </a:rPr>
              <a:t>Income and employment.</a:t>
            </a:r>
          </a:p>
          <a:p>
            <a:pPr marL="342900" indent="-342900">
              <a:buChar char="•"/>
            </a:pPr>
            <a:endParaRPr lang="en-GB" noProof="0" dirty="0"/>
          </a:p>
          <a:p>
            <a:pPr marL="342900" indent="-342900">
              <a:buChar char="•"/>
            </a:pPr>
            <a:r>
              <a:rPr lang="en-GB" noProof="0" dirty="0">
                <a:ea typeface="+mn-lt"/>
                <a:cs typeface="+mn-lt"/>
              </a:rPr>
              <a:t>Cultural norms and traditions.</a:t>
            </a:r>
          </a:p>
          <a:p>
            <a:pPr marL="342900" indent="-342900">
              <a:buChar char="•"/>
            </a:pPr>
            <a:endParaRPr lang="en-GB" noProof="0" dirty="0">
              <a:ea typeface="+mn-lt"/>
              <a:cs typeface="+mn-lt"/>
            </a:endParaRPr>
          </a:p>
          <a:p>
            <a:pPr marL="342900" indent="-342900">
              <a:buChar char="•"/>
            </a:pPr>
            <a:r>
              <a:rPr lang="en-GB" noProof="0" dirty="0">
                <a:ea typeface="+mn-lt"/>
                <a:cs typeface="+mn-lt"/>
              </a:rPr>
              <a:t>Parental stress and mental health.</a:t>
            </a:r>
          </a:p>
          <a:p>
            <a:pPr marL="342900" indent="-342900">
              <a:buChar char="•"/>
            </a:pPr>
            <a:endParaRPr lang="en-GB" noProof="0" dirty="0">
              <a:ea typeface="+mn-lt"/>
              <a:cs typeface="+mn-lt"/>
            </a:endParaRPr>
          </a:p>
          <a:p>
            <a:pPr marL="342900" indent="-342900">
              <a:buChar char="•"/>
            </a:pPr>
            <a:r>
              <a:rPr lang="en-GB" noProof="0" dirty="0">
                <a:ea typeface="+mn-lt"/>
                <a:cs typeface="+mn-lt"/>
              </a:rPr>
              <a:t>Life events.</a:t>
            </a:r>
            <a:endParaRPr lang="en-GB" noProof="0" dirty="0">
              <a:cs typeface="Arial"/>
            </a:endParaRPr>
          </a:p>
        </p:txBody>
      </p:sp>
      <p:sp>
        <p:nvSpPr>
          <p:cNvPr id="4" name="Slide Number Placeholder 3">
            <a:extLst>
              <a:ext uri="{FF2B5EF4-FFF2-40B4-BE49-F238E27FC236}">
                <a16:creationId xmlns:a16="http://schemas.microsoft.com/office/drawing/2014/main" id="{C4D1E026-2C5B-9EB0-4972-B7E008C98285}"/>
              </a:ext>
            </a:extLst>
          </p:cNvPr>
          <p:cNvSpPr>
            <a:spLocks noGrp="1"/>
          </p:cNvSpPr>
          <p:nvPr>
            <p:ph type="sldNum" sz="quarter" idx="11"/>
          </p:nvPr>
        </p:nvSpPr>
        <p:spPr/>
        <p:txBody>
          <a:bodyPr/>
          <a:lstStyle/>
          <a:p>
            <a:fld id="{DA2C159E-F13C-4A85-9A41-E7669D3E0D70}" type="slidenum">
              <a:rPr lang="en-GB" noProof="0" smtClean="0"/>
              <a:pPr/>
              <a:t>99</a:t>
            </a:fld>
            <a:endParaRPr lang="en-GB" noProof="0" dirty="0"/>
          </a:p>
        </p:txBody>
      </p:sp>
      <p:sp>
        <p:nvSpPr>
          <p:cNvPr id="5" name="Footer Placeholder 4">
            <a:extLst>
              <a:ext uri="{FF2B5EF4-FFF2-40B4-BE49-F238E27FC236}">
                <a16:creationId xmlns:a16="http://schemas.microsoft.com/office/drawing/2014/main" id="{C0B4E32C-5110-398E-414C-B60C48B59AD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61573379"/>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2</Value>
      <Value>1</Value>
    </TaxCatchAll>
    <p6919dbb65844893b164c5f63a6f0eeb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p6919dbb65844893b164c5f63a6f0eeb>
    <f6ec388a6d534bab86a259abd1bfa088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f6ec388a6d534bab86a259abd1bfa088>
    <i98b064926ea4fbe8f5b88c394ff652b xmlns="8c566321-f672-4e06-a901-b5e72b4c4357">
      <Terms xmlns="http://schemas.microsoft.com/office/infopath/2007/PartnerControls"/>
    </i98b064926ea4fbe8f5b88c394ff652b>
    <_dlc_DocId xmlns="ba2294b9-6d6a-4c9b-a125-9e4b98f52ed2">T4Q77CJQPZJK-1009790678-305743</_dlc_DocId>
    <_dlc_DocIdUrl xmlns="ba2294b9-6d6a-4c9b-a125-9e4b98f52ed2">
      <Url>https://educationgovuk.sharepoint.com/sites/lvedfe00038/_layouts/15/DocIdRedir.aspx?ID=T4Q77CJQPZJK-1009790678-305743</Url>
      <Description>T4Q77CJQPZJK-1009790678-305743</Description>
    </_dlc_DocIdUrl>
  </documentManagement>
</p:properties>
</file>

<file path=customXml/item4.xml><?xml version="1.0" encoding="utf-8"?>
<?mso-contentType ?>
<SharedContentType xmlns="Microsoft.SharePoint.Taxonomy.ContentTypeSync" SourceId="ec07c698-60f5-424f-b9af-f4c59398b511" ContentTypeId="0x010100545E941595ED5448BA61900FDDAFF313" PreviousValue="false"/>
</file>

<file path=customXml/item5.xml><?xml version="1.0" encoding="utf-8"?>
<ct:contentTypeSchema xmlns:ct="http://schemas.microsoft.com/office/2006/metadata/contentType" xmlns:ma="http://schemas.microsoft.com/office/2006/metadata/properties/metaAttributes" ct:_="" ma:_="" ma:contentTypeName="Official Document" ma:contentTypeID="0x010100545E941595ED5448BA61900FDDAFF313005B557C4B092AEE4EB3E076F9135FEC39" ma:contentTypeVersion="15" ma:contentTypeDescription="" ma:contentTypeScope="" ma:versionID="bb0f7108a780dc0d47ccd1bdd5e2abd4">
  <xsd:schema xmlns:xsd="http://www.w3.org/2001/XMLSchema" xmlns:xs="http://www.w3.org/2001/XMLSchema" xmlns:p="http://schemas.microsoft.com/office/2006/metadata/properties" xmlns:ns2="8c566321-f672-4e06-a901-b5e72b4c4357" xmlns:ns3="ba2294b9-6d6a-4c9b-a125-9e4b98f52ed2" targetNamespace="http://schemas.microsoft.com/office/2006/metadata/properties" ma:root="true" ma:fieldsID="de3bce33c9cf422c62cb07d4ac110834" ns2:_="" ns3:_="">
    <xsd:import namespace="8c566321-f672-4e06-a901-b5e72b4c4357"/>
    <xsd:import namespace="ba2294b9-6d6a-4c9b-a125-9e4b98f52ed2"/>
    <xsd:element name="properties">
      <xsd:complexType>
        <xsd:sequence>
          <xsd:element name="documentManagement">
            <xsd:complexType>
              <xsd:all>
                <xsd:element ref="ns2:TaxCatchAll" minOccurs="0"/>
                <xsd:element ref="ns2:TaxCatchAllLabel" minOccurs="0"/>
                <xsd:element ref="ns2:f6ec388a6d534bab86a259abd1bfa088" minOccurs="0"/>
                <xsd:element ref="ns2:p6919dbb65844893b164c5f63a6f0eeb" minOccurs="0"/>
                <xsd:element ref="ns2:i98b064926ea4fbe8f5b88c394ff652b"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13628aac-c551-46e2-9f62-e0d0c8aa32ab}" ma:internalName="TaxCatchAll" ma:showField="CatchAllData" ma:web="3983d9d8-ce1f-4a1d-bf6e-f2bacb5f52de">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13628aac-c551-46e2-9f62-e0d0c8aa32ab}" ma:internalName="TaxCatchAllLabel" ma:readOnly="true" ma:showField="CatchAllDataLabel" ma:web="3983d9d8-ce1f-4a1d-bf6e-f2bacb5f52de">
      <xsd:complexType>
        <xsd:complexContent>
          <xsd:extension base="dms:MultiChoiceLookup">
            <xsd:sequence>
              <xsd:element name="Value" type="dms:Lookup" maxOccurs="unbounded" minOccurs="0" nillable="true"/>
            </xsd:sequence>
          </xsd:extension>
        </xsd:complexContent>
      </xsd:complexType>
    </xsd:element>
    <xsd:element name="f6ec388a6d534bab86a259abd1bfa088" ma:index="10" nillable="true" ma:taxonomy="true" ma:internalName="f6ec388a6d534bab86a259abd1bfa088" ma:taxonomyFieldName="DfeOrganisationalUnit" ma:displayName="Organisational Unit" ma:readOnly="false" ma:default="2;#DfE|cc08a6d4-dfde-4d0f-bd85-069ebcef80d5" ma:fieldId="{f6ec388a-6d53-4bab-86a2-59abd1bfa088}"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p6919dbb65844893b164c5f63a6f0eeb" ma:index="12" nillable="true" ma:taxonomy="true" ma:internalName="p6919dbb65844893b164c5f63a6f0eeb" ma:taxonomyFieldName="DfeOwner" ma:displayName="Owner" ma:readOnly="false" ma:default="1;#DfE|a484111e-5b24-4ad9-9778-c536c8c88985" ma:fieldId="{96919dbb-6584-4893-b164-c5f63a6f0eeb}"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i98b064926ea4fbe8f5b88c394ff652b" ma:index="14" nillable="true" ma:taxonomy="true" ma:internalName="i98b064926ea4fbe8f5b88c394ff652b" ma:taxonomyFieldName="DfeSubject" ma:displayName="Subject" ma:default="" ma:fieldId="{298b0649-26ea-4fbe-8f5b-88c394ff652b}"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2294b9-6d6a-4c9b-a125-9e4b98f52ed2"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16B5FE-0B00-483E-A8FF-F0D3D81DCCAA}">
  <ds:schemaRefs>
    <ds:schemaRef ds:uri="http://schemas.microsoft.com/sharepoint/events"/>
  </ds:schemaRefs>
</ds:datastoreItem>
</file>

<file path=customXml/itemProps2.xml><?xml version="1.0" encoding="utf-8"?>
<ds:datastoreItem xmlns:ds="http://schemas.openxmlformats.org/officeDocument/2006/customXml" ds:itemID="{F9729C5E-FC3E-4187-92B8-5FE37E61E9DA}">
  <ds:schemaRefs>
    <ds:schemaRef ds:uri="http://schemas.microsoft.com/sharepoint/v3/contenttype/forms"/>
  </ds:schemaRefs>
</ds:datastoreItem>
</file>

<file path=customXml/itemProps3.xml><?xml version="1.0" encoding="utf-8"?>
<ds:datastoreItem xmlns:ds="http://schemas.openxmlformats.org/officeDocument/2006/customXml" ds:itemID="{4A76E745-D9E8-4D93-8B7F-BCE1E4A491AA}">
  <ds:schemaRefs>
    <ds:schemaRef ds:uri="http://purl.org/dc/terms/"/>
    <ds:schemaRef ds:uri="http://www.w3.org/XML/1998/namespace"/>
    <ds:schemaRef ds:uri="http://schemas.microsoft.com/office/2006/metadata/properties"/>
    <ds:schemaRef ds:uri="http://purl.org/dc/elements/1.1/"/>
    <ds:schemaRef ds:uri="http://purl.org/dc/dcmitype/"/>
    <ds:schemaRef ds:uri="8c566321-f672-4e06-a901-b5e72b4c4357"/>
    <ds:schemaRef ds:uri="ba2294b9-6d6a-4c9b-a125-9e4b98f52ed2"/>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D3127ADB-386F-4835-8E77-1E9DF14943A0}">
  <ds:schemaRefs>
    <ds:schemaRef ds:uri="Microsoft.SharePoint.Taxonomy.ContentTypeSync"/>
  </ds:schemaRefs>
</ds:datastoreItem>
</file>

<file path=customXml/itemProps5.xml><?xml version="1.0" encoding="utf-8"?>
<ds:datastoreItem xmlns:ds="http://schemas.openxmlformats.org/officeDocument/2006/customXml" ds:itemID="{E21542E9-E746-4B46-A2CA-446F73B96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566321-f672-4e06-a901-b5e72b4c4357"/>
    <ds:schemaRef ds:uri="ba2294b9-6d6a-4c9b-a125-9e4b98f52e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bf2ff9d-e249-40e2-b463-0b922d4f2f25}" enabled="1" method="Privileged" siteId="{fad277c9-c60a-4da1-b5f3-b3b8b34a82f9}" removed="0"/>
</clbl:labelList>
</file>

<file path=docProps/app.xml><?xml version="1.0" encoding="utf-8"?>
<Properties xmlns="http://schemas.openxmlformats.org/officeDocument/2006/extended-properties" xmlns:vt="http://schemas.openxmlformats.org/officeDocument/2006/docPropsVTypes">
  <TotalTime>16347</TotalTime>
  <Words>8257</Words>
  <Application>Microsoft Office PowerPoint</Application>
  <PresentationFormat>On-screen Show (16:9)</PresentationFormat>
  <Paragraphs>1427</Paragraphs>
  <Slides>176</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176</vt:i4>
      </vt:variant>
    </vt:vector>
  </HeadingPairs>
  <TitlesOfParts>
    <vt:vector size="182" baseType="lpstr">
      <vt:lpstr>Aptos</vt:lpstr>
      <vt:lpstr>Arial</vt:lpstr>
      <vt:lpstr>Arial,Sans-Serif</vt:lpstr>
      <vt:lpstr>Calibri</vt:lpstr>
      <vt:lpstr>Courier New</vt:lpstr>
      <vt:lpstr>ETF Master</vt:lpstr>
      <vt:lpstr>T LEVEL IN EDUCATION AND EARLY YEARS</vt:lpstr>
      <vt:lpstr>Lesson 1</vt:lpstr>
      <vt:lpstr>Learning intention: lesson 1</vt:lpstr>
      <vt:lpstr>Starter activity: Who works with children and young people?</vt:lpstr>
      <vt:lpstr>Categorise the roles </vt:lpstr>
      <vt:lpstr>What do they do?</vt:lpstr>
      <vt:lpstr>Raising children</vt:lpstr>
      <vt:lpstr>What does raising children involve</vt:lpstr>
      <vt:lpstr>What or who is a “caregiver”?</vt:lpstr>
      <vt:lpstr>Use of the term “caregiver”</vt:lpstr>
      <vt:lpstr>Primary and secondary caregivers</vt:lpstr>
      <vt:lpstr>Caregiving scenario worksheet</vt:lpstr>
      <vt:lpstr>Self-assessment: Caregiving scenario worksheet</vt:lpstr>
      <vt:lpstr>Family dynamics</vt:lpstr>
      <vt:lpstr>What is meant by partnership?</vt:lpstr>
      <vt:lpstr>Activity – how we might work in partnership</vt:lpstr>
      <vt:lpstr>Review of working in partnership</vt:lpstr>
      <vt:lpstr>Confirming partnership working</vt:lpstr>
      <vt:lpstr>Answering an applied question</vt:lpstr>
      <vt:lpstr>Model response</vt:lpstr>
      <vt:lpstr>Plenary – exam style question</vt:lpstr>
      <vt:lpstr>Review the completed answer</vt:lpstr>
      <vt:lpstr>Lesson 2</vt:lpstr>
      <vt:lpstr>Learning intention: lesson 2</vt:lpstr>
      <vt:lpstr>Working in partnership matching activity </vt:lpstr>
      <vt:lpstr>Working in partnership matching activity answers</vt:lpstr>
      <vt:lpstr>Individual pyramid</vt:lpstr>
      <vt:lpstr>Collaboration definition</vt:lpstr>
      <vt:lpstr>Characteristics of effective collaboration </vt:lpstr>
      <vt:lpstr>Group pyramid instructions</vt:lpstr>
      <vt:lpstr>Group pyramid feedback</vt:lpstr>
      <vt:lpstr>Group story writing</vt:lpstr>
      <vt:lpstr>Partnership and collaboration</vt:lpstr>
      <vt:lpstr>Difference between partnership and collaboration</vt:lpstr>
      <vt:lpstr>Collaboration scenarios</vt:lpstr>
      <vt:lpstr>Collaboration scenarios share</vt:lpstr>
      <vt:lpstr>Importance of collaboration</vt:lpstr>
      <vt:lpstr>Establishing a collaborative approach</vt:lpstr>
      <vt:lpstr>Collaborative role play</vt:lpstr>
      <vt:lpstr>Collaborative role play again!</vt:lpstr>
      <vt:lpstr>Plenary: Exam-style question</vt:lpstr>
      <vt:lpstr>Lesson 3</vt:lpstr>
      <vt:lpstr>Learning intention: lesson 3</vt:lpstr>
      <vt:lpstr>Stand on the line</vt:lpstr>
      <vt:lpstr>Values and respect</vt:lpstr>
      <vt:lpstr>Importance of respecting others</vt:lpstr>
      <vt:lpstr>Parenting styles </vt:lpstr>
      <vt:lpstr>Responsiveness/warmth</vt:lpstr>
      <vt:lpstr>Demandingness/control</vt:lpstr>
      <vt:lpstr>Warmth and control activity</vt:lpstr>
      <vt:lpstr>Parenting styles: Baumrind, 2013</vt:lpstr>
      <vt:lpstr>Analysing a scenario</vt:lpstr>
      <vt:lpstr>Modelling how to answer a question</vt:lpstr>
      <vt:lpstr>Answer the questions</vt:lpstr>
      <vt:lpstr>Characteristics of parenting styles  </vt:lpstr>
      <vt:lpstr>Caregiver meeting scenario</vt:lpstr>
      <vt:lpstr>Sharing your group’s answers</vt:lpstr>
      <vt:lpstr>Quiz</vt:lpstr>
      <vt:lpstr>Lesson 4</vt:lpstr>
      <vt:lpstr>Learning intention: lesson 4</vt:lpstr>
      <vt:lpstr>Snapshot cards</vt:lpstr>
      <vt:lpstr>Principles of communication</vt:lpstr>
      <vt:lpstr>Back-to-back drawing</vt:lpstr>
      <vt:lpstr>Back-to-back drawing debrief</vt:lpstr>
      <vt:lpstr>Communicating with different parenting styles</vt:lpstr>
      <vt:lpstr>Communicate using the LAFF strategy</vt:lpstr>
      <vt:lpstr>Role play scenarios</vt:lpstr>
      <vt:lpstr>Try again!</vt:lpstr>
      <vt:lpstr>Setting personal goals</vt:lpstr>
      <vt:lpstr>Answer the question</vt:lpstr>
      <vt:lpstr>Explain means…….</vt:lpstr>
      <vt:lpstr>Lesson 5</vt:lpstr>
      <vt:lpstr>Learning intention: lesson 5</vt:lpstr>
      <vt:lpstr>The best environment to raise a child</vt:lpstr>
      <vt:lpstr>Through the keyhole</vt:lpstr>
      <vt:lpstr>Gallery</vt:lpstr>
      <vt:lpstr>Fostering as a family dynamic</vt:lpstr>
      <vt:lpstr>Key aspects of a foster family</vt:lpstr>
      <vt:lpstr>The lived experience of a foster child</vt:lpstr>
      <vt:lpstr>What? It's nearly my birthday</vt:lpstr>
      <vt:lpstr>What? Analysis</vt:lpstr>
      <vt:lpstr>So what?</vt:lpstr>
      <vt:lpstr>So what? Likely behaviours </vt:lpstr>
      <vt:lpstr>Now what? Recommendations</vt:lpstr>
      <vt:lpstr>Foster families case studies</vt:lpstr>
      <vt:lpstr>Prepare a presentation</vt:lpstr>
      <vt:lpstr>Exam-style question</vt:lpstr>
      <vt:lpstr>Lesson 6</vt:lpstr>
      <vt:lpstr>Learning intention: lesson 6</vt:lpstr>
      <vt:lpstr>The ‘perfect’ environment</vt:lpstr>
      <vt:lpstr>Collaboration recap</vt:lpstr>
      <vt:lpstr>Write a case study</vt:lpstr>
      <vt:lpstr>Peer review of case study</vt:lpstr>
      <vt:lpstr>Barriers: Income and employment</vt:lpstr>
      <vt:lpstr>Barriers: Cultural norms and traditions</vt:lpstr>
      <vt:lpstr>Barriers: Parental stress and mental health</vt:lpstr>
      <vt:lpstr>Barriers: Life events</vt:lpstr>
      <vt:lpstr>Review: Impact of factors</vt:lpstr>
      <vt:lpstr>Types of barriers</vt:lpstr>
      <vt:lpstr>Removing barriers</vt:lpstr>
      <vt:lpstr>What was persuasive?</vt:lpstr>
      <vt:lpstr>Exam practice</vt:lpstr>
      <vt:lpstr>Lesson 7</vt:lpstr>
      <vt:lpstr>Learning intentions: lesson 7</vt:lpstr>
      <vt:lpstr>How do you get to your Industry Placement?</vt:lpstr>
      <vt:lpstr>What is a discussion?</vt:lpstr>
      <vt:lpstr>Definition of discussion</vt:lpstr>
      <vt:lpstr>What makes a good discussion?</vt:lpstr>
      <vt:lpstr>What skills are needed for a good discussion?</vt:lpstr>
      <vt:lpstr>Let’s have a discussion!</vt:lpstr>
      <vt:lpstr>How was that?</vt:lpstr>
      <vt:lpstr>Have another discussion</vt:lpstr>
      <vt:lpstr>Watch a video</vt:lpstr>
      <vt:lpstr>Let’s discuss the video</vt:lpstr>
      <vt:lpstr>Answering a ‘discuss’ exam question</vt:lpstr>
      <vt:lpstr>Level 3 descriptors</vt:lpstr>
      <vt:lpstr>Discuss orally then discuss in writing</vt:lpstr>
      <vt:lpstr>Exam-style question (lesson 7)</vt:lpstr>
      <vt:lpstr>Lesson 8</vt:lpstr>
      <vt:lpstr>Learning intentions: lesson 8</vt:lpstr>
      <vt:lpstr>What are the key requirements of a discussion</vt:lpstr>
      <vt:lpstr>NCFE ‘discuss’ descriptors</vt:lpstr>
      <vt:lpstr>NCFE levels terminology</vt:lpstr>
      <vt:lpstr>What does good look like?</vt:lpstr>
      <vt:lpstr>Mark your answers</vt:lpstr>
      <vt:lpstr>Check your marking</vt:lpstr>
      <vt:lpstr>Analysing a case study</vt:lpstr>
      <vt:lpstr>Child in foster care case study</vt:lpstr>
      <vt:lpstr>What to look for when analysing</vt:lpstr>
      <vt:lpstr>Analysing to categorise key points</vt:lpstr>
      <vt:lpstr>Categorisation task</vt:lpstr>
      <vt:lpstr>Analysing for patterns and trends</vt:lpstr>
      <vt:lpstr>Share the analysis</vt:lpstr>
      <vt:lpstr>Connective terms</vt:lpstr>
      <vt:lpstr>Using connective terms</vt:lpstr>
      <vt:lpstr>Analysis for cause and effect</vt:lpstr>
      <vt:lpstr>Looking for cause and effect</vt:lpstr>
      <vt:lpstr>Recap</vt:lpstr>
      <vt:lpstr>Watch this video</vt:lpstr>
      <vt:lpstr>Analyse the video content</vt:lpstr>
      <vt:lpstr>Observation record</vt:lpstr>
      <vt:lpstr>Add a recording to a slide</vt:lpstr>
      <vt:lpstr>How was the recording?</vt:lpstr>
      <vt:lpstr>Homework</vt:lpstr>
      <vt:lpstr>Lesson 9</vt:lpstr>
      <vt:lpstr>Learning intention: lesson 9</vt:lpstr>
      <vt:lpstr>Prior learning</vt:lpstr>
      <vt:lpstr>Quiz questions</vt:lpstr>
      <vt:lpstr>Quiz answers 1-3</vt:lpstr>
      <vt:lpstr>Quiz answers 4-5</vt:lpstr>
      <vt:lpstr>Assertion or evaluation</vt:lpstr>
      <vt:lpstr>Types of evaluation questions</vt:lpstr>
      <vt:lpstr>Is authoritative good or bad?</vt:lpstr>
      <vt:lpstr>Child progress evening</vt:lpstr>
      <vt:lpstr>Why was it best?</vt:lpstr>
      <vt:lpstr>Present your reasoning</vt:lpstr>
      <vt:lpstr>PEEL</vt:lpstr>
      <vt:lpstr>PEEL task</vt:lpstr>
      <vt:lpstr>Peer review PEEL task</vt:lpstr>
      <vt:lpstr>Justify</vt:lpstr>
      <vt:lpstr>Justify question</vt:lpstr>
      <vt:lpstr>Example justification</vt:lpstr>
      <vt:lpstr>Write a justification</vt:lpstr>
      <vt:lpstr>Next steps</vt:lpstr>
      <vt:lpstr>Lesson 10</vt:lpstr>
      <vt:lpstr>Learning intention: lesson 10</vt:lpstr>
      <vt:lpstr>Case study introduction</vt:lpstr>
      <vt:lpstr>Case study analysis</vt:lpstr>
      <vt:lpstr>Prepare for a professional discussion</vt:lpstr>
      <vt:lpstr>Prepare your notes</vt:lpstr>
      <vt:lpstr>Check the documentation</vt:lpstr>
      <vt:lpstr>Role play the professional discussion</vt:lpstr>
      <vt:lpstr>Complete the documentation</vt:lpstr>
      <vt:lpstr>Another role play</vt:lpstr>
      <vt:lpstr>Self-assessment</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Level in Education and Early Years: Supporting development of Core Knowledge Content – Working in partnerships</dc:title>
  <dc:creator/>
  <cp:lastModifiedBy>ABUBAKAR, Teslimah</cp:lastModifiedBy>
  <cp:revision>1547</cp:revision>
  <dcterms:created xsi:type="dcterms:W3CDTF">2020-10-20T08:50:32Z</dcterms:created>
  <dcterms:modified xsi:type="dcterms:W3CDTF">2026-07-09T09:30:23Z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0x010100545E941595ED5448BA61900FDDAFF313005B557C4B092AEE4EB3E076F9135FEC39</vt:lpwstr>
  </property>
  <property fmtid="{D5CDD505-2E9C-101B-9397-08002B2CF9AE}" pid="3" name="MediaServiceImageTags">
    <vt:lpwstr/>
  </property>
  <property fmtid="{D5CDD505-2E9C-101B-9397-08002B2CF9AE}" pid="4" name="pd0bfabaa6cb47f7bff41b54a8405b46">
    <vt:lpwstr>DfE|cc08a6d4-dfde-4d0f-bd85-069ebcef80d5</vt:lpwstr>
  </property>
  <property fmtid="{D5CDD505-2E9C-101B-9397-08002B2CF9AE}" pid="5" name="afedf6f4583d4414b8b49f98bd7a4a38">
    <vt:lpwstr>DfE|a484111e-5b24-4ad9-9778-c536c8c88985</vt:lpwstr>
  </property>
  <property fmtid="{D5CDD505-2E9C-101B-9397-08002B2CF9AE}" pid="6" name="_dlc_DocIdItemGuid">
    <vt:lpwstr>25f2efe7-9ff1-4734-b92a-6fe5f2b36fad</vt:lpwstr>
  </property>
  <property fmtid="{D5CDD505-2E9C-101B-9397-08002B2CF9AE}" pid="7" name="DfeOrganisationalUnit">
    <vt:lpwstr>2;#DfE|cc08a6d4-dfde-4d0f-bd85-069ebcef80d5</vt:lpwstr>
  </property>
  <property fmtid="{D5CDD505-2E9C-101B-9397-08002B2CF9AE}" pid="8" name="DfeOwner">
    <vt:lpwstr>1;#DfE|a484111e-5b24-4ad9-9778-c536c8c88985</vt:lpwstr>
  </property>
  <property fmtid="{D5CDD505-2E9C-101B-9397-08002B2CF9AE}" pid="9" name="ClassificationContentMarkingFooterLocations">
    <vt:lpwstr>ETF Master:9</vt:lpwstr>
  </property>
  <property fmtid="{D5CDD505-2E9C-101B-9397-08002B2CF9AE}" pid="10" name="ClassificationContentMarkingFooterText">
    <vt:lpwstr>OFFICIAL - FOR PUBLIC RELEASE</vt:lpwstr>
  </property>
  <property fmtid="{D5CDD505-2E9C-101B-9397-08002B2CF9AE}" pid="11" name="ClassificationContentMarkingHeaderLocations">
    <vt:lpwstr>ETF Master:8</vt:lpwstr>
  </property>
  <property fmtid="{D5CDD505-2E9C-101B-9397-08002B2CF9AE}" pid="12" name="ClassificationContentMarkingHeaderText">
    <vt:lpwstr>OFFICIAL - FOR PUBLIC RELEASE</vt:lpwstr>
  </property>
  <property fmtid="{D5CDD505-2E9C-101B-9397-08002B2CF9AE}" pid="13" name="OrganisationalUnit">
    <vt:lpwstr>2;#DfE|cc08a6d4-dfde-4d0f-bd85-069ebcef80d5</vt:lpwstr>
  </property>
  <property fmtid="{D5CDD505-2E9C-101B-9397-08002B2CF9AE}" pid="14" name="Owner">
    <vt:lpwstr>1;#DfE|a484111e-5b24-4ad9-9778-c536c8c88985</vt:lpwstr>
  </property>
  <property fmtid="{D5CDD505-2E9C-101B-9397-08002B2CF9AE}" pid="15" name="DfeSubject">
    <vt:lpwstr/>
  </property>
  <property fmtid="{D5CDD505-2E9C-101B-9397-08002B2CF9AE}" pid="16" name="cbd89a3d90af4054933af136d81ae271">
    <vt:lpwstr/>
  </property>
  <property fmtid="{D5CDD505-2E9C-101B-9397-08002B2CF9AE}" pid="17" name="Subject1">
    <vt:lpwstr/>
  </property>
  <property fmtid="{D5CDD505-2E9C-101B-9397-08002B2CF9AE}" pid="18" name="Typeofcontent">
    <vt:lpwstr/>
  </property>
  <property fmtid="{D5CDD505-2E9C-101B-9397-08002B2CF9AE}" pid="19" name="e001803101cc486883c488742a9b195f">
    <vt:lpwstr/>
  </property>
  <property fmtid="{D5CDD505-2E9C-101B-9397-08002B2CF9AE}" pid="20" name="dabce2165ba84f50892e8da302db6ec2">
    <vt:lpwstr/>
  </property>
  <property fmtid="{D5CDD505-2E9C-101B-9397-08002B2CF9AE}" pid="21" name="c0e8f78731f34305bd83ee7a944e5d31">
    <vt:lpwstr/>
  </property>
  <property fmtid="{D5CDD505-2E9C-101B-9397-08002B2CF9AE}" pid="22" name="lcf76f155ced4ddcb4097134ff3c332f">
    <vt:lpwstr/>
  </property>
  <property fmtid="{D5CDD505-2E9C-101B-9397-08002B2CF9AE}" pid="23" name="Function">
    <vt:lpwstr/>
  </property>
  <property fmtid="{D5CDD505-2E9C-101B-9397-08002B2CF9AE}" pid="24" name="SiteType">
    <vt:lpwstr/>
  </property>
</Properties>
</file>