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6"/>
  </p:sldMasterIdLst>
  <p:notesMasterIdLst>
    <p:notesMasterId r:id="rId28"/>
  </p:notesMasterIdLst>
  <p:handoutMasterIdLst>
    <p:handoutMasterId r:id="rId29"/>
  </p:handoutMasterIdLst>
  <p:sldIdLst>
    <p:sldId id="257" r:id="rId7"/>
    <p:sldId id="2147480665" r:id="rId8"/>
    <p:sldId id="2146848519" r:id="rId9"/>
    <p:sldId id="2147480666" r:id="rId10"/>
    <p:sldId id="2147480667" r:id="rId11"/>
    <p:sldId id="2147480670" r:id="rId12"/>
    <p:sldId id="2146848827" r:id="rId13"/>
    <p:sldId id="2147480657" r:id="rId14"/>
    <p:sldId id="2147480658" r:id="rId15"/>
    <p:sldId id="281" r:id="rId16"/>
    <p:sldId id="2146848515" r:id="rId17"/>
    <p:sldId id="2147480656" r:id="rId18"/>
    <p:sldId id="2147480674" r:id="rId19"/>
    <p:sldId id="2147480660" r:id="rId20"/>
    <p:sldId id="2147480661" r:id="rId21"/>
    <p:sldId id="2147480677" r:id="rId22"/>
    <p:sldId id="2147480676" r:id="rId23"/>
    <p:sldId id="2147480675" r:id="rId24"/>
    <p:sldId id="2147480678" r:id="rId25"/>
    <p:sldId id="2147480669" r:id="rId26"/>
    <p:sldId id="214684851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898F18-90B2-9AB1-EEB0-2512EBC539BE}" name="EKMEKCI, Sevim" initials="SE" userId="S::Sevim.EKMEKCI@EDUCATION.GOV.UK::0cc826e2-6550-4632-a392-80bf5a73b289" providerId="AD"/>
  <p188:author id="{228B3923-7268-7A71-F202-2179B3C023D8}" name="APPLEBY, Sophie" initials="SA" userId="S::Sophie.APPLEBY@EDUCATION.GOV.UK::185c52fe-1de9-4ebc-be10-2a18009f5969" providerId="AD"/>
  <p188:author id="{377A902D-8DD7-D2C5-4630-BF9053C2AEF5}" name="DEACON, Jayne" initials="DJ" userId="S::jayne.deacon@education.gov.uk::b01caf06-07e2-42a8-9dca-af4ed8393e88" providerId="AD"/>
  <p188:author id="{1B3CD333-D1A5-6FE1-D051-1B1D91447751}" name="ASHWORTH, Sarah" initials="SA" userId="S::Sarah.ASHWORTH@EDUCATION.GOV.UK::3c7baf22-cd70-404a-b7c4-67aa0fc349ca" providerId="AD"/>
  <p188:author id="{93A7F439-6051-5E8D-86AE-00F989A89E18}" name="WALKER, Eimhin" initials="WE" userId="S::eimhin.walker@education.gov.uk::67b8532d-a268-4de9-81a2-c03ad527d4e1" providerId="AD"/>
  <p188:author id="{88EAFF3C-3312-0EB7-1A5C-DF4B6F2D5F77}" name="HAWKINS, Alexandra" initials="AH" userId="S::Alexandra.HAWKINS@EDUCATION.GOV.UK::2a874829-97cc-473a-825b-dd0e26097f05" providerId="AD"/>
  <p188:author id="{E9B21B4D-07B6-7021-A532-731808B5ACE7}" name="ROSS, Seb" initials="SR" userId="S::Seb.ROSS@EDUCATION.GOV.UK::a020c0f3-22c9-4900-bf4f-646137eb1014" providerId="AD"/>
  <p188:author id="{E2C0AA5D-428C-3288-32D2-E9DE28284A04}" name="RAHMAN, Pamela" initials="" userId="S::Pamela.RAHMAN@EDUCATION.GOV.UK::a138a472-fbd5-4beb-9b24-d6f0423749d6" providerId="AD"/>
  <p188:author id="{90BA276E-B7E7-1DB8-C554-311344437E4C}" name="RAHMAN, Pamela" initials="RP" userId="S::pamela.rahman@education.gov.uk::a138a472-fbd5-4beb-9b24-d6f0423749d6" providerId="AD"/>
  <p188:author id="{5895C36E-B4D6-B0E4-0F69-715CECD04059}" name="BAINES, Jacqueline" initials="BJ" userId="S::jacqueline.baines@education.gov.uk::8a5b6062-e829-45b8-a544-fac447145aa0" providerId="AD"/>
  <p188:author id="{65A3B97C-29A3-D36D-E5B4-DF52B3B91B88}" name="VONG, ChongPhi" initials="CV" userId="S::ChongPhi.VONG@EDUCATION.GOV.UK::cc807693-2b13-435f-905f-3ab8d71ea97e" providerId="AD"/>
  <p188:author id="{FD4D0080-7740-CF9B-F2FA-B564116752E3}" name="SAVAGE, Angela" initials="AS" userId="S::Angela.SAVAGE@EDUCATION.GOV.UK::d05b815f-4964-4ba9-a67a-b6cd79f08897" providerId="AD"/>
  <p188:author id="{1CE12D80-E984-41B7-7A28-931EBAE43456}" name="ODOEMENE, Boniface" initials="OB" userId="S::boniface.odoemene@education.gov.uk::dfe093f1-1cb9-45e6-bb90-26b97c6af74c" providerId="AD"/>
  <p188:author id="{F2CE6180-6AFF-C856-1CF5-16003B219D19}" name="SANGSTER, Emma" initials="SE" userId="S::emma.sangster@education.gov.uk::432626e0-04d1-417c-918f-123001f669c3" providerId="AD"/>
  <p188:author id="{51DA3483-E1EF-C932-CD4F-95D2BDA53BDF}" name="COX, Sophie" initials="SC" userId="S::Sophie.COX@EDUCATION.GOV.UK::67ad5c14-db02-499d-aade-d906f476b734" providerId="AD"/>
  <p188:author id="{3CC4078C-68A1-92B9-A7C9-4B305E077610}" name="TURNBULL, Vicky" initials="VT" userId="S::Vicky.TURNBULL@EDUCATION.GOV.UK::49a5a8de-812d-409f-84bc-41b1d29ed4e4" providerId="AD"/>
  <p188:author id="{F708808E-CDFD-6AE3-75C2-955A669BE902}" name="SAVAGE, Angela" initials="SA" userId="S::angela.savage@education.gov.uk::d05b815f-4964-4ba9-a67a-b6cd79f08897" providerId="AD"/>
  <p188:author id="{4C692E97-402F-E87D-5DBD-20C27F3DD5CC}" name="SANGSTER, Emma" initials="ES" userId="S::Emma.SANGSTER@EDUCATION.GOV.UK::432626e0-04d1-417c-918f-123001f669c3" providerId="AD"/>
  <p188:author id="{C127D498-3A8E-F138-8ADF-F388CCEB2DE0}" name="TANCRED, James" initials="JT" userId="S::James.TANCRED@EDUCATION.GOV.UK::999073f7-029a-47dc-a2e4-46b063d8d32a" providerId="AD"/>
  <p188:author id="{64F300A0-B2F1-9ACF-7394-2F5B5735B4DE}" name="JUBB, Eleanor" initials="EJ" userId="S::Eleanor.JUBB@education.gov.uk::4f0b2bfe-ff47-4b0b-96f9-f19e6746286d" providerId="AD"/>
  <p188:author id="{23A47DAD-3F63-AF8D-34D0-7420F7A903CB}" name="HOPKINS, Katherine" initials="KH" userId="S::Katherine.HOPKINS@education.gov.uk::2ce63f0f-261e-4fbc-b67f-b7cc73d4a130" providerId="AD"/>
  <p188:author id="{F0257CB1-A135-F735-3989-3621B202E026}" name="TATTAM, Helen" initials="TH" userId="S::helen.tattam@education.gov.uk::0c57f5a3-b6f0-4aa7-b3ed-fcf359404d8a" providerId="AD"/>
  <p188:author id="{E722F4B1-DD76-E679-B863-1B372E08CA8D}" name="KAUR, Bally" initials="BK" userId="S::Bally.KAUR@EDUCATION.GOV.UK::21cb4b07-07f5-4ffc-bfb3-594b074d3e60" providerId="AD"/>
  <p188:author id="{22DE34CE-73D4-901F-F0A0-32468C1B4F98}" name="O'DRISCOLL, Katie" initials="" userId="S::Katie.ODRISCOLL@EDUCATION.GOV.UK::65adb25e-d339-4a0c-bcf2-711e8891f2b1" providerId="AD"/>
  <p188:author id="{CDAD3FD0-DD00-62EE-E562-17B863C9D38C}" name="CHAMBERS, Susan" initials="SC" userId="S::Susan.CHAMBERS@EDUCATION.GOV.UK::9a1dd32b-cf10-4489-bb3d-bcec28413c37" providerId="AD"/>
  <p188:author id="{A25E59D9-F544-7A99-2AC0-4688F9DCD965}" name="VAUGHAN, Richard" initials="VR" userId="S::richard.vaughan@education.gov.uk::7b7d6d32-eb61-432d-8edc-2f8029cb90dd" providerId="AD"/>
  <p188:author id="{1C138DD9-3090-BEF1-FFD3-59CF409C691A}" name="MILLER, Sarah" initials="SM" userId="S::Sarah.MILLER@EDUCATION.GOV.UK::3f3a0342-101b-45d4-8312-4178460da937" providerId="AD"/>
  <p188:author id="{325DE7E6-965F-5311-2CC3-CE8FCF2FE56B}" name="REED, Thomas" initials="TR" userId="S::Thomas.REED@EDUCATION.GOV.UK::7cc87b1d-51ee-4e00-ab19-25c82a7a7b69" providerId="AD"/>
  <p188:author id="{F0393EE8-DDD2-77EF-D299-AD8BF9F3BF26}" name="WAN, Stephen" initials="SW" userId="S::Stephen.WAN@EDUCATION.GOV.UK::b4b10cf3-f0dc-45f5-a56f-0010751a2aa0" providerId="AD"/>
  <p188:author id="{AF14DBEB-C765-29A5-6EF8-008D43DCCC52}" name="MILLER, Sarah" initials="MS" userId="S::sarah.miller@education.gov.uk::3f3a0342-101b-45d4-8312-4178460da937" providerId="AD"/>
  <p188:author id="{266A39F7-80ED-0862-A886-FD51A041040C}" name="ODOEMENE, Boniface" initials="BO" userId="S::Boniface.ODOEMENE@EDUCATION.GOV.UK::dfe093f1-1cb9-45e6-bb90-26b97c6af74c" providerId="AD"/>
  <p188:author id="{13D23AF8-D557-2B31-5973-AEACF4982797}" name="RAPER, Angela" initials="" userId="S::Angela.RAPER@EDUCATION.GOV.UK::844e11f7-71f3-4e91-93dc-6cd6306515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7F6"/>
    <a:srgbClr val="DACEED"/>
    <a:srgbClr val="C7B6E3"/>
    <a:srgbClr val="B59DDA"/>
    <a:srgbClr val="D8D8D8"/>
    <a:srgbClr val="B1B1B1"/>
    <a:srgbClr val="8B8B8B"/>
    <a:srgbClr val="646464"/>
    <a:srgbClr val="FDE1D3"/>
    <a:srgbClr val="FBC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8455" autoAdjust="0"/>
  </p:normalViewPr>
  <p:slideViewPr>
    <p:cSldViewPr snapToGrid="0">
      <p:cViewPr varScale="1">
        <p:scale>
          <a:sx n="39" d="100"/>
          <a:sy n="39" d="100"/>
        </p:scale>
        <p:origin x="26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Angela" userId="d05b815f-4964-4ba9-a67a-b6cd79f08897" providerId="ADAL" clId="{CE109ABE-68B1-4C19-9359-F11A195227BA}"/>
    <pc:docChg chg="undo custSel addSld delSld modSld delMainMaster">
      <pc:chgData name="SAVAGE, Angela" userId="d05b815f-4964-4ba9-a67a-b6cd79f08897" providerId="ADAL" clId="{CE109ABE-68B1-4C19-9359-F11A195227BA}" dt="2026-06-09T09:51:55.906" v="42" actId="47"/>
      <pc:docMkLst>
        <pc:docMk/>
      </pc:docMkLst>
      <pc:sldChg chg="modNotesTx">
        <pc:chgData name="SAVAGE, Angela" userId="d05b815f-4964-4ba9-a67a-b6cd79f08897" providerId="ADAL" clId="{CE109ABE-68B1-4C19-9359-F11A195227BA}" dt="2026-06-09T09:50:00.103" v="0" actId="20577"/>
        <pc:sldMkLst>
          <pc:docMk/>
          <pc:sldMk cId="2554429584" sldId="257"/>
        </pc:sldMkLst>
      </pc:sldChg>
      <pc:sldChg chg="del">
        <pc:chgData name="SAVAGE, Angela" userId="d05b815f-4964-4ba9-a67a-b6cd79f08897" providerId="ADAL" clId="{CE109ABE-68B1-4C19-9359-F11A195227BA}" dt="2026-06-09T09:51:50.905" v="40" actId="2696"/>
        <pc:sldMkLst>
          <pc:docMk/>
          <pc:sldMk cId="2988331189" sldId="272"/>
        </pc:sldMkLst>
      </pc:sldChg>
      <pc:sldChg chg="del">
        <pc:chgData name="SAVAGE, Angela" userId="d05b815f-4964-4ba9-a67a-b6cd79f08897" providerId="ADAL" clId="{CE109ABE-68B1-4C19-9359-F11A195227BA}" dt="2026-06-09T09:51:50.905" v="40" actId="2696"/>
        <pc:sldMkLst>
          <pc:docMk/>
          <pc:sldMk cId="792879893" sldId="276"/>
        </pc:sldMkLst>
      </pc:sldChg>
      <pc:sldChg chg="del">
        <pc:chgData name="SAVAGE, Angela" userId="d05b815f-4964-4ba9-a67a-b6cd79f08897" providerId="ADAL" clId="{CE109ABE-68B1-4C19-9359-F11A195227BA}" dt="2026-06-09T09:51:50.905" v="40" actId="2696"/>
        <pc:sldMkLst>
          <pc:docMk/>
          <pc:sldMk cId="2181826163" sldId="279"/>
        </pc:sldMkLst>
      </pc:sldChg>
      <pc:sldChg chg="modNotesTx">
        <pc:chgData name="SAVAGE, Angela" userId="d05b815f-4964-4ba9-a67a-b6cd79f08897" providerId="ADAL" clId="{CE109ABE-68B1-4C19-9359-F11A195227BA}" dt="2026-06-09T09:50:37.445" v="13" actId="20577"/>
        <pc:sldMkLst>
          <pc:docMk/>
          <pc:sldMk cId="3056606674" sldId="281"/>
        </pc:sldMkLst>
      </pc:sldChg>
      <pc:sldChg chg="del modNotesTx">
        <pc:chgData name="SAVAGE, Angela" userId="d05b815f-4964-4ba9-a67a-b6cd79f08897" providerId="ADAL" clId="{CE109ABE-68B1-4C19-9359-F11A195227BA}" dt="2026-06-09T09:51:17.677" v="25" actId="47"/>
        <pc:sldMkLst>
          <pc:docMk/>
          <pc:sldMk cId="18512484" sldId="1495"/>
        </pc:sldMkLst>
      </pc:sldChg>
      <pc:sldChg chg="del">
        <pc:chgData name="SAVAGE, Angela" userId="d05b815f-4964-4ba9-a67a-b6cd79f08897" providerId="ADAL" clId="{CE109ABE-68B1-4C19-9359-F11A195227BA}" dt="2026-06-09T09:51:23.474" v="26" actId="47"/>
        <pc:sldMkLst>
          <pc:docMk/>
          <pc:sldMk cId="4100736762" sldId="1496"/>
        </pc:sldMkLst>
      </pc:sldChg>
      <pc:sldChg chg="del">
        <pc:chgData name="SAVAGE, Angela" userId="d05b815f-4964-4ba9-a67a-b6cd79f08897" providerId="ADAL" clId="{CE109ABE-68B1-4C19-9359-F11A195227BA}" dt="2026-06-09T09:51:41.576" v="39" actId="47"/>
        <pc:sldMkLst>
          <pc:docMk/>
          <pc:sldMk cId="2068633861" sldId="2146848233"/>
        </pc:sldMkLst>
      </pc:sldChg>
      <pc:sldChg chg="add del modNotesTx">
        <pc:chgData name="SAVAGE, Angela" userId="d05b815f-4964-4ba9-a67a-b6cd79f08897" providerId="ADAL" clId="{CE109ABE-68B1-4C19-9359-F11A195227BA}" dt="2026-06-09T09:51:55.906" v="42" actId="47"/>
        <pc:sldMkLst>
          <pc:docMk/>
          <pc:sldMk cId="4013753774" sldId="2146848513"/>
        </pc:sldMkLst>
      </pc:sldChg>
      <pc:sldChg chg="modNotesTx">
        <pc:chgData name="SAVAGE, Angela" userId="d05b815f-4964-4ba9-a67a-b6cd79f08897" providerId="ADAL" clId="{CE109ABE-68B1-4C19-9359-F11A195227BA}" dt="2026-06-09T09:50:41.530" v="14" actId="20577"/>
        <pc:sldMkLst>
          <pc:docMk/>
          <pc:sldMk cId="4283523061" sldId="2146848515"/>
        </pc:sldMkLst>
      </pc:sldChg>
      <pc:sldChg chg="modNotesTx">
        <pc:chgData name="SAVAGE, Angela" userId="d05b815f-4964-4ba9-a67a-b6cd79f08897" providerId="ADAL" clId="{CE109ABE-68B1-4C19-9359-F11A195227BA}" dt="2026-06-09T09:50:06.925" v="4" actId="20577"/>
        <pc:sldMkLst>
          <pc:docMk/>
          <pc:sldMk cId="888154145" sldId="2146848519"/>
        </pc:sldMkLst>
      </pc:sldChg>
      <pc:sldChg chg="del">
        <pc:chgData name="SAVAGE, Angela" userId="d05b815f-4964-4ba9-a67a-b6cd79f08897" providerId="ADAL" clId="{CE109ABE-68B1-4C19-9359-F11A195227BA}" dt="2026-06-09T09:51:50.905" v="40" actId="2696"/>
        <pc:sldMkLst>
          <pc:docMk/>
          <pc:sldMk cId="2213181587" sldId="2146848522"/>
        </pc:sldMkLst>
      </pc:sldChg>
      <pc:sldChg chg="del">
        <pc:chgData name="SAVAGE, Angela" userId="d05b815f-4964-4ba9-a67a-b6cd79f08897" providerId="ADAL" clId="{CE109ABE-68B1-4C19-9359-F11A195227BA}" dt="2026-06-09T09:51:50.905" v="40" actId="2696"/>
        <pc:sldMkLst>
          <pc:docMk/>
          <pc:sldMk cId="1369469450" sldId="2146848523"/>
        </pc:sldMkLst>
      </pc:sldChg>
      <pc:sldChg chg="del">
        <pc:chgData name="SAVAGE, Angela" userId="d05b815f-4964-4ba9-a67a-b6cd79f08897" providerId="ADAL" clId="{CE109ABE-68B1-4C19-9359-F11A195227BA}" dt="2026-06-09T09:51:50.905" v="40" actId="2696"/>
        <pc:sldMkLst>
          <pc:docMk/>
          <pc:sldMk cId="3100539064" sldId="2146848823"/>
        </pc:sldMkLst>
      </pc:sldChg>
      <pc:sldChg chg="del">
        <pc:chgData name="SAVAGE, Angela" userId="d05b815f-4964-4ba9-a67a-b6cd79f08897" providerId="ADAL" clId="{CE109ABE-68B1-4C19-9359-F11A195227BA}" dt="2026-06-09T09:51:50.905" v="40" actId="2696"/>
        <pc:sldMkLst>
          <pc:docMk/>
          <pc:sldMk cId="1891425398" sldId="2146848825"/>
        </pc:sldMkLst>
      </pc:sldChg>
      <pc:sldChg chg="modNotesTx">
        <pc:chgData name="SAVAGE, Angela" userId="d05b815f-4964-4ba9-a67a-b6cd79f08897" providerId="ADAL" clId="{CE109ABE-68B1-4C19-9359-F11A195227BA}" dt="2026-06-09T09:50:22.889" v="9" actId="20577"/>
        <pc:sldMkLst>
          <pc:docMk/>
          <pc:sldMk cId="1847963758" sldId="2146848827"/>
        </pc:sldMkLst>
      </pc:sldChg>
      <pc:sldChg chg="modNotesTx">
        <pc:chgData name="SAVAGE, Angela" userId="d05b815f-4964-4ba9-a67a-b6cd79f08897" providerId="ADAL" clId="{CE109ABE-68B1-4C19-9359-F11A195227BA}" dt="2026-06-09T09:50:44.595" v="15" actId="20577"/>
        <pc:sldMkLst>
          <pc:docMk/>
          <pc:sldMk cId="218978368" sldId="2147480656"/>
        </pc:sldMkLst>
      </pc:sldChg>
      <pc:sldChg chg="modNotesTx">
        <pc:chgData name="SAVAGE, Angela" userId="d05b815f-4964-4ba9-a67a-b6cd79f08897" providerId="ADAL" clId="{CE109ABE-68B1-4C19-9359-F11A195227BA}" dt="2026-06-09T09:50:30.870" v="10" actId="20577"/>
        <pc:sldMkLst>
          <pc:docMk/>
          <pc:sldMk cId="3054341437" sldId="2147480657"/>
        </pc:sldMkLst>
      </pc:sldChg>
      <pc:sldChg chg="modNotesTx">
        <pc:chgData name="SAVAGE, Angela" userId="d05b815f-4964-4ba9-a67a-b6cd79f08897" providerId="ADAL" clId="{CE109ABE-68B1-4C19-9359-F11A195227BA}" dt="2026-06-09T09:50:34.334" v="12" actId="20577"/>
        <pc:sldMkLst>
          <pc:docMk/>
          <pc:sldMk cId="1203509643" sldId="2147480658"/>
        </pc:sldMkLst>
      </pc:sldChg>
      <pc:sldChg chg="del">
        <pc:chgData name="SAVAGE, Angela" userId="d05b815f-4964-4ba9-a67a-b6cd79f08897" providerId="ADAL" clId="{CE109ABE-68B1-4C19-9359-F11A195227BA}" dt="2026-06-09T09:51:50.905" v="40" actId="2696"/>
        <pc:sldMkLst>
          <pc:docMk/>
          <pc:sldMk cId="1590410374" sldId="2147480659"/>
        </pc:sldMkLst>
      </pc:sldChg>
      <pc:sldChg chg="modNotesTx">
        <pc:chgData name="SAVAGE, Angela" userId="d05b815f-4964-4ba9-a67a-b6cd79f08897" providerId="ADAL" clId="{CE109ABE-68B1-4C19-9359-F11A195227BA}" dt="2026-06-09T09:50:51.976" v="18" actId="20577"/>
        <pc:sldMkLst>
          <pc:docMk/>
          <pc:sldMk cId="1729461648" sldId="2147480660"/>
        </pc:sldMkLst>
      </pc:sldChg>
      <pc:sldChg chg="modNotesTx">
        <pc:chgData name="SAVAGE, Angela" userId="d05b815f-4964-4ba9-a67a-b6cd79f08897" providerId="ADAL" clId="{CE109ABE-68B1-4C19-9359-F11A195227BA}" dt="2026-06-09T09:50:55.834" v="19" actId="20577"/>
        <pc:sldMkLst>
          <pc:docMk/>
          <pc:sldMk cId="4156591160" sldId="2147480661"/>
        </pc:sldMkLst>
      </pc:sldChg>
      <pc:sldChg chg="del">
        <pc:chgData name="SAVAGE, Angela" userId="d05b815f-4964-4ba9-a67a-b6cd79f08897" providerId="ADAL" clId="{CE109ABE-68B1-4C19-9359-F11A195227BA}" dt="2026-06-09T09:51:50.905" v="40" actId="2696"/>
        <pc:sldMkLst>
          <pc:docMk/>
          <pc:sldMk cId="3211827658" sldId="2147480662"/>
        </pc:sldMkLst>
      </pc:sldChg>
      <pc:sldChg chg="del">
        <pc:chgData name="SAVAGE, Angela" userId="d05b815f-4964-4ba9-a67a-b6cd79f08897" providerId="ADAL" clId="{CE109ABE-68B1-4C19-9359-F11A195227BA}" dt="2026-06-09T09:51:50.905" v="40" actId="2696"/>
        <pc:sldMkLst>
          <pc:docMk/>
          <pc:sldMk cId="1198095966" sldId="2147480663"/>
        </pc:sldMkLst>
      </pc:sldChg>
      <pc:sldChg chg="del">
        <pc:chgData name="SAVAGE, Angela" userId="d05b815f-4964-4ba9-a67a-b6cd79f08897" providerId="ADAL" clId="{CE109ABE-68B1-4C19-9359-F11A195227BA}" dt="2026-06-09T09:51:50.905" v="40" actId="2696"/>
        <pc:sldMkLst>
          <pc:docMk/>
          <pc:sldMk cId="3928811227" sldId="2147480664"/>
        </pc:sldMkLst>
      </pc:sldChg>
      <pc:sldChg chg="modNotesTx">
        <pc:chgData name="SAVAGE, Angela" userId="d05b815f-4964-4ba9-a67a-b6cd79f08897" providerId="ADAL" clId="{CE109ABE-68B1-4C19-9359-F11A195227BA}" dt="2026-06-09T09:50:03.786" v="2" actId="20577"/>
        <pc:sldMkLst>
          <pc:docMk/>
          <pc:sldMk cId="211407550" sldId="2147480665"/>
        </pc:sldMkLst>
      </pc:sldChg>
      <pc:sldChg chg="modNotesTx">
        <pc:chgData name="SAVAGE, Angela" userId="d05b815f-4964-4ba9-a67a-b6cd79f08897" providerId="ADAL" clId="{CE109ABE-68B1-4C19-9359-F11A195227BA}" dt="2026-06-09T09:50:09.935" v="5" actId="20577"/>
        <pc:sldMkLst>
          <pc:docMk/>
          <pc:sldMk cId="2128048432" sldId="2147480666"/>
        </pc:sldMkLst>
      </pc:sldChg>
      <pc:sldChg chg="modNotesTx">
        <pc:chgData name="SAVAGE, Angela" userId="d05b815f-4964-4ba9-a67a-b6cd79f08897" providerId="ADAL" clId="{CE109ABE-68B1-4C19-9359-F11A195227BA}" dt="2026-06-09T09:50:12.969" v="6" actId="20577"/>
        <pc:sldMkLst>
          <pc:docMk/>
          <pc:sldMk cId="2513336950" sldId="2147480667"/>
        </pc:sldMkLst>
      </pc:sldChg>
      <pc:sldChg chg="modNotesTx">
        <pc:chgData name="SAVAGE, Angela" userId="d05b815f-4964-4ba9-a67a-b6cd79f08897" providerId="ADAL" clId="{CE109ABE-68B1-4C19-9359-F11A195227BA}" dt="2026-06-09T09:51:34.400" v="37" actId="790"/>
        <pc:sldMkLst>
          <pc:docMk/>
          <pc:sldMk cId="1815182919" sldId="2147480669"/>
        </pc:sldMkLst>
      </pc:sldChg>
      <pc:sldChg chg="modNotesTx">
        <pc:chgData name="SAVAGE, Angela" userId="d05b815f-4964-4ba9-a67a-b6cd79f08897" providerId="ADAL" clId="{CE109ABE-68B1-4C19-9359-F11A195227BA}" dt="2026-06-09T09:50:19.583" v="7" actId="20577"/>
        <pc:sldMkLst>
          <pc:docMk/>
          <pc:sldMk cId="343336429" sldId="2147480670"/>
        </pc:sldMkLst>
      </pc:sldChg>
      <pc:sldChg chg="del">
        <pc:chgData name="SAVAGE, Angela" userId="d05b815f-4964-4ba9-a67a-b6cd79f08897" providerId="ADAL" clId="{CE109ABE-68B1-4C19-9359-F11A195227BA}" dt="2026-06-09T09:51:50.905" v="40" actId="2696"/>
        <pc:sldMkLst>
          <pc:docMk/>
          <pc:sldMk cId="426386329" sldId="2147480671"/>
        </pc:sldMkLst>
      </pc:sldChg>
      <pc:sldChg chg="del">
        <pc:chgData name="SAVAGE, Angela" userId="d05b815f-4964-4ba9-a67a-b6cd79f08897" providerId="ADAL" clId="{CE109ABE-68B1-4C19-9359-F11A195227BA}" dt="2026-06-09T09:51:50.905" v="40" actId="2696"/>
        <pc:sldMkLst>
          <pc:docMk/>
          <pc:sldMk cId="4176346744" sldId="2147480672"/>
        </pc:sldMkLst>
      </pc:sldChg>
      <pc:sldChg chg="del">
        <pc:chgData name="SAVAGE, Angela" userId="d05b815f-4964-4ba9-a67a-b6cd79f08897" providerId="ADAL" clId="{CE109ABE-68B1-4C19-9359-F11A195227BA}" dt="2026-06-09T09:51:50.905" v="40" actId="2696"/>
        <pc:sldMkLst>
          <pc:docMk/>
          <pc:sldMk cId="3628279549" sldId="2147480673"/>
        </pc:sldMkLst>
      </pc:sldChg>
      <pc:sldChg chg="modNotesTx">
        <pc:chgData name="SAVAGE, Angela" userId="d05b815f-4964-4ba9-a67a-b6cd79f08897" providerId="ADAL" clId="{CE109ABE-68B1-4C19-9359-F11A195227BA}" dt="2026-06-09T09:50:47.769" v="16" actId="20577"/>
        <pc:sldMkLst>
          <pc:docMk/>
          <pc:sldMk cId="1943110160" sldId="2147480674"/>
        </pc:sldMkLst>
      </pc:sldChg>
      <pc:sldChg chg="modNotesTx">
        <pc:chgData name="SAVAGE, Angela" userId="d05b815f-4964-4ba9-a67a-b6cd79f08897" providerId="ADAL" clId="{CE109ABE-68B1-4C19-9359-F11A195227BA}" dt="2026-06-09T09:51:08.127" v="22" actId="20577"/>
        <pc:sldMkLst>
          <pc:docMk/>
          <pc:sldMk cId="370588822" sldId="2147480675"/>
        </pc:sldMkLst>
      </pc:sldChg>
      <pc:sldChg chg="modNotesTx">
        <pc:chgData name="SAVAGE, Angela" userId="d05b815f-4964-4ba9-a67a-b6cd79f08897" providerId="ADAL" clId="{CE109ABE-68B1-4C19-9359-F11A195227BA}" dt="2026-06-09T09:51:04.422" v="21" actId="20577"/>
        <pc:sldMkLst>
          <pc:docMk/>
          <pc:sldMk cId="2141903696" sldId="2147480676"/>
        </pc:sldMkLst>
      </pc:sldChg>
      <pc:sldChg chg="modNotesTx">
        <pc:chgData name="SAVAGE, Angela" userId="d05b815f-4964-4ba9-a67a-b6cd79f08897" providerId="ADAL" clId="{CE109ABE-68B1-4C19-9359-F11A195227BA}" dt="2026-06-09T09:51:00.081" v="20" actId="20577"/>
        <pc:sldMkLst>
          <pc:docMk/>
          <pc:sldMk cId="2241966631" sldId="2147480677"/>
        </pc:sldMkLst>
      </pc:sldChg>
      <pc:sldChg chg="modNotesTx">
        <pc:chgData name="SAVAGE, Angela" userId="d05b815f-4964-4ba9-a67a-b6cd79f08897" providerId="ADAL" clId="{CE109ABE-68B1-4C19-9359-F11A195227BA}" dt="2026-06-09T09:51:26.791" v="31" actId="20577"/>
        <pc:sldMkLst>
          <pc:docMk/>
          <pc:sldMk cId="3993713553" sldId="2147480678"/>
        </pc:sldMkLst>
      </pc:sldChg>
      <pc:sldMasterChg chg="del delSldLayout">
        <pc:chgData name="SAVAGE, Angela" userId="d05b815f-4964-4ba9-a67a-b6cd79f08897" providerId="ADAL" clId="{CE109ABE-68B1-4C19-9359-F11A195227BA}" dt="2026-06-09T09:51:23.474" v="26" actId="47"/>
        <pc:sldMasterMkLst>
          <pc:docMk/>
          <pc:sldMasterMk cId="3352441001" sldId="2147483747"/>
        </pc:sldMasterMkLst>
        <pc:sldLayoutChg chg="del">
          <pc:chgData name="SAVAGE, Angela" userId="d05b815f-4964-4ba9-a67a-b6cd79f08897" providerId="ADAL" clId="{CE109ABE-68B1-4C19-9359-F11A195227BA}" dt="2026-06-09T09:51:23.474" v="26" actId="47"/>
          <pc:sldLayoutMkLst>
            <pc:docMk/>
            <pc:sldMasterMk cId="3352441001" sldId="2147483747"/>
            <pc:sldLayoutMk cId="31652709" sldId="2147483748"/>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1298697854" sldId="2147483749"/>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282159974" sldId="2147483750"/>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3726955564" sldId="2147483751"/>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3838400047" sldId="2147483752"/>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523472416" sldId="2147483753"/>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201410140" sldId="2147483754"/>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2870794365" sldId="2147483755"/>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2605920272" sldId="2147483756"/>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2613994109" sldId="2147483757"/>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3991167974" sldId="2147483758"/>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4294480186" sldId="2147483759"/>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216389075" sldId="2147483760"/>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449804214" sldId="2147483761"/>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2661001772" sldId="2147483762"/>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1341498873" sldId="2147483763"/>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3862127453" sldId="2147483764"/>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1799368724" sldId="2147483765"/>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1850373518" sldId="2147483766"/>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971297762" sldId="2147483767"/>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3451037975" sldId="2147483768"/>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3195400361" sldId="2147483769"/>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3034487272" sldId="2147483770"/>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2577285174" sldId="2147483771"/>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4181809375" sldId="2147483772"/>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2528300806" sldId="2147483773"/>
          </pc:sldLayoutMkLst>
        </pc:sldLayoutChg>
        <pc:sldLayoutChg chg="del">
          <pc:chgData name="SAVAGE, Angela" userId="d05b815f-4964-4ba9-a67a-b6cd79f08897" providerId="ADAL" clId="{CE109ABE-68B1-4C19-9359-F11A195227BA}" dt="2026-06-09T09:51:23.474" v="26" actId="47"/>
          <pc:sldLayoutMkLst>
            <pc:docMk/>
            <pc:sldMasterMk cId="3352441001" sldId="2147483747"/>
            <pc:sldLayoutMk cId="797922111" sldId="214748377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3E714-247F-4B79-A0B9-303105DF2E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1855A6-5379-4AD6-9C1E-E0F0577C8A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95B18-3758-4A08-B1E0-2BDF597F68EE}" type="datetimeFigureOut">
              <a:rPr lang="en-GB" smtClean="0"/>
              <a:t>09/06/2026</a:t>
            </a:fld>
            <a:endParaRPr lang="en-GB"/>
          </a:p>
        </p:txBody>
      </p:sp>
      <p:sp>
        <p:nvSpPr>
          <p:cNvPr id="4" name="Footer Placeholder 3">
            <a:extLst>
              <a:ext uri="{FF2B5EF4-FFF2-40B4-BE49-F238E27FC236}">
                <a16:creationId xmlns:a16="http://schemas.microsoft.com/office/drawing/2014/main" id="{14D79C85-598E-4B50-81DC-D43D46BF6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BDF637-D9A5-4ED0-9536-F45530279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5E8E74-36A6-4661-B74F-0174A9FA42A9}" type="slidenum">
              <a:rPr lang="en-GB" smtClean="0"/>
              <a:t>‹#›</a:t>
            </a:fld>
            <a:endParaRPr lang="en-GB"/>
          </a:p>
        </p:txBody>
      </p:sp>
    </p:spTree>
    <p:extLst>
      <p:ext uri="{BB962C8B-B14F-4D97-AF65-F5344CB8AC3E}">
        <p14:creationId xmlns:p14="http://schemas.microsoft.com/office/powerpoint/2010/main" val="420401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8635F-D528-4DFF-AB18-FE631C4F77A0}" type="datetimeFigureOut">
              <a:rPr lang="en-GB" smtClean="0"/>
              <a:t>09/06/2026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4835-F7F3-43EF-AF88-7BF1A5F85027}" type="slidenum">
              <a:rPr lang="en-GB" smtClean="0"/>
              <a:t>‹#›</a:t>
            </a:fld>
            <a:endParaRPr lang="en-GB"/>
          </a:p>
        </p:txBody>
      </p:sp>
    </p:spTree>
    <p:extLst>
      <p:ext uri="{BB962C8B-B14F-4D97-AF65-F5344CB8AC3E}">
        <p14:creationId xmlns:p14="http://schemas.microsoft.com/office/powerpoint/2010/main" val="60118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1</a:t>
            </a:fld>
            <a:endParaRPr lang="en-GB"/>
          </a:p>
        </p:txBody>
      </p:sp>
    </p:spTree>
    <p:extLst>
      <p:ext uri="{BB962C8B-B14F-4D97-AF65-F5344CB8AC3E}">
        <p14:creationId xmlns:p14="http://schemas.microsoft.com/office/powerpoint/2010/main" val="2919818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fontAlgn="t"/>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10</a:t>
            </a:fld>
            <a:endParaRPr lang="en-GB"/>
          </a:p>
        </p:txBody>
      </p:sp>
    </p:spTree>
    <p:extLst>
      <p:ext uri="{BB962C8B-B14F-4D97-AF65-F5344CB8AC3E}">
        <p14:creationId xmlns:p14="http://schemas.microsoft.com/office/powerpoint/2010/main" val="211274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C1AE9-2319-3E74-EFE2-673FF330E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FD957-1161-C9E2-0FE9-4609AE8F53D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09B9BAC9-8F0C-1DEC-A78C-49DBEF63398A}"/>
              </a:ext>
            </a:extLst>
          </p:cNvPr>
          <p:cNvSpPr>
            <a:spLocks noGrp="1"/>
          </p:cNvSpPr>
          <p:nvPr>
            <p:ph type="body" idx="1"/>
          </p:nvPr>
        </p:nvSpPr>
        <p:spPr/>
        <p:txBody>
          <a:bodyPr/>
          <a:lstStyle/>
          <a:p>
            <a:pPr fontAlgn="t"/>
            <a:endParaRPr lang="en-GB" dirty="0"/>
          </a:p>
        </p:txBody>
      </p:sp>
      <p:sp>
        <p:nvSpPr>
          <p:cNvPr id="4" name="Slide Number Placeholder 3">
            <a:extLst>
              <a:ext uri="{FF2B5EF4-FFF2-40B4-BE49-F238E27FC236}">
                <a16:creationId xmlns:a16="http://schemas.microsoft.com/office/drawing/2014/main" id="{09A843C5-C291-CD86-81AA-22496BE8C9D9}"/>
              </a:ext>
            </a:extLst>
          </p:cNvPr>
          <p:cNvSpPr>
            <a:spLocks noGrp="1"/>
          </p:cNvSpPr>
          <p:nvPr>
            <p:ph type="sldNum" sz="quarter" idx="5"/>
          </p:nvPr>
        </p:nvSpPr>
        <p:spPr/>
        <p:txBody>
          <a:bodyPr/>
          <a:lstStyle/>
          <a:p>
            <a:fld id="{3E884835-F7F3-43EF-AF88-7BF1A5F85027}" type="slidenum">
              <a:rPr lang="en-GB" smtClean="0"/>
              <a:t>11</a:t>
            </a:fld>
            <a:endParaRPr lang="en-GB"/>
          </a:p>
        </p:txBody>
      </p:sp>
    </p:spTree>
    <p:extLst>
      <p:ext uri="{BB962C8B-B14F-4D97-AF65-F5344CB8AC3E}">
        <p14:creationId xmlns:p14="http://schemas.microsoft.com/office/powerpoint/2010/main" val="4354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884835-F7F3-43EF-AF88-7BF1A5F85027}" type="slidenum">
              <a:rPr lang="en-GB" smtClean="0"/>
              <a:t>12</a:t>
            </a:fld>
            <a:endParaRPr lang="en-GB"/>
          </a:p>
        </p:txBody>
      </p:sp>
    </p:spTree>
    <p:extLst>
      <p:ext uri="{BB962C8B-B14F-4D97-AF65-F5344CB8AC3E}">
        <p14:creationId xmlns:p14="http://schemas.microsoft.com/office/powerpoint/2010/main" val="177734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48D68-AB00-ABF3-C1D8-8F9A867FF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D36AD-8860-1418-443C-151297D3130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6337E7C-3F58-E2D6-7603-08432FC0B6DF}"/>
              </a:ext>
            </a:extLst>
          </p:cNvPr>
          <p:cNvSpPr>
            <a:spLocks noGrp="1"/>
          </p:cNvSpPr>
          <p:nvPr>
            <p:ph type="body" idx="1"/>
          </p:nvPr>
        </p:nvSpPr>
        <p:spPr/>
        <p:txBody>
          <a:bodyPr/>
          <a:lstStyle/>
          <a:p>
            <a:pPr marL="0" indent="0" rtl="0" fontAlgn="base">
              <a:buFont typeface="Arial" panose="020B0604020202020204" pitchFamily="34" charset="0"/>
              <a:buNone/>
            </a:pPr>
            <a:endParaRPr lang="en-GB" dirty="0">
              <a:cs typeface="Arial"/>
            </a:endParaRPr>
          </a:p>
        </p:txBody>
      </p:sp>
      <p:sp>
        <p:nvSpPr>
          <p:cNvPr id="4" name="Slide Number Placeholder 3">
            <a:extLst>
              <a:ext uri="{FF2B5EF4-FFF2-40B4-BE49-F238E27FC236}">
                <a16:creationId xmlns:a16="http://schemas.microsoft.com/office/drawing/2014/main" id="{3C7B898C-C395-921D-5C8F-A0657D5280B9}"/>
              </a:ext>
            </a:extLst>
          </p:cNvPr>
          <p:cNvSpPr>
            <a:spLocks noGrp="1"/>
          </p:cNvSpPr>
          <p:nvPr>
            <p:ph type="sldNum" sz="quarter" idx="5"/>
          </p:nvPr>
        </p:nvSpPr>
        <p:spPr/>
        <p:txBody>
          <a:bodyPr/>
          <a:lstStyle/>
          <a:p>
            <a:fld id="{3E884835-F7F3-43EF-AF88-7BF1A5F85027}" type="slidenum">
              <a:rPr lang="en-GB" smtClean="0"/>
              <a:t>13</a:t>
            </a:fld>
            <a:endParaRPr lang="en-GB"/>
          </a:p>
        </p:txBody>
      </p:sp>
    </p:spTree>
    <p:extLst>
      <p:ext uri="{BB962C8B-B14F-4D97-AF65-F5344CB8AC3E}">
        <p14:creationId xmlns:p14="http://schemas.microsoft.com/office/powerpoint/2010/main" val="152655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14</a:t>
            </a:fld>
            <a:endParaRPr lang="en-GB"/>
          </a:p>
        </p:txBody>
      </p:sp>
    </p:spTree>
    <p:extLst>
      <p:ext uri="{BB962C8B-B14F-4D97-AF65-F5344CB8AC3E}">
        <p14:creationId xmlns:p14="http://schemas.microsoft.com/office/powerpoint/2010/main" val="1850133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0BB41-7611-E76C-9A71-6C47BAFD3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DA0DB-41EA-7344-9BC4-9FD56939E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B109C-0223-EF58-CC86-820B42499E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0CC248-081D-15E5-8A4E-E6CAB3E5E556}"/>
              </a:ext>
            </a:extLst>
          </p:cNvPr>
          <p:cNvSpPr>
            <a:spLocks noGrp="1"/>
          </p:cNvSpPr>
          <p:nvPr>
            <p:ph type="sldNum" sz="quarter" idx="5"/>
          </p:nvPr>
        </p:nvSpPr>
        <p:spPr/>
        <p:txBody>
          <a:bodyPr/>
          <a:lstStyle/>
          <a:p>
            <a:fld id="{3E884835-F7F3-43EF-AF88-7BF1A5F85027}" type="slidenum">
              <a:rPr lang="en-GB" smtClean="0"/>
              <a:t>15</a:t>
            </a:fld>
            <a:endParaRPr lang="en-GB"/>
          </a:p>
        </p:txBody>
      </p:sp>
    </p:spTree>
    <p:extLst>
      <p:ext uri="{BB962C8B-B14F-4D97-AF65-F5344CB8AC3E}">
        <p14:creationId xmlns:p14="http://schemas.microsoft.com/office/powerpoint/2010/main" val="13738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884835-F7F3-43EF-AF88-7BF1A5F85027}" type="slidenum">
              <a:rPr lang="en-GB" smtClean="0"/>
              <a:t>16</a:t>
            </a:fld>
            <a:endParaRPr lang="en-GB"/>
          </a:p>
        </p:txBody>
      </p:sp>
    </p:spTree>
    <p:extLst>
      <p:ext uri="{BB962C8B-B14F-4D97-AF65-F5344CB8AC3E}">
        <p14:creationId xmlns:p14="http://schemas.microsoft.com/office/powerpoint/2010/main" val="3546233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17</a:t>
            </a:fld>
            <a:endParaRPr lang="en-GB"/>
          </a:p>
        </p:txBody>
      </p:sp>
    </p:spTree>
    <p:extLst>
      <p:ext uri="{BB962C8B-B14F-4D97-AF65-F5344CB8AC3E}">
        <p14:creationId xmlns:p14="http://schemas.microsoft.com/office/powerpoint/2010/main" val="3052287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18</a:t>
            </a:fld>
            <a:endParaRPr lang="en-GB"/>
          </a:p>
        </p:txBody>
      </p:sp>
    </p:spTree>
    <p:extLst>
      <p:ext uri="{BB962C8B-B14F-4D97-AF65-F5344CB8AC3E}">
        <p14:creationId xmlns:p14="http://schemas.microsoft.com/office/powerpoint/2010/main" val="1076958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19</a:t>
            </a:fld>
            <a:endParaRPr lang="en-GB"/>
          </a:p>
        </p:txBody>
      </p:sp>
    </p:spTree>
    <p:extLst>
      <p:ext uri="{BB962C8B-B14F-4D97-AF65-F5344CB8AC3E}">
        <p14:creationId xmlns:p14="http://schemas.microsoft.com/office/powerpoint/2010/main" val="159886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2</a:t>
            </a:fld>
            <a:endParaRPr lang="en-GB"/>
          </a:p>
        </p:txBody>
      </p:sp>
    </p:spTree>
    <p:extLst>
      <p:ext uri="{BB962C8B-B14F-4D97-AF65-F5344CB8AC3E}">
        <p14:creationId xmlns:p14="http://schemas.microsoft.com/office/powerpoint/2010/main" val="2441831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FC521-3B78-6D04-CA96-4DEF4B708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CEB72-82A2-D619-EAE0-9CC1D4721F6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DBBDA8E-02ED-451E-9C97-8B38BFC3CD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3FAB3C45-E66E-23D3-7D46-8007DA37B6C7}"/>
              </a:ext>
            </a:extLst>
          </p:cNvPr>
          <p:cNvSpPr>
            <a:spLocks noGrp="1"/>
          </p:cNvSpPr>
          <p:nvPr>
            <p:ph type="sldNum" sz="quarter" idx="5"/>
          </p:nvPr>
        </p:nvSpPr>
        <p:spPr/>
        <p:txBody>
          <a:bodyPr/>
          <a:lstStyle/>
          <a:p>
            <a:fld id="{3E884835-F7F3-43EF-AF88-7BF1A5F85027}" type="slidenum">
              <a:rPr lang="en-GB" smtClean="0"/>
              <a:t>20</a:t>
            </a:fld>
            <a:endParaRPr lang="en-GB"/>
          </a:p>
        </p:txBody>
      </p:sp>
    </p:spTree>
    <p:extLst>
      <p:ext uri="{BB962C8B-B14F-4D97-AF65-F5344CB8AC3E}">
        <p14:creationId xmlns:p14="http://schemas.microsoft.com/office/powerpoint/2010/main" val="3739696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5D914-8FCD-84DD-66ED-BA7570F54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656EF-19CC-DF34-C74C-5DDF1250EEA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CF89EF4-8DE4-F95F-3535-16FAFA649B5D}"/>
              </a:ext>
            </a:extLst>
          </p:cNvPr>
          <p:cNvSpPr>
            <a:spLocks noGrp="1"/>
          </p:cNvSpPr>
          <p:nvPr>
            <p:ph type="body" idx="1"/>
          </p:nvPr>
        </p:nvSpPr>
        <p:spPr/>
        <p:txBody>
          <a:bodyPr/>
          <a:lstStyle/>
          <a:p>
            <a:endParaRPr lang="en-GB" dirty="0">
              <a:cs typeface="Arial"/>
            </a:endParaRPr>
          </a:p>
        </p:txBody>
      </p:sp>
      <p:sp>
        <p:nvSpPr>
          <p:cNvPr id="4" name="Slide Number Placeholder 3">
            <a:extLst>
              <a:ext uri="{FF2B5EF4-FFF2-40B4-BE49-F238E27FC236}">
                <a16:creationId xmlns:a16="http://schemas.microsoft.com/office/drawing/2014/main" id="{9AF85E04-DFC2-5F4D-3378-C1DD0CBC51FB}"/>
              </a:ext>
            </a:extLst>
          </p:cNvPr>
          <p:cNvSpPr>
            <a:spLocks noGrp="1"/>
          </p:cNvSpPr>
          <p:nvPr>
            <p:ph type="sldNum" sz="quarter" idx="5"/>
          </p:nvPr>
        </p:nvSpPr>
        <p:spPr/>
        <p:txBody>
          <a:bodyPr/>
          <a:lstStyle/>
          <a:p>
            <a:fld id="{3E884835-F7F3-43EF-AF88-7BF1A5F85027}" type="slidenum">
              <a:rPr lang="en-GB" smtClean="0"/>
              <a:t>21</a:t>
            </a:fld>
            <a:endParaRPr lang="en-GB"/>
          </a:p>
        </p:txBody>
      </p:sp>
    </p:spTree>
    <p:extLst>
      <p:ext uri="{BB962C8B-B14F-4D97-AF65-F5344CB8AC3E}">
        <p14:creationId xmlns:p14="http://schemas.microsoft.com/office/powerpoint/2010/main" val="406165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9DE5-4D90-CE02-E70E-1C86C4805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8545C-28C8-8473-8CDE-A9BDCB93AD7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5E97ED6-3A7B-07C8-F3DC-8E6988213B53}"/>
              </a:ext>
            </a:extLst>
          </p:cNvPr>
          <p:cNvSpPr>
            <a:spLocks noGrp="1"/>
          </p:cNvSpPr>
          <p:nvPr>
            <p:ph type="body" idx="1"/>
          </p:nvPr>
        </p:nvSpPr>
        <p:spPr/>
        <p:txBody>
          <a:bodyPr/>
          <a:lstStyle/>
          <a:p>
            <a:pPr marL="0" indent="0" rtl="0" fontAlgn="base">
              <a:buFont typeface="Arial" panose="020B0604020202020204" pitchFamily="34" charset="0"/>
              <a:buNone/>
            </a:pPr>
            <a:endParaRPr lang="en-GB" dirty="0">
              <a:cs typeface="Arial"/>
            </a:endParaRPr>
          </a:p>
        </p:txBody>
      </p:sp>
      <p:sp>
        <p:nvSpPr>
          <p:cNvPr id="4" name="Slide Number Placeholder 3">
            <a:extLst>
              <a:ext uri="{FF2B5EF4-FFF2-40B4-BE49-F238E27FC236}">
                <a16:creationId xmlns:a16="http://schemas.microsoft.com/office/drawing/2014/main" id="{DDFFDADD-7EE9-DB05-D6C2-181D856B9FA6}"/>
              </a:ext>
            </a:extLst>
          </p:cNvPr>
          <p:cNvSpPr>
            <a:spLocks noGrp="1"/>
          </p:cNvSpPr>
          <p:nvPr>
            <p:ph type="sldNum" sz="quarter" idx="5"/>
          </p:nvPr>
        </p:nvSpPr>
        <p:spPr/>
        <p:txBody>
          <a:bodyPr/>
          <a:lstStyle/>
          <a:p>
            <a:fld id="{3E884835-F7F3-43EF-AF88-7BF1A5F85027}" type="slidenum">
              <a:rPr lang="en-GB" smtClean="0"/>
              <a:t>3</a:t>
            </a:fld>
            <a:endParaRPr lang="en-GB"/>
          </a:p>
        </p:txBody>
      </p:sp>
    </p:spTree>
    <p:extLst>
      <p:ext uri="{BB962C8B-B14F-4D97-AF65-F5344CB8AC3E}">
        <p14:creationId xmlns:p14="http://schemas.microsoft.com/office/powerpoint/2010/main" val="161553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884835-F7F3-43EF-AF88-7BF1A5F85027}" type="slidenum">
              <a:rPr lang="en-GB" smtClean="0"/>
              <a:t>4</a:t>
            </a:fld>
            <a:endParaRPr lang="en-GB"/>
          </a:p>
        </p:txBody>
      </p:sp>
    </p:spTree>
    <p:extLst>
      <p:ext uri="{BB962C8B-B14F-4D97-AF65-F5344CB8AC3E}">
        <p14:creationId xmlns:p14="http://schemas.microsoft.com/office/powerpoint/2010/main" val="320470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CAC35-2935-444D-F58C-A79B260E8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2921C-197D-0E71-2DE5-E9B9E19C93F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A06AE6F9-5AAA-54A9-EC69-82696413D2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cs typeface="Arial"/>
            </a:endParaRPr>
          </a:p>
        </p:txBody>
      </p:sp>
      <p:sp>
        <p:nvSpPr>
          <p:cNvPr id="4" name="Slide Number Placeholder 3">
            <a:extLst>
              <a:ext uri="{FF2B5EF4-FFF2-40B4-BE49-F238E27FC236}">
                <a16:creationId xmlns:a16="http://schemas.microsoft.com/office/drawing/2014/main" id="{E0842DF6-05E2-EE0A-1F74-418B55994B43}"/>
              </a:ext>
            </a:extLst>
          </p:cNvPr>
          <p:cNvSpPr>
            <a:spLocks noGrp="1"/>
          </p:cNvSpPr>
          <p:nvPr>
            <p:ph type="sldNum" sz="quarter" idx="5"/>
          </p:nvPr>
        </p:nvSpPr>
        <p:spPr/>
        <p:txBody>
          <a:bodyPr/>
          <a:lstStyle/>
          <a:p>
            <a:fld id="{3E884835-F7F3-43EF-AF88-7BF1A5F85027}" type="slidenum">
              <a:rPr lang="en-GB" smtClean="0"/>
              <a:t>5</a:t>
            </a:fld>
            <a:endParaRPr lang="en-GB"/>
          </a:p>
        </p:txBody>
      </p:sp>
    </p:spTree>
    <p:extLst>
      <p:ext uri="{BB962C8B-B14F-4D97-AF65-F5344CB8AC3E}">
        <p14:creationId xmlns:p14="http://schemas.microsoft.com/office/powerpoint/2010/main" val="322862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E8E9-8FC8-6804-74F9-74CB355CE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CCB68D-FF00-7ACA-DD81-EE4B1B18619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AF48C2D-F84D-698A-E6A2-48E0E3A84C7E}"/>
              </a:ext>
            </a:extLst>
          </p:cNvPr>
          <p:cNvSpPr>
            <a:spLocks noGrp="1"/>
          </p:cNvSpPr>
          <p:nvPr>
            <p:ph type="body" idx="1"/>
          </p:nvPr>
        </p:nvSpPr>
        <p:spPr/>
        <p:txBody>
          <a:bodyPr/>
          <a:lstStyle/>
          <a:p>
            <a:pPr marL="0" indent="0" rtl="0" fontAlgn="base">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8C38CB80-765F-9785-AF4F-DDDDBBB8A05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7314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C3CCF-37C0-A21E-2079-EE01B9E46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1B09D-3D4F-B25E-F0D6-68511BE94E8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6028C9E-2000-1F6D-3DFF-BF83868DB4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4B3AC38-2713-54BA-E661-FD10247E39F8}"/>
              </a:ext>
            </a:extLst>
          </p:cNvPr>
          <p:cNvSpPr>
            <a:spLocks noGrp="1"/>
          </p:cNvSpPr>
          <p:nvPr>
            <p:ph type="sldNum" sz="quarter" idx="5"/>
          </p:nvPr>
        </p:nvSpPr>
        <p:spPr/>
        <p:txBody>
          <a:bodyPr/>
          <a:lstStyle/>
          <a:p>
            <a:fld id="{3E884835-F7F3-43EF-AF88-7BF1A5F85027}" type="slidenum">
              <a:rPr lang="en-GB" smtClean="0"/>
              <a:t>7</a:t>
            </a:fld>
            <a:endParaRPr lang="en-GB"/>
          </a:p>
        </p:txBody>
      </p:sp>
    </p:spTree>
    <p:extLst>
      <p:ext uri="{BB962C8B-B14F-4D97-AF65-F5344CB8AC3E}">
        <p14:creationId xmlns:p14="http://schemas.microsoft.com/office/powerpoint/2010/main" val="122707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A18B4-E938-ECC2-72BC-1F9C44C20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6898C-E8FB-3605-FF7C-C7F4CBA45E7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578F6A4-902A-7A68-4458-F4FE6854DA0C}"/>
              </a:ext>
            </a:extLst>
          </p:cNvPr>
          <p:cNvSpPr>
            <a:spLocks noGrp="1"/>
          </p:cNvSpPr>
          <p:nvPr>
            <p:ph type="body" idx="1"/>
          </p:nvPr>
        </p:nvSpPr>
        <p:spPr/>
        <p:txBody>
          <a:bodyPr/>
          <a:lstStyle/>
          <a:p>
            <a:pPr fontAlgn="t"/>
            <a:endParaRPr lang="en-GB" dirty="0"/>
          </a:p>
        </p:txBody>
      </p:sp>
      <p:sp>
        <p:nvSpPr>
          <p:cNvPr id="4" name="Slide Number Placeholder 3">
            <a:extLst>
              <a:ext uri="{FF2B5EF4-FFF2-40B4-BE49-F238E27FC236}">
                <a16:creationId xmlns:a16="http://schemas.microsoft.com/office/drawing/2014/main" id="{6B418915-2D47-82D3-556F-7621F0764901}"/>
              </a:ext>
            </a:extLst>
          </p:cNvPr>
          <p:cNvSpPr>
            <a:spLocks noGrp="1"/>
          </p:cNvSpPr>
          <p:nvPr>
            <p:ph type="sldNum" sz="quarter" idx="5"/>
          </p:nvPr>
        </p:nvSpPr>
        <p:spPr/>
        <p:txBody>
          <a:bodyPr/>
          <a:lstStyle/>
          <a:p>
            <a:fld id="{3E884835-F7F3-43EF-AF88-7BF1A5F85027}" type="slidenum">
              <a:rPr lang="en-GB" smtClean="0"/>
              <a:t>8</a:t>
            </a:fld>
            <a:endParaRPr lang="en-GB"/>
          </a:p>
        </p:txBody>
      </p:sp>
    </p:spTree>
    <p:extLst>
      <p:ext uri="{BB962C8B-B14F-4D97-AF65-F5344CB8AC3E}">
        <p14:creationId xmlns:p14="http://schemas.microsoft.com/office/powerpoint/2010/main" val="195628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8C477-939D-A7AB-3028-51666BD1F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A57CA-CB9B-BE8B-59E7-9203E42F545E}"/>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93CB178-ADF3-5847-92A0-945BE2C667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Arial"/>
            </a:endParaRPr>
          </a:p>
        </p:txBody>
      </p:sp>
      <p:sp>
        <p:nvSpPr>
          <p:cNvPr id="4" name="Slide Number Placeholder 3">
            <a:extLst>
              <a:ext uri="{FF2B5EF4-FFF2-40B4-BE49-F238E27FC236}">
                <a16:creationId xmlns:a16="http://schemas.microsoft.com/office/drawing/2014/main" id="{598F9203-B25B-2DDC-A5BF-31C7750D3D36}"/>
              </a:ext>
            </a:extLst>
          </p:cNvPr>
          <p:cNvSpPr>
            <a:spLocks noGrp="1"/>
          </p:cNvSpPr>
          <p:nvPr>
            <p:ph type="sldNum" sz="quarter" idx="5"/>
          </p:nvPr>
        </p:nvSpPr>
        <p:spPr/>
        <p:txBody>
          <a:bodyPr/>
          <a:lstStyle/>
          <a:p>
            <a:fld id="{3E884835-F7F3-43EF-AF88-7BF1A5F85027}" type="slidenum">
              <a:rPr lang="en-GB" smtClean="0"/>
              <a:t>9</a:t>
            </a:fld>
            <a:endParaRPr lang="en-GB"/>
          </a:p>
        </p:txBody>
      </p:sp>
    </p:spTree>
    <p:extLst>
      <p:ext uri="{BB962C8B-B14F-4D97-AF65-F5344CB8AC3E}">
        <p14:creationId xmlns:p14="http://schemas.microsoft.com/office/powerpoint/2010/main" val="1400342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Department for Education">
            <a:extLst>
              <a:ext uri="{FF2B5EF4-FFF2-40B4-BE49-F238E27FC236}">
                <a16:creationId xmlns:a16="http://schemas.microsoft.com/office/drawing/2014/main" id="{E6AFDAF1-10B6-E2B9-AACD-02D3B2DCB2C9}"/>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hasCustomPrompt="1"/>
          </p:nvPr>
        </p:nvSpPr>
        <p:spPr>
          <a:xfrm>
            <a:off x="481166" y="2324658"/>
            <a:ext cx="547206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81166" y="6253382"/>
            <a:ext cx="2422247"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81166" y="3124193"/>
            <a:ext cx="5472061" cy="790776"/>
          </a:xfrm>
        </p:spPr>
        <p:txBody>
          <a:bodyPr lIns="0" tIns="0" rIns="0" bIns="0">
            <a:noAutofit/>
          </a:bodyPr>
          <a:lstStyle>
            <a:lvl1pPr>
              <a:defRPr sz="3600" b="0">
                <a:solidFill>
                  <a:schemeClr val="tx1"/>
                </a:solidFill>
              </a:defRPr>
            </a:lvl1pPr>
          </a:lstStyle>
          <a:p>
            <a:pPr lvl="0"/>
            <a:r>
              <a:rPr lang="en-US"/>
              <a:t>Subtitle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39" y="2836677"/>
            <a:ext cx="5619583"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noProof="0"/>
              <a:t>On the Insert ribbon select Header &amp; Footer to edit this holding text</a:t>
            </a:r>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590400" y="1418399"/>
            <a:ext cx="7986713" cy="4566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86467166"/>
      </p:ext>
    </p:extLst>
  </p:cSld>
  <p:clrMapOvr>
    <a:masterClrMapping/>
  </p:clrMapOvr>
  <p:extLst>
    <p:ext uri="{DCECCB84-F9BA-43D5-87BE-67443E8EF086}">
      <p15:sldGuideLst xmlns:p15="http://schemas.microsoft.com/office/powerpoint/2012/main">
        <p15:guide id="1" orient="horz" pos="377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4734688" y="1418399"/>
            <a:ext cx="3818762" cy="4566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p:cNvSpPr>
            <a:spLocks noGrp="1"/>
          </p:cNvSpPr>
          <p:nvPr>
            <p:ph idx="1" hasCustomPrompt="1"/>
          </p:nvPr>
        </p:nvSpPr>
        <p:spPr>
          <a:xfrm>
            <a:off x="590400" y="1418400"/>
            <a:ext cx="3838558"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574525" y="541508"/>
            <a:ext cx="7997763"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noProof="0"/>
              <a:t>On the Insert ribbon select Header &amp; Footer to edit this holding text</a:t>
            </a:r>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340081" y="6348399"/>
            <a:ext cx="7615675"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3761875" y="1002632"/>
            <a:ext cx="4901278" cy="4702844"/>
          </a:xfrm>
        </p:spPr>
        <p:txBody>
          <a:bodyPr/>
          <a:lstStyle>
            <a:lvl1pPr>
              <a:defRPr>
                <a:solidFill>
                  <a:schemeClr val="tx1"/>
                </a:solidFill>
              </a:defRPr>
            </a:lvl1pPr>
          </a:lstStyle>
          <a:p>
            <a:r>
              <a:rPr lang="en-GB"/>
              <a:t>Click to edit Master title style</a:t>
            </a:r>
          </a:p>
        </p:txBody>
      </p:sp>
    </p:spTree>
    <p:extLst>
      <p:ext uri="{BB962C8B-B14F-4D97-AF65-F5344CB8AC3E}">
        <p14:creationId xmlns:p14="http://schemas.microsoft.com/office/powerpoint/2010/main" val="381909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576263" y="5775074"/>
            <a:ext cx="2230439" cy="946149"/>
          </a:xfrm>
        </p:spPr>
        <p:txBody>
          <a:bodyPr/>
          <a:lstStyle>
            <a:lvl1pPr>
              <a:defRPr sz="1100">
                <a:solidFill>
                  <a:schemeClr val="tx1"/>
                </a:solidFill>
              </a:defRPr>
            </a:lvl1pPr>
          </a:lstStyle>
          <a:p>
            <a:r>
              <a:rPr lang="en-GB" noProof="0"/>
              <a:t>Click to edit Master title style</a:t>
            </a:r>
          </a:p>
        </p:txBody>
      </p:sp>
    </p:spTree>
    <p:extLst>
      <p:ext uri="{BB962C8B-B14F-4D97-AF65-F5344CB8AC3E}">
        <p14:creationId xmlns:p14="http://schemas.microsoft.com/office/powerpoint/2010/main" val="312279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8D118D-2BCC-4257-AFED-B794C7C526CA}"/>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hasCustomPrompt="1"/>
          </p:nvPr>
        </p:nvSpPr>
        <p:spPr>
          <a:xfrm>
            <a:off x="481167" y="2324660"/>
            <a:ext cx="5472061" cy="790775"/>
          </a:xfrm>
        </p:spPr>
        <p:txBody>
          <a:bodyPr lIns="0" tIns="0" rIns="0" bIns="0" anchor="b" anchorCtr="0">
            <a:noAutofit/>
          </a:bodyPr>
          <a:lstStyle>
            <a:lvl1pPr algn="l">
              <a:lnSpc>
                <a:spcPct val="85000"/>
              </a:lnSpc>
              <a:defRPr sz="3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81167" y="6253382"/>
            <a:ext cx="2422247" cy="374650"/>
          </a:xfrm>
        </p:spPr>
        <p:txBody>
          <a:bodyPr lIns="0" tIns="0" rIns="0" bIns="0">
            <a:noAutofit/>
          </a:bodyPr>
          <a:lstStyle>
            <a:lvl1pPr marL="0" indent="0" algn="l">
              <a:buNone/>
              <a:defRPr sz="900">
                <a:solidFill>
                  <a:schemeClr val="tx1"/>
                </a:solidFill>
              </a:defRPr>
            </a:lvl1pPr>
            <a:lvl5pPr marL="558076"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81167" y="3124193"/>
            <a:ext cx="5472061" cy="790776"/>
          </a:xfrm>
        </p:spPr>
        <p:txBody>
          <a:bodyPr lIns="0" tIns="0" rIns="0" bIns="0">
            <a:noAutofit/>
          </a:bodyPr>
          <a:lstStyle>
            <a:lvl1pPr>
              <a:defRPr sz="2700" b="0">
                <a:solidFill>
                  <a:schemeClr val="tx1"/>
                </a:solidFill>
              </a:defRPr>
            </a:lvl1pPr>
          </a:lstStyle>
          <a:p>
            <a:pPr lvl="0"/>
            <a:r>
              <a:rPr lang="en-US"/>
              <a:t>Subtitle</a:t>
            </a:r>
          </a:p>
        </p:txBody>
      </p:sp>
    </p:spTree>
    <p:extLst>
      <p:ext uri="{BB962C8B-B14F-4D97-AF65-F5344CB8AC3E}">
        <p14:creationId xmlns:p14="http://schemas.microsoft.com/office/powerpoint/2010/main" val="163710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659" y="1361858"/>
            <a:ext cx="8217598"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88934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8760-9317-0BD2-D753-8F4503CC07A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F8F4723-D4AF-197C-C55C-6C4FD4D3DD2C}"/>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BAC3B3E-567D-AA02-5556-D7656B7CEE3E}"/>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CD8DF46-5814-CB48-0C9B-3E58EB95A5CD}"/>
              </a:ext>
            </a:extLst>
          </p:cNvPr>
          <p:cNvSpPr>
            <a:spLocks noGrp="1"/>
          </p:cNvSpPr>
          <p:nvPr>
            <p:ph type="dt" sz="half" idx="10"/>
          </p:nvPr>
        </p:nvSpPr>
        <p:spPr/>
        <p:txBody>
          <a:bodyPr/>
          <a:lstStyle/>
          <a:p>
            <a:fld id="{14565386-02E1-46D7-83BC-D71BDCB1C6AE}" type="datetimeFigureOut">
              <a:rPr lang="en-GB" smtClean="0"/>
              <a:t>09/06/2026</a:t>
            </a:fld>
            <a:endParaRPr lang="en-GB"/>
          </a:p>
        </p:txBody>
      </p:sp>
      <p:sp>
        <p:nvSpPr>
          <p:cNvPr id="6" name="Footer Placeholder 5">
            <a:extLst>
              <a:ext uri="{FF2B5EF4-FFF2-40B4-BE49-F238E27FC236}">
                <a16:creationId xmlns:a16="http://schemas.microsoft.com/office/drawing/2014/main" id="{FA1568CB-C9AB-0DF7-16F3-E59A34DC01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E200E8-6371-EAD0-42A7-219A900C5B88}"/>
              </a:ext>
            </a:extLst>
          </p:cNvPr>
          <p:cNvSpPr>
            <a:spLocks noGrp="1"/>
          </p:cNvSpPr>
          <p:nvPr>
            <p:ph type="sldNum" sz="quarter" idx="12"/>
          </p:nvPr>
        </p:nvSpPr>
        <p:spPr/>
        <p:txBody>
          <a:bodyPr/>
          <a:lstStyle/>
          <a:p>
            <a:fld id="{4D683317-1455-4BCE-8E49-4E1F18CD2205}" type="slidenum">
              <a:rPr lang="en-GB" smtClean="0"/>
              <a:t>‹#›</a:t>
            </a:fld>
            <a:endParaRPr lang="en-GB"/>
          </a:p>
        </p:txBody>
      </p:sp>
    </p:spTree>
    <p:extLst>
      <p:ext uri="{BB962C8B-B14F-4D97-AF65-F5344CB8AC3E}">
        <p14:creationId xmlns:p14="http://schemas.microsoft.com/office/powerpoint/2010/main" val="86244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525" y="541508"/>
            <a:ext cx="7997763"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590567" y="1417531"/>
            <a:ext cx="7981721" cy="456734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581042" y="6241534"/>
            <a:ext cx="7615675"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noProof="0"/>
              <a:t>On the Insert ribbon select Header &amp; Footer to edit this holding text</a:t>
            </a:r>
          </a:p>
        </p:txBody>
      </p:sp>
      <p:sp>
        <p:nvSpPr>
          <p:cNvPr id="6" name="Slide Number Placeholder 5"/>
          <p:cNvSpPr>
            <a:spLocks noGrp="1"/>
          </p:cNvSpPr>
          <p:nvPr>
            <p:ph type="sldNum" sz="quarter" idx="4"/>
          </p:nvPr>
        </p:nvSpPr>
        <p:spPr>
          <a:xfrm>
            <a:off x="8009262" y="6241534"/>
            <a:ext cx="563026"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
        <p:nvSpPr>
          <p:cNvPr id="8" name="TextBox 7">
            <a:extLst>
              <a:ext uri="{FF2B5EF4-FFF2-40B4-BE49-F238E27FC236}">
                <a16:creationId xmlns:a16="http://schemas.microsoft.com/office/drawing/2014/main" id="{4602265C-6541-EA49-07C9-D21B0644004D}"/>
              </a:ext>
            </a:extLst>
          </p:cNvPr>
          <p:cNvSpPr txBox="1"/>
          <p:nvPr userDrawn="1">
            <p:extLst>
              <p:ext uri="{1162E1C5-73C7-4A58-AE30-91384D911F3F}">
                <p184:classification xmlns:p184="http://schemas.microsoft.com/office/powerpoint/2018/4/main" val="hdr"/>
              </p:ext>
            </p:extLst>
          </p:nvPr>
        </p:nvSpPr>
        <p:spPr>
          <a:xfrm>
            <a:off x="4287012" y="63500"/>
            <a:ext cx="598488"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a:t>
            </a:r>
          </a:p>
        </p:txBody>
      </p:sp>
      <p:sp>
        <p:nvSpPr>
          <p:cNvPr id="9" name="TextBox 8">
            <a:extLst>
              <a:ext uri="{FF2B5EF4-FFF2-40B4-BE49-F238E27FC236}">
                <a16:creationId xmlns:a16="http://schemas.microsoft.com/office/drawing/2014/main" id="{A1A08FEA-0055-1B26-E0D7-9027933C92B5}"/>
              </a:ext>
            </a:extLst>
          </p:cNvPr>
          <p:cNvSpPr txBox="1"/>
          <p:nvPr userDrawn="1">
            <p:extLst>
              <p:ext uri="{1162E1C5-73C7-4A58-AE30-91384D911F3F}">
                <p184:classification xmlns:p184="http://schemas.microsoft.com/office/powerpoint/2018/4/main" val="ftr"/>
              </p:ext>
            </p:extLst>
          </p:nvPr>
        </p:nvSpPr>
        <p:spPr>
          <a:xfrm>
            <a:off x="4287012" y="6626860"/>
            <a:ext cx="598488"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a:t>
            </a:r>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22" r:id="rId5"/>
    <p:sldLayoutId id="2147483717" r:id="rId6"/>
    <p:sldLayoutId id="2147483734" r:id="rId7"/>
    <p:sldLayoutId id="2147483736" r:id="rId8"/>
    <p:sldLayoutId id="2147483746" r:id="rId9"/>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uidance/submit-your-post-16-pathways-strategic-transition-planning-statemen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uidance/submit-your-post-16-pathways-strategic-transition-planning-statemen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aoccreateevents.co.uk/aoc/3402/register"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www.aoccreateevents.co.uk/aoc/3404/register" TargetMode="External"/><Relationship Id="rId4" Type="http://schemas.openxmlformats.org/officeDocument/2006/relationships/hyperlink" Target="https://www.aoccreateevents.co.uk/aoc/3403/regist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v.uk/guidance/qualification-reform-hub?utm_source=SR+email+list&amp;utm_medium=SR+email+l%E2%80%A6" TargetMode="External"/><Relationship Id="rId13" Type="http://schemas.openxmlformats.org/officeDocument/2006/relationships/image" Target="../media/image14.png"/><Relationship Id="rId3" Type="http://schemas.openxmlformats.org/officeDocument/2006/relationships/hyperlink" Target="https://www.gov.uk/government/publications/post-16-pathways-implementation-plan/post-16-pathways-implementation-plan#implementation-timeline" TargetMode="External"/><Relationship Id="rId7" Type="http://schemas.openxmlformats.org/officeDocument/2006/relationships/hyperlink" Target="https://www.gov.uk/government/consultations/16-to-19-performance-measures" TargetMode="External"/><Relationship Id="rId12"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gov.uk/government/consultations/post-16-level-3-and-below-pathways" TargetMode="External"/><Relationship Id="rId11" Type="http://schemas.openxmlformats.org/officeDocument/2006/relationships/image" Target="../media/image12.png"/><Relationship Id="rId5" Type="http://schemas.openxmlformats.org/officeDocument/2006/relationships/hyperlink" Target="https://www.gov.uk/guidance/submit-your-post-16-pathways-strategic-transition-planning-statement" TargetMode="Externa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hyperlink" Target="https://support.tlevels.gov.uk/hc/en-gb/articles/35044319297042-Post-16-Pathways-Strategic-Transition-Planning-Statement-Guidance" TargetMode="External"/><Relationship Id="rId9" Type="http://schemas.openxmlformats.org/officeDocument/2006/relationships/image" Target="../media/image10.png"/><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CF40-0DA2-4B95-9327-247FB8D51D99}"/>
              </a:ext>
            </a:extLst>
          </p:cNvPr>
          <p:cNvSpPr>
            <a:spLocks noGrp="1"/>
          </p:cNvSpPr>
          <p:nvPr>
            <p:ph type="ctrTitle"/>
          </p:nvPr>
        </p:nvSpPr>
        <p:spPr>
          <a:xfrm>
            <a:off x="481167" y="2316302"/>
            <a:ext cx="6745133" cy="2276108"/>
          </a:xfrm>
        </p:spPr>
        <p:txBody>
          <a:bodyPr/>
          <a:lstStyle/>
          <a:p>
            <a:r>
              <a:rPr lang="en-GB">
                <a:cs typeface="Arial"/>
              </a:rPr>
              <a:t>Post-16 Pathways: Implementation Plan and Strategic Transition Planning Statement</a:t>
            </a:r>
            <a:br>
              <a:rPr lang="en-GB"/>
            </a:br>
            <a:br>
              <a:rPr lang="en-GB"/>
            </a:br>
            <a:r>
              <a:rPr lang="en-GB" sz="2100">
                <a:cs typeface="Arial"/>
              </a:rPr>
              <a:t>Technical and Vocational Qualifications Directorate, Department for Education</a:t>
            </a:r>
          </a:p>
        </p:txBody>
      </p:sp>
      <p:sp>
        <p:nvSpPr>
          <p:cNvPr id="3" name="TextBox 2">
            <a:extLst>
              <a:ext uri="{FF2B5EF4-FFF2-40B4-BE49-F238E27FC236}">
                <a16:creationId xmlns:a16="http://schemas.microsoft.com/office/drawing/2014/main" id="{754F81B8-E890-B165-D3D7-4E2653F1FF5F}"/>
              </a:ext>
            </a:extLst>
          </p:cNvPr>
          <p:cNvSpPr txBox="1"/>
          <p:nvPr/>
        </p:nvSpPr>
        <p:spPr>
          <a:xfrm>
            <a:off x="412552" y="5207794"/>
            <a:ext cx="2191346" cy="300082"/>
          </a:xfrm>
          <a:prstGeom prst="rect">
            <a:avLst/>
          </a:prstGeom>
          <a:noFill/>
        </p:spPr>
        <p:txBody>
          <a:bodyPr wrap="square" lIns="91440" tIns="45720" rIns="91440" bIns="45720" rtlCol="0" anchor="t">
            <a:spAutoFit/>
          </a:bodyPr>
          <a:lstStyle/>
          <a:p>
            <a:r>
              <a:rPr lang="en-GB" sz="1350"/>
              <a:t>June 2026</a:t>
            </a:r>
          </a:p>
        </p:txBody>
      </p:sp>
    </p:spTree>
    <p:extLst>
      <p:ext uri="{BB962C8B-B14F-4D97-AF65-F5344CB8AC3E}">
        <p14:creationId xmlns:p14="http://schemas.microsoft.com/office/powerpoint/2010/main" val="255442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496C4-BDB4-6A6E-31FD-0A47153919CF}"/>
              </a:ext>
            </a:extLst>
          </p:cNvPr>
          <p:cNvSpPr>
            <a:spLocks noGrp="1"/>
          </p:cNvSpPr>
          <p:nvPr>
            <p:ph type="title"/>
          </p:nvPr>
        </p:nvSpPr>
        <p:spPr/>
        <p:txBody>
          <a:bodyPr/>
          <a:lstStyle/>
          <a:p>
            <a:r>
              <a:rPr lang="en-GB">
                <a:solidFill>
                  <a:schemeClr val="accent1"/>
                </a:solidFill>
                <a:latin typeface="Aptos"/>
                <a:cs typeface="Arial"/>
              </a:rPr>
              <a:t>Funding and transition </a:t>
            </a:r>
            <a:endParaRPr lang="en-US"/>
          </a:p>
        </p:txBody>
      </p:sp>
      <p:sp>
        <p:nvSpPr>
          <p:cNvPr id="4" name="Slide Number Placeholder 3">
            <a:extLst>
              <a:ext uri="{FF2B5EF4-FFF2-40B4-BE49-F238E27FC236}">
                <a16:creationId xmlns:a16="http://schemas.microsoft.com/office/drawing/2014/main" id="{140D3FE2-1141-B1E8-8C58-017FE90448D7}"/>
              </a:ext>
            </a:extLst>
          </p:cNvPr>
          <p:cNvSpPr>
            <a:spLocks noGrp="1"/>
          </p:cNvSpPr>
          <p:nvPr>
            <p:ph type="sldNum" sz="quarter" idx="11"/>
          </p:nvPr>
        </p:nvSpPr>
        <p:spPr/>
        <p:txBody>
          <a:bodyPr/>
          <a:lstStyle/>
          <a:p>
            <a:fld id="{4FAB73BC-B049-4115-A692-8D63A059BFB8}" type="slidenum">
              <a:rPr lang="en-GB" smtClean="0"/>
              <a:pPr/>
              <a:t>10</a:t>
            </a:fld>
            <a:endParaRPr lang="en-GB"/>
          </a:p>
        </p:txBody>
      </p:sp>
      <p:sp>
        <p:nvSpPr>
          <p:cNvPr id="5" name="Content Placeholder 4">
            <a:extLst>
              <a:ext uri="{FF2B5EF4-FFF2-40B4-BE49-F238E27FC236}">
                <a16:creationId xmlns:a16="http://schemas.microsoft.com/office/drawing/2014/main" id="{E78EF865-95AE-F9C9-E3B6-29BBABF55A26}"/>
              </a:ext>
            </a:extLst>
          </p:cNvPr>
          <p:cNvSpPr>
            <a:spLocks noGrp="1"/>
          </p:cNvSpPr>
          <p:nvPr>
            <p:ph sz="quarter" idx="12"/>
          </p:nvPr>
        </p:nvSpPr>
        <p:spPr>
          <a:xfrm>
            <a:off x="625249" y="1054022"/>
            <a:ext cx="7986713" cy="5187512"/>
          </a:xfrm>
        </p:spPr>
        <p:txBody>
          <a:bodyPr vert="horz" lIns="68580" tIns="34290" rIns="68580" bIns="34290" rtlCol="0" anchor="t">
            <a:normAutofit/>
          </a:bodyPr>
          <a:lstStyle/>
          <a:p>
            <a:pPr marL="214313" indent="-214313">
              <a:buFont typeface="Arial" panose="020B0604020202020204" pitchFamily="34" charset="0"/>
              <a:buChar char="•"/>
            </a:pPr>
            <a:r>
              <a:rPr lang="en-GB" sz="2400"/>
              <a:t>Public funding approval will be removed from existing 16-19 qualifications as new qualifications are introduced</a:t>
            </a:r>
          </a:p>
          <a:p>
            <a:pPr marL="214313" indent="-214313">
              <a:buFont typeface="Arial" panose="020B0604020202020204" pitchFamily="34" charset="0"/>
              <a:buChar char="•"/>
            </a:pPr>
            <a:r>
              <a:rPr lang="en-GB" sz="2400"/>
              <a:t>Providers are expected to transition to T Levels, then V Levels and reformed Level 2 qualifications from 2027</a:t>
            </a:r>
          </a:p>
          <a:p>
            <a:pPr marL="214313" indent="-214313">
              <a:buFont typeface="Arial" panose="020B0604020202020204" pitchFamily="34" charset="0"/>
              <a:buChar char="•"/>
            </a:pPr>
            <a:r>
              <a:rPr lang="en-GB" sz="2400"/>
              <a:t>No qualifications will have funding approval removed in 2026-27 academic year to maintain stability during transition</a:t>
            </a:r>
          </a:p>
          <a:p>
            <a:pPr marL="214313" indent="-214313">
              <a:buFont typeface="Arial" panose="020B0604020202020204" pitchFamily="34" charset="0"/>
              <a:buChar char="•"/>
            </a:pPr>
            <a:r>
              <a:rPr lang="en-GB" sz="2400"/>
              <a:t>Funding will continue for Foundation for Learning and Life and Preparation for Life qualifications until EEP provision is revised</a:t>
            </a:r>
          </a:p>
          <a:p>
            <a:endParaRPr lang="en-GB" sz="2000"/>
          </a:p>
          <a:p>
            <a:pPr marL="214313" indent="-214313">
              <a:buFont typeface="Arial" panose="020B0604020202020204" pitchFamily="34" charset="0"/>
              <a:buChar char="•"/>
            </a:pPr>
            <a:endParaRPr lang="en-GB" sz="2000"/>
          </a:p>
        </p:txBody>
      </p:sp>
    </p:spTree>
    <p:extLst>
      <p:ext uri="{BB962C8B-B14F-4D97-AF65-F5344CB8AC3E}">
        <p14:creationId xmlns:p14="http://schemas.microsoft.com/office/powerpoint/2010/main" val="305660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D7198-DA89-6494-2C59-AC6BE6CA7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87296-932F-2ACA-3A5C-D63D5A1B3A3E}"/>
              </a:ext>
            </a:extLst>
          </p:cNvPr>
          <p:cNvSpPr>
            <a:spLocks noGrp="1"/>
          </p:cNvSpPr>
          <p:nvPr>
            <p:ph type="title"/>
          </p:nvPr>
        </p:nvSpPr>
        <p:spPr/>
        <p:txBody>
          <a:bodyPr/>
          <a:lstStyle/>
          <a:p>
            <a:r>
              <a:rPr lang="en-GB">
                <a:solidFill>
                  <a:schemeClr val="accent1"/>
                </a:solidFill>
                <a:latin typeface="Aptos"/>
                <a:cs typeface="Arial"/>
              </a:rPr>
              <a:t>Funding and transition (continued)</a:t>
            </a:r>
            <a:endParaRPr lang="en-US"/>
          </a:p>
        </p:txBody>
      </p:sp>
      <p:sp>
        <p:nvSpPr>
          <p:cNvPr id="4" name="Slide Number Placeholder 3">
            <a:extLst>
              <a:ext uri="{FF2B5EF4-FFF2-40B4-BE49-F238E27FC236}">
                <a16:creationId xmlns:a16="http://schemas.microsoft.com/office/drawing/2014/main" id="{218FEEB3-3E7E-18A0-4985-E6BC4AC8CC8D}"/>
              </a:ext>
            </a:extLst>
          </p:cNvPr>
          <p:cNvSpPr>
            <a:spLocks noGrp="1"/>
          </p:cNvSpPr>
          <p:nvPr>
            <p:ph type="sldNum" sz="quarter" idx="11"/>
          </p:nvPr>
        </p:nvSpPr>
        <p:spPr/>
        <p:txBody>
          <a:bodyPr/>
          <a:lstStyle/>
          <a:p>
            <a:fld id="{4FAB73BC-B049-4115-A692-8D63A059BFB8}" type="slidenum">
              <a:rPr lang="en-GB" smtClean="0"/>
              <a:pPr/>
              <a:t>11</a:t>
            </a:fld>
            <a:endParaRPr lang="en-GB"/>
          </a:p>
        </p:txBody>
      </p:sp>
      <p:sp>
        <p:nvSpPr>
          <p:cNvPr id="5" name="Content Placeholder 4">
            <a:extLst>
              <a:ext uri="{FF2B5EF4-FFF2-40B4-BE49-F238E27FC236}">
                <a16:creationId xmlns:a16="http://schemas.microsoft.com/office/drawing/2014/main" id="{864784D4-3606-1C71-99E0-D19749B74200}"/>
              </a:ext>
            </a:extLst>
          </p:cNvPr>
          <p:cNvSpPr>
            <a:spLocks noGrp="1"/>
          </p:cNvSpPr>
          <p:nvPr>
            <p:ph sz="quarter" idx="12"/>
          </p:nvPr>
        </p:nvSpPr>
        <p:spPr>
          <a:xfrm>
            <a:off x="625249" y="1054022"/>
            <a:ext cx="7986713" cy="5187512"/>
          </a:xfrm>
        </p:spPr>
        <p:txBody>
          <a:bodyPr vert="horz" lIns="68580" tIns="34290" rIns="68580" bIns="34290" rtlCol="0" anchor="t">
            <a:normAutofit fontScale="92500"/>
          </a:bodyPr>
          <a:lstStyle/>
          <a:p>
            <a:pPr marL="214313" indent="-214313">
              <a:buFont typeface="Arial" panose="020B0604020202020204" pitchFamily="34" charset="0"/>
              <a:buChar char="•"/>
            </a:pPr>
            <a:r>
              <a:rPr lang="en-GB" sz="2400"/>
              <a:t>From 2027, funding approval will be removed from most legacy Level 3 qualifications in Digital, and Accounting and finance</a:t>
            </a:r>
          </a:p>
          <a:p>
            <a:pPr marL="214313" indent="-214313">
              <a:buFont typeface="Arial" panose="020B0604020202020204" pitchFamily="34" charset="0"/>
              <a:buChar char="•"/>
            </a:pPr>
            <a:r>
              <a:rPr lang="en-GB" sz="2400"/>
              <a:t>Funding will also be removed from most legacy Level 2 and 3 qualifications in: </a:t>
            </a:r>
          </a:p>
          <a:p>
            <a:pPr marL="430313" lvl="2" indent="-214313">
              <a:buFont typeface="Arial" panose="020B0604020202020204" pitchFamily="34" charset="0"/>
              <a:buChar char="•"/>
            </a:pPr>
            <a:r>
              <a:rPr lang="en-GB" sz="2000"/>
              <a:t>Child development and well‑being </a:t>
            </a:r>
          </a:p>
          <a:p>
            <a:pPr marL="430313" lvl="2" indent="-214313">
              <a:buFont typeface="Arial" panose="020B0604020202020204" pitchFamily="34" charset="0"/>
              <a:buChar char="•"/>
            </a:pPr>
            <a:r>
              <a:rPr lang="en-GB" sz="2000"/>
              <a:t>Teaching and lecturing</a:t>
            </a:r>
          </a:p>
          <a:p>
            <a:pPr marL="430313" lvl="2" indent="-214313">
              <a:buFont typeface="Arial" panose="020B0604020202020204" pitchFamily="34" charset="0"/>
              <a:buChar char="•"/>
            </a:pPr>
            <a:r>
              <a:rPr lang="en-GB" sz="2000"/>
              <a:t>Direct learning support</a:t>
            </a:r>
          </a:p>
          <a:p>
            <a:pPr marL="214313" indent="-214313">
              <a:buFont typeface="Arial" panose="020B0604020202020204" pitchFamily="34" charset="0"/>
              <a:buChar char="•"/>
            </a:pPr>
            <a:r>
              <a:rPr lang="en-GB" sz="2400"/>
              <a:t>From 2027-28, funding will be removed from legacy Level 3 qualifications (1,080 GLH+) in existing T Level subject areas</a:t>
            </a:r>
          </a:p>
          <a:p>
            <a:pPr marL="214313" indent="-214313">
              <a:buFont typeface="Arial" panose="020B0604020202020204" pitchFamily="34" charset="0"/>
              <a:buChar char="•"/>
            </a:pPr>
            <a:r>
              <a:rPr lang="en-GB" sz="2400"/>
              <a:t>Large health and social care qualifications will be removed later, from 2028-29, alongside the new T Level in social care</a:t>
            </a:r>
          </a:p>
          <a:p>
            <a:pPr marL="214313" indent="-214313">
              <a:buFont typeface="Arial" panose="020B0604020202020204" pitchFamily="34" charset="0"/>
              <a:buChar char="•"/>
            </a:pPr>
            <a:endParaRPr lang="en-GB" sz="2000"/>
          </a:p>
          <a:p>
            <a:pPr marL="214313" indent="-214313">
              <a:buFont typeface="Arial" panose="020B0604020202020204" pitchFamily="34" charset="0"/>
              <a:buChar char="•"/>
            </a:pPr>
            <a:endParaRPr lang="en-GB" sz="2000"/>
          </a:p>
        </p:txBody>
      </p:sp>
    </p:spTree>
    <p:extLst>
      <p:ext uri="{BB962C8B-B14F-4D97-AF65-F5344CB8AC3E}">
        <p14:creationId xmlns:p14="http://schemas.microsoft.com/office/powerpoint/2010/main" val="4283523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FBAA-F845-55D8-B52F-00A5BB38E93C}"/>
              </a:ext>
            </a:extLst>
          </p:cNvPr>
          <p:cNvSpPr>
            <a:spLocks noGrp="1"/>
          </p:cNvSpPr>
          <p:nvPr>
            <p:ph type="title"/>
          </p:nvPr>
        </p:nvSpPr>
        <p:spPr/>
        <p:txBody>
          <a:bodyPr/>
          <a:lstStyle/>
          <a:p>
            <a:r>
              <a:rPr lang="en-GB">
                <a:latin typeface="Arial"/>
                <a:cs typeface="Arial"/>
              </a:rPr>
              <a:t>How we're working with the sector</a:t>
            </a:r>
            <a:endParaRPr lang="en-GB"/>
          </a:p>
        </p:txBody>
      </p:sp>
      <p:sp>
        <p:nvSpPr>
          <p:cNvPr id="4" name="Slide Number Placeholder 3">
            <a:extLst>
              <a:ext uri="{FF2B5EF4-FFF2-40B4-BE49-F238E27FC236}">
                <a16:creationId xmlns:a16="http://schemas.microsoft.com/office/drawing/2014/main" id="{DB81D131-39DD-2379-EBF5-96BE2C8E073E}"/>
              </a:ext>
            </a:extLst>
          </p:cNvPr>
          <p:cNvSpPr>
            <a:spLocks noGrp="1"/>
          </p:cNvSpPr>
          <p:nvPr>
            <p:ph type="sldNum" sz="quarter" idx="11"/>
          </p:nvPr>
        </p:nvSpPr>
        <p:spPr/>
        <p:txBody>
          <a:bodyPr/>
          <a:lstStyle/>
          <a:p>
            <a:fld id="{4FAB73BC-B049-4115-A692-8D63A059BFB8}" type="slidenum">
              <a:rPr lang="en-GB" smtClean="0"/>
              <a:pPr/>
              <a:t>12</a:t>
            </a:fld>
            <a:endParaRPr lang="en-GB"/>
          </a:p>
        </p:txBody>
      </p:sp>
      <p:sp>
        <p:nvSpPr>
          <p:cNvPr id="5" name="Content Placeholder 4">
            <a:extLst>
              <a:ext uri="{FF2B5EF4-FFF2-40B4-BE49-F238E27FC236}">
                <a16:creationId xmlns:a16="http://schemas.microsoft.com/office/drawing/2014/main" id="{89D576E3-BFBA-BD94-B675-F3A5F3ED6EA1}"/>
              </a:ext>
            </a:extLst>
          </p:cNvPr>
          <p:cNvSpPr>
            <a:spLocks noGrp="1"/>
          </p:cNvSpPr>
          <p:nvPr>
            <p:ph sz="quarter" idx="12"/>
          </p:nvPr>
        </p:nvSpPr>
        <p:spPr>
          <a:xfrm>
            <a:off x="395020" y="1258215"/>
            <a:ext cx="8449057" cy="5164810"/>
          </a:xfrm>
        </p:spPr>
        <p:txBody>
          <a:bodyPr vert="horz" lIns="0" tIns="0" rIns="0" bIns="0" rtlCol="0" anchor="t">
            <a:noAutofit/>
          </a:bodyPr>
          <a:lstStyle/>
          <a:p>
            <a:pPr marL="285750" indent="-285750">
              <a:buFont typeface="Arial" pitchFamily="34" charset="0"/>
              <a:buChar char="•"/>
            </a:pPr>
            <a:r>
              <a:rPr lang="en-GB" sz="1800">
                <a:latin typeface="Arial"/>
                <a:cs typeface="Arial"/>
              </a:rPr>
              <a:t>Qualification Pioneers</a:t>
            </a:r>
            <a:endParaRPr lang="en-GB" sz="1800"/>
          </a:p>
          <a:p>
            <a:pPr marL="285750" indent="-285750">
              <a:buFont typeface="Arial" pitchFamily="34" charset="0"/>
              <a:buChar char="•"/>
            </a:pPr>
            <a:r>
              <a:rPr lang="en-GB" sz="1800">
                <a:latin typeface="Arial"/>
                <a:cs typeface="Arial"/>
              </a:rPr>
              <a:t>TVQ Stakeholder Steering Group</a:t>
            </a:r>
          </a:p>
          <a:p>
            <a:pPr marL="285750" indent="-285750">
              <a:buFont typeface="Arial" pitchFamily="34" charset="0"/>
              <a:buChar char="•"/>
            </a:pPr>
            <a:r>
              <a:rPr lang="en-GB" sz="1800">
                <a:latin typeface="Arial"/>
                <a:cs typeface="Arial"/>
              </a:rPr>
              <a:t>Subject Development and Review Groups </a:t>
            </a:r>
          </a:p>
          <a:p>
            <a:pPr marL="285750" indent="-285750">
              <a:buFont typeface="Arial" pitchFamily="34" charset="0"/>
              <a:buChar char="•"/>
            </a:pPr>
            <a:r>
              <a:rPr lang="en-GB" sz="1800">
                <a:latin typeface="Arial"/>
                <a:cs typeface="Arial"/>
              </a:rPr>
              <a:t>Sector engagement on subject scoping and development.</a:t>
            </a:r>
          </a:p>
          <a:p>
            <a:pPr marL="285750" indent="-285750">
              <a:buFont typeface="Arial" pitchFamily="34" charset="0"/>
              <a:buChar char="•"/>
            </a:pPr>
            <a:r>
              <a:rPr lang="en-GB" sz="1800">
                <a:latin typeface="Arial"/>
                <a:cs typeface="Arial"/>
              </a:rPr>
              <a:t>T Level Delivery Group</a:t>
            </a:r>
            <a:endParaRPr lang="en-GB" sz="1800"/>
          </a:p>
          <a:p>
            <a:pPr marL="285750" indent="-285750">
              <a:buFont typeface="Arial" pitchFamily="34" charset="0"/>
              <a:buChar char="•"/>
            </a:pPr>
            <a:r>
              <a:rPr lang="en-GB" sz="1800">
                <a:latin typeface="Arial"/>
                <a:cs typeface="Arial"/>
              </a:rPr>
              <a:t>Level 2 and Below Systems Design Working Group</a:t>
            </a:r>
          </a:p>
          <a:p>
            <a:pPr marL="285750" indent="-285750">
              <a:buFont typeface="Arial" pitchFamily="34" charset="0"/>
              <a:buChar char="•"/>
            </a:pPr>
            <a:r>
              <a:rPr lang="en-GB" sz="1800">
                <a:latin typeface="Arial"/>
                <a:cs typeface="Arial"/>
              </a:rPr>
              <a:t>Technical and Vocational Qualifications (TVQ) HE Network</a:t>
            </a:r>
          </a:p>
          <a:p>
            <a:pPr marL="285750" indent="-285750">
              <a:buFont typeface="Arial" pitchFamily="34" charset="0"/>
              <a:buChar char="•"/>
            </a:pPr>
            <a:r>
              <a:rPr lang="en-GB" sz="1800">
                <a:latin typeface="Arial"/>
                <a:cs typeface="Arial"/>
              </a:rPr>
              <a:t>Stakeholder engagement events held alongside the consultation on Level 1 English and maths qualifications</a:t>
            </a:r>
          </a:p>
          <a:p>
            <a:pPr marL="285750" indent="-285750">
              <a:buFont typeface="Arial" pitchFamily="34" charset="0"/>
              <a:buChar char="•"/>
            </a:pPr>
            <a:r>
              <a:rPr lang="en-GB" sz="1800">
                <a:latin typeface="Arial"/>
                <a:cs typeface="Arial"/>
              </a:rPr>
              <a:t>Stakeholder engagement activity alongside the consultation on 16-18 Performance Measures</a:t>
            </a:r>
          </a:p>
          <a:p>
            <a:pPr marL="285750" indent="-285750">
              <a:buFont typeface="Arial" pitchFamily="34" charset="0"/>
              <a:buChar char="•"/>
            </a:pPr>
            <a:r>
              <a:rPr lang="en-GB" sz="1800" b="1"/>
              <a:t>The DfE Regional and Further Education Teams will engage with colleagues across schools, academies, colleges, private training providers, and others to capture local insight throughout the year to inform delivery and roll out.</a:t>
            </a:r>
          </a:p>
          <a:p>
            <a:endParaRPr lang="en-GB" sz="1800"/>
          </a:p>
          <a:p>
            <a:endParaRPr lang="en-GB" sz="1800"/>
          </a:p>
        </p:txBody>
      </p:sp>
    </p:spTree>
    <p:extLst>
      <p:ext uri="{BB962C8B-B14F-4D97-AF65-F5344CB8AC3E}">
        <p14:creationId xmlns:p14="http://schemas.microsoft.com/office/powerpoint/2010/main" val="21897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D4817-40F6-101B-3C4F-4912C1209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D84E1-EA09-DD97-DF77-7E6A5F38F0A5}"/>
              </a:ext>
            </a:extLst>
          </p:cNvPr>
          <p:cNvSpPr>
            <a:spLocks noGrp="1"/>
          </p:cNvSpPr>
          <p:nvPr>
            <p:ph type="ctrTitle"/>
          </p:nvPr>
        </p:nvSpPr>
        <p:spPr>
          <a:xfrm>
            <a:off x="1378939" y="2057626"/>
            <a:ext cx="5619583" cy="1630088"/>
          </a:xfrm>
        </p:spPr>
        <p:txBody>
          <a:bodyPr/>
          <a:lstStyle/>
          <a:p>
            <a:r>
              <a:rPr lang="en-GB"/>
              <a:t>Strategic Transition Planning Statement</a:t>
            </a:r>
          </a:p>
        </p:txBody>
      </p:sp>
      <p:sp>
        <p:nvSpPr>
          <p:cNvPr id="3" name="Content Placeholder 4">
            <a:extLst>
              <a:ext uri="{FF2B5EF4-FFF2-40B4-BE49-F238E27FC236}">
                <a16:creationId xmlns:a16="http://schemas.microsoft.com/office/drawing/2014/main" id="{87B2604F-067A-15E9-B207-A39687369BA9}"/>
              </a:ext>
            </a:extLst>
          </p:cNvPr>
          <p:cNvSpPr>
            <a:spLocks noGrp="1"/>
          </p:cNvSpPr>
          <p:nvPr/>
        </p:nvSpPr>
        <p:spPr>
          <a:xfrm>
            <a:off x="1172334" y="3985330"/>
            <a:ext cx="5826188" cy="1340972"/>
          </a:xfrm>
          <a:prstGeom prst="rect">
            <a:avLst/>
          </a:prstGeom>
        </p:spPr>
        <p:txBody>
          <a:bodyPr vert="horz" lIns="0" tIns="0" rIns="0" bIns="0" rtlCol="0">
            <a:noAutofit/>
          </a:bodyPr>
          <a:lst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214313" indent="-214313">
              <a:buFont typeface="Arial" panose="020B0604020202020204" pitchFamily="34" charset="0"/>
              <a:buChar char="•"/>
            </a:pPr>
            <a:r>
              <a:rPr lang="en-GB" sz="1800"/>
              <a:t>For every 16-19 institution in England</a:t>
            </a:r>
          </a:p>
        </p:txBody>
      </p:sp>
    </p:spTree>
    <p:extLst>
      <p:ext uri="{BB962C8B-B14F-4D97-AF65-F5344CB8AC3E}">
        <p14:creationId xmlns:p14="http://schemas.microsoft.com/office/powerpoint/2010/main" val="1943110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984E-34E6-076B-675F-75B0FB463676}"/>
              </a:ext>
            </a:extLst>
          </p:cNvPr>
          <p:cNvSpPr>
            <a:spLocks noGrp="1"/>
          </p:cNvSpPr>
          <p:nvPr>
            <p:ph type="title"/>
          </p:nvPr>
        </p:nvSpPr>
        <p:spPr/>
        <p:txBody>
          <a:bodyPr/>
          <a:lstStyle/>
          <a:p>
            <a:r>
              <a:rPr lang="en-GB"/>
              <a:t>Strategic Transition Planning Statement </a:t>
            </a:r>
          </a:p>
        </p:txBody>
      </p:sp>
      <p:sp>
        <p:nvSpPr>
          <p:cNvPr id="4" name="Slide Number Placeholder 3">
            <a:extLst>
              <a:ext uri="{FF2B5EF4-FFF2-40B4-BE49-F238E27FC236}">
                <a16:creationId xmlns:a16="http://schemas.microsoft.com/office/drawing/2014/main" id="{33934E20-04AC-3FA7-523D-64EE30102648}"/>
              </a:ext>
            </a:extLst>
          </p:cNvPr>
          <p:cNvSpPr>
            <a:spLocks noGrp="1"/>
          </p:cNvSpPr>
          <p:nvPr>
            <p:ph type="sldNum" sz="quarter" idx="11"/>
          </p:nvPr>
        </p:nvSpPr>
        <p:spPr/>
        <p:txBody>
          <a:bodyPr/>
          <a:lstStyle/>
          <a:p>
            <a:fld id="{4FAB73BC-B049-4115-A692-8D63A059BFB8}" type="slidenum">
              <a:rPr lang="en-GB" smtClean="0"/>
              <a:pPr/>
              <a:t>14</a:t>
            </a:fld>
            <a:endParaRPr lang="en-GB"/>
          </a:p>
        </p:txBody>
      </p:sp>
      <p:sp>
        <p:nvSpPr>
          <p:cNvPr id="5" name="Content Placeholder 4">
            <a:extLst>
              <a:ext uri="{FF2B5EF4-FFF2-40B4-BE49-F238E27FC236}">
                <a16:creationId xmlns:a16="http://schemas.microsoft.com/office/drawing/2014/main" id="{EFF6311A-2C69-7AF6-99A5-F7610B95BD2E}"/>
              </a:ext>
            </a:extLst>
          </p:cNvPr>
          <p:cNvSpPr>
            <a:spLocks noGrp="1"/>
          </p:cNvSpPr>
          <p:nvPr>
            <p:ph sz="quarter" idx="12"/>
          </p:nvPr>
        </p:nvSpPr>
        <p:spPr/>
        <p:txBody>
          <a:bodyPr/>
          <a:lstStyle/>
          <a:p>
            <a:r>
              <a:rPr lang="en-GB">
                <a:hlinkClick r:id="rId3"/>
              </a:rPr>
              <a:t>Submit your post-16 pathways strategic transition planning statement - GOV.UK</a:t>
            </a:r>
            <a:endParaRPr lang="en-GB"/>
          </a:p>
        </p:txBody>
      </p:sp>
      <p:pic>
        <p:nvPicPr>
          <p:cNvPr id="9" name="Picture 8">
            <a:extLst>
              <a:ext uri="{FF2B5EF4-FFF2-40B4-BE49-F238E27FC236}">
                <a16:creationId xmlns:a16="http://schemas.microsoft.com/office/drawing/2014/main" id="{3BA5962B-2FAE-8545-BEF7-F5B5F3F5F486}"/>
              </a:ext>
            </a:extLst>
          </p:cNvPr>
          <p:cNvPicPr>
            <a:picLocks noChangeAspect="1"/>
          </p:cNvPicPr>
          <p:nvPr/>
        </p:nvPicPr>
        <p:blipFill>
          <a:blip r:embed="rId4"/>
          <a:stretch>
            <a:fillRect/>
          </a:stretch>
        </p:blipFill>
        <p:spPr>
          <a:xfrm>
            <a:off x="2121367" y="1718769"/>
            <a:ext cx="3632073" cy="4784901"/>
          </a:xfrm>
          <a:prstGeom prst="rect">
            <a:avLst/>
          </a:prstGeom>
        </p:spPr>
      </p:pic>
    </p:spTree>
    <p:extLst>
      <p:ext uri="{BB962C8B-B14F-4D97-AF65-F5344CB8AC3E}">
        <p14:creationId xmlns:p14="http://schemas.microsoft.com/office/powerpoint/2010/main" val="172946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5AC9E-6228-05DA-9B59-D69B54679E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252FF-9705-6730-0146-E3908A7464B0}"/>
              </a:ext>
            </a:extLst>
          </p:cNvPr>
          <p:cNvSpPr>
            <a:spLocks noGrp="1"/>
          </p:cNvSpPr>
          <p:nvPr>
            <p:ph type="title"/>
          </p:nvPr>
        </p:nvSpPr>
        <p:spPr/>
        <p:txBody>
          <a:bodyPr/>
          <a:lstStyle/>
          <a:p>
            <a:r>
              <a:rPr lang="en-GB"/>
              <a:t>Strategic Transition Planning Statement </a:t>
            </a:r>
          </a:p>
        </p:txBody>
      </p:sp>
      <p:sp>
        <p:nvSpPr>
          <p:cNvPr id="4" name="Slide Number Placeholder 3">
            <a:extLst>
              <a:ext uri="{FF2B5EF4-FFF2-40B4-BE49-F238E27FC236}">
                <a16:creationId xmlns:a16="http://schemas.microsoft.com/office/drawing/2014/main" id="{9B5A2AA3-A87D-7B28-F856-B4CCBE43797F}"/>
              </a:ext>
            </a:extLst>
          </p:cNvPr>
          <p:cNvSpPr>
            <a:spLocks noGrp="1"/>
          </p:cNvSpPr>
          <p:nvPr>
            <p:ph type="sldNum" sz="quarter" idx="11"/>
          </p:nvPr>
        </p:nvSpPr>
        <p:spPr/>
        <p:txBody>
          <a:bodyPr/>
          <a:lstStyle/>
          <a:p>
            <a:fld id="{4FAB73BC-B049-4115-A692-8D63A059BFB8}" type="slidenum">
              <a:rPr lang="en-GB" smtClean="0"/>
              <a:pPr/>
              <a:t>15</a:t>
            </a:fld>
            <a:endParaRPr lang="en-GB"/>
          </a:p>
        </p:txBody>
      </p:sp>
      <p:sp>
        <p:nvSpPr>
          <p:cNvPr id="5" name="Content Placeholder 4">
            <a:extLst>
              <a:ext uri="{FF2B5EF4-FFF2-40B4-BE49-F238E27FC236}">
                <a16:creationId xmlns:a16="http://schemas.microsoft.com/office/drawing/2014/main" id="{29B7CF0A-8213-E0B5-11BF-A24DCE738BD3}"/>
              </a:ext>
            </a:extLst>
          </p:cNvPr>
          <p:cNvSpPr>
            <a:spLocks noGrp="1"/>
          </p:cNvSpPr>
          <p:nvPr>
            <p:ph sz="quarter" idx="12"/>
          </p:nvPr>
        </p:nvSpPr>
        <p:spPr/>
        <p:txBody>
          <a:bodyPr/>
          <a:lstStyle/>
          <a:p>
            <a:r>
              <a:rPr lang="en-GB"/>
              <a:t>You should submit an STPS via the Department’s </a:t>
            </a:r>
            <a:r>
              <a:rPr lang="en-GB">
                <a:hlinkClick r:id="rId3"/>
              </a:rPr>
              <a:t>online portal</a:t>
            </a:r>
            <a:r>
              <a:rPr lang="en-GB"/>
              <a:t> by 6 July 2026. </a:t>
            </a:r>
          </a:p>
        </p:txBody>
      </p:sp>
      <p:pic>
        <p:nvPicPr>
          <p:cNvPr id="7" name="Picture 6">
            <a:extLst>
              <a:ext uri="{FF2B5EF4-FFF2-40B4-BE49-F238E27FC236}">
                <a16:creationId xmlns:a16="http://schemas.microsoft.com/office/drawing/2014/main" id="{895DC6A6-EBB7-B3E7-95F9-4EA53DCA6743}"/>
              </a:ext>
            </a:extLst>
          </p:cNvPr>
          <p:cNvPicPr>
            <a:picLocks noChangeAspect="1"/>
          </p:cNvPicPr>
          <p:nvPr/>
        </p:nvPicPr>
        <p:blipFill>
          <a:blip r:embed="rId4"/>
          <a:stretch>
            <a:fillRect/>
          </a:stretch>
        </p:blipFill>
        <p:spPr>
          <a:xfrm>
            <a:off x="1556801" y="2152219"/>
            <a:ext cx="5289769" cy="3287382"/>
          </a:xfrm>
          <a:prstGeom prst="rect">
            <a:avLst/>
          </a:prstGeom>
        </p:spPr>
      </p:pic>
    </p:spTree>
    <p:extLst>
      <p:ext uri="{BB962C8B-B14F-4D97-AF65-F5344CB8AC3E}">
        <p14:creationId xmlns:p14="http://schemas.microsoft.com/office/powerpoint/2010/main" val="415659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76C4-D6D4-C1C8-8963-E5F59B692FEA}"/>
              </a:ext>
            </a:extLst>
          </p:cNvPr>
          <p:cNvSpPr>
            <a:spLocks noGrp="1"/>
          </p:cNvSpPr>
          <p:nvPr>
            <p:ph type="title"/>
          </p:nvPr>
        </p:nvSpPr>
        <p:spPr/>
        <p:txBody>
          <a:bodyPr/>
          <a:lstStyle/>
          <a:p>
            <a:r>
              <a:rPr lang="en-GB"/>
              <a:t>Questions in the STPS</a:t>
            </a:r>
          </a:p>
        </p:txBody>
      </p:sp>
      <p:sp>
        <p:nvSpPr>
          <p:cNvPr id="4" name="Slide Number Placeholder 3">
            <a:extLst>
              <a:ext uri="{FF2B5EF4-FFF2-40B4-BE49-F238E27FC236}">
                <a16:creationId xmlns:a16="http://schemas.microsoft.com/office/drawing/2014/main" id="{D1E721CF-7613-E168-63AE-442250AF0FC1}"/>
              </a:ext>
            </a:extLst>
          </p:cNvPr>
          <p:cNvSpPr>
            <a:spLocks noGrp="1"/>
          </p:cNvSpPr>
          <p:nvPr>
            <p:ph type="sldNum" sz="quarter" idx="11"/>
          </p:nvPr>
        </p:nvSpPr>
        <p:spPr/>
        <p:txBody>
          <a:bodyPr/>
          <a:lstStyle/>
          <a:p>
            <a:fld id="{4FAB73BC-B049-4115-A692-8D63A059BFB8}" type="slidenum">
              <a:rPr lang="en-GB" smtClean="0"/>
              <a:pPr/>
              <a:t>16</a:t>
            </a:fld>
            <a:endParaRPr lang="en-GB"/>
          </a:p>
        </p:txBody>
      </p:sp>
      <p:sp>
        <p:nvSpPr>
          <p:cNvPr id="6" name="Content Placeholder 4">
            <a:extLst>
              <a:ext uri="{FF2B5EF4-FFF2-40B4-BE49-F238E27FC236}">
                <a16:creationId xmlns:a16="http://schemas.microsoft.com/office/drawing/2014/main" id="{DEB57DB7-500C-69BF-F9CE-89772E5E82BC}"/>
              </a:ext>
            </a:extLst>
          </p:cNvPr>
          <p:cNvSpPr>
            <a:spLocks noGrp="1"/>
          </p:cNvSpPr>
          <p:nvPr>
            <p:ph sz="quarter" idx="12"/>
          </p:nvPr>
        </p:nvSpPr>
        <p:spPr>
          <a:xfrm>
            <a:off x="590550" y="1417638"/>
            <a:ext cx="7986713" cy="4567237"/>
          </a:xfrm>
        </p:spPr>
        <p:txBody>
          <a:bodyPr/>
          <a:lstStyle/>
          <a:p>
            <a:r>
              <a:rPr lang="en-GB" sz="1800"/>
              <a:t>1. Provider details </a:t>
            </a:r>
          </a:p>
          <a:p>
            <a:r>
              <a:rPr lang="en-GB" sz="1800"/>
              <a:t>2. Does your institution currently deliver, or plan to deliver, applied, technical or vocational qualifications in the next 3 years?</a:t>
            </a:r>
          </a:p>
          <a:p>
            <a:r>
              <a:rPr lang="en-GB" sz="1800"/>
              <a:t>3. At level 3 this includes qualifications categorised as technical, applied general or occupational within performance tables. </a:t>
            </a:r>
          </a:p>
          <a:p>
            <a:r>
              <a:rPr lang="en-GB" sz="1800"/>
              <a:t>3. T Levels.</a:t>
            </a:r>
          </a:p>
          <a:p>
            <a:r>
              <a:rPr lang="en-GB" sz="1800"/>
              <a:t>4. Delivery of other Level 3 Pathways including V Levels.  </a:t>
            </a:r>
          </a:p>
          <a:p>
            <a:r>
              <a:rPr lang="en-GB" sz="1800"/>
              <a:t>5. Delivery of reformed Level 2 Pathways - Level 2 Further Study Pathway and Occupational Pathway. </a:t>
            </a:r>
          </a:p>
          <a:p>
            <a:r>
              <a:rPr lang="en-GB" sz="1800"/>
              <a:t>6. Challenges with transition and preparedness.</a:t>
            </a:r>
          </a:p>
          <a:p>
            <a:r>
              <a:rPr lang="en-GB" sz="1800"/>
              <a:t>7. Communications and marketing of qualification offer. </a:t>
            </a:r>
          </a:p>
          <a:p>
            <a:r>
              <a:rPr lang="en-GB" sz="1800"/>
              <a:t>8. Confirmation of sharing with CEO/Chair of governing body and expectation of Board of Governors’ engagement.</a:t>
            </a:r>
          </a:p>
          <a:p>
            <a:r>
              <a:rPr lang="en-GB"/>
              <a:t> </a:t>
            </a:r>
          </a:p>
          <a:p>
            <a:endParaRPr lang="en-GB"/>
          </a:p>
        </p:txBody>
      </p:sp>
    </p:spTree>
    <p:extLst>
      <p:ext uri="{BB962C8B-B14F-4D97-AF65-F5344CB8AC3E}">
        <p14:creationId xmlns:p14="http://schemas.microsoft.com/office/powerpoint/2010/main" val="224196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1576-5BBA-1613-186B-9304A4DE4520}"/>
              </a:ext>
            </a:extLst>
          </p:cNvPr>
          <p:cNvSpPr>
            <a:spLocks noGrp="1"/>
          </p:cNvSpPr>
          <p:nvPr>
            <p:ph type="title"/>
          </p:nvPr>
        </p:nvSpPr>
        <p:spPr/>
        <p:txBody>
          <a:bodyPr/>
          <a:lstStyle/>
          <a:p>
            <a:r>
              <a:rPr lang="en-GB"/>
              <a:t>Frequently Asked Questions (FAQ)</a:t>
            </a:r>
          </a:p>
        </p:txBody>
      </p:sp>
      <p:sp>
        <p:nvSpPr>
          <p:cNvPr id="4" name="Slide Number Placeholder 3">
            <a:extLst>
              <a:ext uri="{FF2B5EF4-FFF2-40B4-BE49-F238E27FC236}">
                <a16:creationId xmlns:a16="http://schemas.microsoft.com/office/drawing/2014/main" id="{30127A8C-9F9E-887B-90A6-4C611A1045BC}"/>
              </a:ext>
            </a:extLst>
          </p:cNvPr>
          <p:cNvSpPr>
            <a:spLocks noGrp="1"/>
          </p:cNvSpPr>
          <p:nvPr>
            <p:ph type="sldNum" sz="quarter" idx="11"/>
          </p:nvPr>
        </p:nvSpPr>
        <p:spPr/>
        <p:txBody>
          <a:bodyPr/>
          <a:lstStyle/>
          <a:p>
            <a:fld id="{4FAB73BC-B049-4115-A692-8D63A059BFB8}" type="slidenum">
              <a:rPr lang="en-GB" smtClean="0"/>
              <a:pPr/>
              <a:t>17</a:t>
            </a:fld>
            <a:endParaRPr lang="en-GB"/>
          </a:p>
        </p:txBody>
      </p:sp>
      <p:sp>
        <p:nvSpPr>
          <p:cNvPr id="5" name="Content Placeholder 4">
            <a:extLst>
              <a:ext uri="{FF2B5EF4-FFF2-40B4-BE49-F238E27FC236}">
                <a16:creationId xmlns:a16="http://schemas.microsoft.com/office/drawing/2014/main" id="{A2A49A8D-685D-3D9E-B25D-9303A0F8F824}"/>
              </a:ext>
            </a:extLst>
          </p:cNvPr>
          <p:cNvSpPr>
            <a:spLocks noGrp="1"/>
          </p:cNvSpPr>
          <p:nvPr>
            <p:ph sz="quarter" idx="12"/>
          </p:nvPr>
        </p:nvSpPr>
        <p:spPr>
          <a:xfrm>
            <a:off x="670299" y="1587074"/>
            <a:ext cx="7986713" cy="4566475"/>
          </a:xfrm>
        </p:spPr>
        <p:txBody>
          <a:bodyPr/>
          <a:lstStyle/>
          <a:p>
            <a:r>
              <a:rPr lang="en-GB" sz="2000"/>
              <a:t>Do I need to submit a STPS if I’m not planning to deliver vocational/ technical qualifications?</a:t>
            </a:r>
          </a:p>
          <a:p>
            <a:r>
              <a:rPr lang="en-GB" sz="2000"/>
              <a:t>What if I don’t know / have enough information to make decisions at this stage?</a:t>
            </a:r>
          </a:p>
          <a:p>
            <a:r>
              <a:rPr lang="en-GB" sz="2000"/>
              <a:t>Can I change my answers later on? Will I be held to account for this?</a:t>
            </a:r>
          </a:p>
          <a:p>
            <a:r>
              <a:rPr lang="en-GB" sz="2000"/>
              <a:t>What will the STPS be used for by the Department?</a:t>
            </a:r>
          </a:p>
          <a:p>
            <a:r>
              <a:rPr lang="en-GB" sz="2000"/>
              <a:t>Do I have to agree to AI being used to analyse my responses?</a:t>
            </a:r>
          </a:p>
          <a:p>
            <a:r>
              <a:rPr lang="en-GB" sz="2000"/>
              <a:t>Can I see the full set of questions and guidance before/after submitting?</a:t>
            </a:r>
          </a:p>
          <a:p>
            <a:r>
              <a:rPr lang="en-GB" sz="2000"/>
              <a:t>If my organisation has one UKPRN but multiple sites, can we submit more than one form?</a:t>
            </a:r>
          </a:p>
          <a:p>
            <a:endParaRPr lang="en-GB"/>
          </a:p>
          <a:p>
            <a:r>
              <a:rPr lang="en-GB"/>
              <a:t>                                          </a:t>
            </a:r>
          </a:p>
          <a:p>
            <a:endParaRPr lang="en-GB"/>
          </a:p>
        </p:txBody>
      </p:sp>
    </p:spTree>
    <p:extLst>
      <p:ext uri="{BB962C8B-B14F-4D97-AF65-F5344CB8AC3E}">
        <p14:creationId xmlns:p14="http://schemas.microsoft.com/office/powerpoint/2010/main" val="214190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E0B5D98C-58A6-FAC9-4971-EE23037B05B9}"/>
              </a:ext>
            </a:extLst>
          </p:cNvPr>
          <p:cNvSpPr>
            <a:spLocks noGrp="1"/>
          </p:cNvSpPr>
          <p:nvPr>
            <p:ph sz="quarter" idx="14"/>
          </p:nvPr>
        </p:nvSpPr>
        <p:spPr>
          <a:xfrm>
            <a:off x="4734688" y="1418399"/>
            <a:ext cx="3818762" cy="4566475"/>
          </a:xfrm>
        </p:spPr>
        <p:txBody>
          <a:bodyPr/>
          <a:lstStyle/>
          <a:p>
            <a:pPr marL="285750" indent="-285750">
              <a:buFont typeface="Arial" panose="020B0604020202020204" pitchFamily="34" charset="0"/>
              <a:buChar char="•"/>
            </a:pPr>
            <a:r>
              <a:rPr lang="en-US" sz="1800"/>
              <a:t>Working in partnership to influence and shape implementation </a:t>
            </a:r>
          </a:p>
          <a:p>
            <a:pPr marL="285750" indent="-285750">
              <a:buFont typeface="Arial" panose="020B0604020202020204" pitchFamily="34" charset="0"/>
              <a:buChar char="•"/>
            </a:pPr>
            <a:r>
              <a:rPr lang="en-US" sz="1800"/>
              <a:t>Significant operational experience of curriculum, workforce, finance, careers guidance, learner support, and employer engagement </a:t>
            </a:r>
          </a:p>
          <a:p>
            <a:pPr marL="285750" indent="-285750">
              <a:buFont typeface="Arial" panose="020B0604020202020204" pitchFamily="34" charset="0"/>
              <a:buChar char="•"/>
            </a:pPr>
            <a:r>
              <a:rPr lang="en-US" sz="1800"/>
              <a:t>Test and challenge so that what is implemented is practical, proportionate, and deliverable</a:t>
            </a:r>
          </a:p>
          <a:p>
            <a:pPr marL="285750" indent="-285750">
              <a:buFont typeface="Arial" panose="020B0604020202020204" pitchFamily="34" charset="0"/>
              <a:buChar char="•"/>
            </a:pPr>
            <a:r>
              <a:rPr lang="en-US" sz="1800"/>
              <a:t>Diversity of expertise is a real strength </a:t>
            </a:r>
          </a:p>
          <a:p>
            <a:pPr marL="285750" indent="-285750">
              <a:buFont typeface="Arial" panose="020B0604020202020204" pitchFamily="34" charset="0"/>
              <a:buChar char="•"/>
            </a:pPr>
            <a:r>
              <a:rPr lang="en-US" sz="1800"/>
              <a:t>Insight shaping guidance, transition materials, and accountability arrangements that genuinely support </a:t>
            </a:r>
          </a:p>
        </p:txBody>
      </p:sp>
      <p:pic>
        <p:nvPicPr>
          <p:cNvPr id="8" name="Picture 7">
            <a:extLst>
              <a:ext uri="{FF2B5EF4-FFF2-40B4-BE49-F238E27FC236}">
                <a16:creationId xmlns:a16="http://schemas.microsoft.com/office/drawing/2014/main" id="{F3BCDF40-E0AC-1EED-41E1-DA15FA8BA861}"/>
              </a:ext>
            </a:extLst>
          </p:cNvPr>
          <p:cNvPicPr>
            <a:picLocks noChangeAspect="1"/>
          </p:cNvPicPr>
          <p:nvPr/>
        </p:nvPicPr>
        <p:blipFill>
          <a:blip r:embed="rId3"/>
          <a:srcRect t="1922" r="-4" b="2903"/>
          <a:stretch>
            <a:fillRect/>
          </a:stretch>
        </p:blipFill>
        <p:spPr>
          <a:xfrm>
            <a:off x="590400" y="1418400"/>
            <a:ext cx="3838558" cy="4566475"/>
          </a:xfrm>
          <a:prstGeom prst="rect">
            <a:avLst/>
          </a:prstGeom>
          <a:noFill/>
        </p:spPr>
      </p:pic>
      <p:sp>
        <p:nvSpPr>
          <p:cNvPr id="2" name="Title 1">
            <a:extLst>
              <a:ext uri="{FF2B5EF4-FFF2-40B4-BE49-F238E27FC236}">
                <a16:creationId xmlns:a16="http://schemas.microsoft.com/office/drawing/2014/main" id="{2E2A6AB8-788D-60DB-6898-83DE1345F530}"/>
              </a:ext>
            </a:extLst>
          </p:cNvPr>
          <p:cNvSpPr>
            <a:spLocks noGrp="1"/>
          </p:cNvSpPr>
          <p:nvPr>
            <p:ph type="title"/>
          </p:nvPr>
        </p:nvSpPr>
        <p:spPr>
          <a:xfrm>
            <a:off x="574525" y="541508"/>
            <a:ext cx="7997763" cy="512514"/>
          </a:xfrm>
        </p:spPr>
        <p:txBody>
          <a:bodyPr anchor="t">
            <a:normAutofit/>
          </a:bodyPr>
          <a:lstStyle/>
          <a:p>
            <a:r>
              <a:rPr lang="en-GB"/>
              <a:t>Qualification Pioneers</a:t>
            </a:r>
          </a:p>
        </p:txBody>
      </p:sp>
      <p:sp>
        <p:nvSpPr>
          <p:cNvPr id="4" name="Slide Number Placeholder 3">
            <a:extLst>
              <a:ext uri="{FF2B5EF4-FFF2-40B4-BE49-F238E27FC236}">
                <a16:creationId xmlns:a16="http://schemas.microsoft.com/office/drawing/2014/main" id="{D621FD24-31AF-5EFC-D2DF-4D2F4928166F}"/>
              </a:ext>
            </a:extLst>
          </p:cNvPr>
          <p:cNvSpPr>
            <a:spLocks noGrp="1"/>
          </p:cNvSpPr>
          <p:nvPr>
            <p:ph type="sldNum" sz="quarter" idx="11"/>
          </p:nvPr>
        </p:nvSpPr>
        <p:spPr>
          <a:xfrm>
            <a:off x="8009262" y="6241534"/>
            <a:ext cx="563026" cy="181491"/>
          </a:xfrm>
        </p:spPr>
        <p:txBody>
          <a:bodyPr anchor="t">
            <a:normAutofit/>
          </a:bodyPr>
          <a:lstStyle/>
          <a:p>
            <a:pPr>
              <a:lnSpc>
                <a:spcPct val="90000"/>
              </a:lnSpc>
              <a:spcAft>
                <a:spcPts val="600"/>
              </a:spcAft>
            </a:pPr>
            <a:fld id="{4FAB73BC-B049-4115-A692-8D63A059BFB8}" type="slidenum">
              <a:rPr lang="en-GB" smtClean="0"/>
              <a:pPr>
                <a:lnSpc>
                  <a:spcPct val="90000"/>
                </a:lnSpc>
                <a:spcAft>
                  <a:spcPts val="600"/>
                </a:spcAft>
              </a:pPr>
              <a:t>18</a:t>
            </a:fld>
            <a:endParaRPr lang="en-GB"/>
          </a:p>
        </p:txBody>
      </p:sp>
    </p:spTree>
    <p:extLst>
      <p:ext uri="{BB962C8B-B14F-4D97-AF65-F5344CB8AC3E}">
        <p14:creationId xmlns:p14="http://schemas.microsoft.com/office/powerpoint/2010/main" val="370588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603A-CA6D-E8FC-5FFF-0558EFDA0B63}"/>
              </a:ext>
            </a:extLst>
          </p:cNvPr>
          <p:cNvSpPr>
            <a:spLocks noGrp="1"/>
          </p:cNvSpPr>
          <p:nvPr>
            <p:ph type="title"/>
          </p:nvPr>
        </p:nvSpPr>
        <p:spPr/>
        <p:txBody>
          <a:bodyPr/>
          <a:lstStyle/>
          <a:p>
            <a:r>
              <a:rPr lang="en-GB" dirty="0"/>
              <a:t>Events </a:t>
            </a:r>
          </a:p>
        </p:txBody>
      </p:sp>
      <p:sp>
        <p:nvSpPr>
          <p:cNvPr id="3" name="Footer Placeholder 2">
            <a:extLst>
              <a:ext uri="{FF2B5EF4-FFF2-40B4-BE49-F238E27FC236}">
                <a16:creationId xmlns:a16="http://schemas.microsoft.com/office/drawing/2014/main" id="{B9C297A2-7E74-892D-40F3-9764A88062A8}"/>
              </a:ext>
            </a:extLst>
          </p:cNvPr>
          <p:cNvSpPr>
            <a:spLocks noGrp="1"/>
          </p:cNvSpPr>
          <p:nvPr>
            <p:ph type="ftr" sz="quarter" idx="10"/>
          </p:nvPr>
        </p:nvSpPr>
        <p:spPr/>
        <p:txBody>
          <a:bodyPr/>
          <a:lstStyle/>
          <a:p>
            <a:endParaRPr lang="en-GB" noProof="0" dirty="0"/>
          </a:p>
          <a:p>
            <a:endParaRPr lang="en-GB" noProof="0" dirty="0"/>
          </a:p>
        </p:txBody>
      </p:sp>
      <p:sp>
        <p:nvSpPr>
          <p:cNvPr id="5" name="Content Placeholder 4">
            <a:extLst>
              <a:ext uri="{FF2B5EF4-FFF2-40B4-BE49-F238E27FC236}">
                <a16:creationId xmlns:a16="http://schemas.microsoft.com/office/drawing/2014/main" id="{E182CE98-BE15-F324-6D0F-03BC21F609B5}"/>
              </a:ext>
            </a:extLst>
          </p:cNvPr>
          <p:cNvSpPr>
            <a:spLocks noGrp="1"/>
          </p:cNvSpPr>
          <p:nvPr>
            <p:ph sz="quarter" idx="12"/>
          </p:nvPr>
        </p:nvSpPr>
        <p:spPr>
          <a:xfrm>
            <a:off x="574525" y="1219201"/>
            <a:ext cx="7997763" cy="4765674"/>
          </a:xfrm>
        </p:spPr>
        <p:txBody>
          <a:bodyPr/>
          <a:lstStyle/>
          <a:p>
            <a:r>
              <a:rPr lang="en-GB" sz="2000" b="1" dirty="0"/>
              <a:t>Post 16 Level 3 and below qualification pathways events – to get ahead of planning, transition and readiness to deliver from the 2027 to 2028 academic year.</a:t>
            </a:r>
          </a:p>
          <a:p>
            <a:endParaRPr lang="en-GB" sz="2000" b="1" dirty="0"/>
          </a:p>
          <a:p>
            <a:r>
              <a:rPr lang="en-GB" sz="2000" b="1" dirty="0"/>
              <a:t>North </a:t>
            </a:r>
            <a:r>
              <a:rPr lang="en-GB" sz="2000" dirty="0"/>
              <a:t>Tuesday 30 June 2026</a:t>
            </a:r>
            <a:br>
              <a:rPr lang="en-GB" sz="2000" dirty="0"/>
            </a:br>
            <a:r>
              <a:rPr lang="en-GB" sz="2000" dirty="0"/>
              <a:t>City of Liverpool College - 10:00–14:30</a:t>
            </a:r>
          </a:p>
          <a:p>
            <a:r>
              <a:rPr lang="en-GB" sz="2000" u="sng" dirty="0">
                <a:hlinkClick r:id="rId3"/>
              </a:rPr>
              <a:t>https://www.aoccreateevents.co.uk/aoc/3402/register</a:t>
            </a:r>
            <a:endParaRPr lang="en-GB" sz="2000" dirty="0"/>
          </a:p>
          <a:p>
            <a:r>
              <a:rPr lang="en-GB" sz="2000" b="1" dirty="0"/>
              <a:t>Midlands </a:t>
            </a:r>
            <a:r>
              <a:rPr lang="en-GB" sz="2000" dirty="0"/>
              <a:t>Wednesday 1 July 2026</a:t>
            </a:r>
            <a:br>
              <a:rPr lang="en-GB" sz="2000" b="1" dirty="0"/>
            </a:br>
            <a:r>
              <a:rPr lang="en-GB" sz="2000" dirty="0" err="1"/>
              <a:t>BMet</a:t>
            </a:r>
            <a:r>
              <a:rPr lang="en-GB" sz="2000" dirty="0"/>
              <a:t> – Matthew Boulton College - 10:00–14:30</a:t>
            </a:r>
          </a:p>
          <a:p>
            <a:r>
              <a:rPr lang="en-GB" sz="2000" u="sng" dirty="0">
                <a:hlinkClick r:id="rId4"/>
              </a:rPr>
              <a:t>https://www.aoccreateevents.co.uk/aoc/3403/register</a:t>
            </a:r>
            <a:endParaRPr lang="en-GB" sz="2000" dirty="0"/>
          </a:p>
          <a:p>
            <a:r>
              <a:rPr lang="en-GB" sz="2000" b="1" dirty="0"/>
              <a:t>South </a:t>
            </a:r>
            <a:r>
              <a:rPr lang="en-GB" sz="2000" dirty="0"/>
              <a:t>Thursday 2 July 2026</a:t>
            </a:r>
            <a:br>
              <a:rPr lang="en-GB" sz="2000" dirty="0"/>
            </a:br>
            <a:r>
              <a:rPr lang="en-GB" sz="2000" dirty="0"/>
              <a:t>Southwark College - 10:00–14:30</a:t>
            </a:r>
          </a:p>
          <a:p>
            <a:r>
              <a:rPr lang="en-GB" sz="2000" u="sng" dirty="0">
                <a:hlinkClick r:id="rId5"/>
              </a:rPr>
              <a:t>https://www.aoccreateevents.co.uk/aoc/3404/register</a:t>
            </a:r>
            <a:endParaRPr lang="en-GB" sz="2000" dirty="0"/>
          </a:p>
          <a:p>
            <a:endParaRPr lang="en-GB" dirty="0"/>
          </a:p>
        </p:txBody>
      </p:sp>
    </p:spTree>
    <p:extLst>
      <p:ext uri="{BB962C8B-B14F-4D97-AF65-F5344CB8AC3E}">
        <p14:creationId xmlns:p14="http://schemas.microsoft.com/office/powerpoint/2010/main" val="399371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A72E4-013B-5E62-7CBD-125678473D8A}"/>
              </a:ext>
            </a:extLst>
          </p:cNvPr>
          <p:cNvSpPr>
            <a:spLocks noGrp="1"/>
          </p:cNvSpPr>
          <p:nvPr>
            <p:ph type="title"/>
          </p:nvPr>
        </p:nvSpPr>
        <p:spPr/>
        <p:txBody>
          <a:bodyPr>
            <a:normAutofit/>
          </a:bodyPr>
          <a:lstStyle/>
          <a:p>
            <a:r>
              <a:rPr lang="en-GB">
                <a:solidFill>
                  <a:schemeClr val="accent1"/>
                </a:solidFill>
                <a:latin typeface="Aptos"/>
                <a:cs typeface="Arial"/>
              </a:rPr>
              <a:t>Contents</a:t>
            </a:r>
          </a:p>
        </p:txBody>
      </p:sp>
      <p:sp>
        <p:nvSpPr>
          <p:cNvPr id="4" name="Content Placeholder 3">
            <a:extLst>
              <a:ext uri="{FF2B5EF4-FFF2-40B4-BE49-F238E27FC236}">
                <a16:creationId xmlns:a16="http://schemas.microsoft.com/office/drawing/2014/main" id="{17B9A3B7-25C6-FF41-BCE6-C44B1F4D1150}"/>
              </a:ext>
            </a:extLst>
          </p:cNvPr>
          <p:cNvSpPr>
            <a:spLocks noGrp="1"/>
          </p:cNvSpPr>
          <p:nvPr>
            <p:ph sz="quarter" idx="12"/>
          </p:nvPr>
        </p:nvSpPr>
        <p:spPr/>
        <p:txBody>
          <a:bodyPr vert="horz" lIns="0" tIns="0" rIns="0" bIns="0" rtlCol="0" anchor="t">
            <a:noAutofit/>
          </a:bodyPr>
          <a:lstStyle/>
          <a:p>
            <a:pPr marL="213995" indent="-213995">
              <a:buFont typeface="Arial" panose="020B0604020202020204" pitchFamily="34" charset="0"/>
              <a:buChar char="•"/>
            </a:pPr>
            <a:r>
              <a:rPr lang="en-GB" sz="2400">
                <a:latin typeface="Arial"/>
                <a:cs typeface="Arial"/>
              </a:rPr>
              <a:t>16-19 Pathways implementation plan</a:t>
            </a:r>
            <a:endParaRPr lang="en-GB" sz="3000" b="1"/>
          </a:p>
          <a:p>
            <a:pPr marL="213995" indent="-213995">
              <a:buFont typeface="Arial" panose="020B0604020202020204" pitchFamily="34" charset="0"/>
              <a:buChar char="•"/>
            </a:pPr>
            <a:r>
              <a:rPr lang="en-GB" sz="2400"/>
              <a:t>Strategic Transition Planning Statement</a:t>
            </a:r>
          </a:p>
          <a:p>
            <a:pPr marL="213995" indent="-213995">
              <a:buFont typeface="Arial" panose="020B0604020202020204" pitchFamily="34" charset="0"/>
              <a:buChar char="•"/>
            </a:pPr>
            <a:r>
              <a:rPr lang="en-GB" sz="2400"/>
              <a:t>Help and support </a:t>
            </a:r>
          </a:p>
          <a:p>
            <a:pPr marL="213995" indent="-213995">
              <a:buFont typeface="Arial" panose="020B0604020202020204" pitchFamily="34" charset="0"/>
              <a:buChar char="•"/>
            </a:pPr>
            <a:r>
              <a:rPr lang="en-GB" sz="2400"/>
              <a:t>Questions</a:t>
            </a:r>
          </a:p>
        </p:txBody>
      </p:sp>
    </p:spTree>
    <p:extLst>
      <p:ext uri="{BB962C8B-B14F-4D97-AF65-F5344CB8AC3E}">
        <p14:creationId xmlns:p14="http://schemas.microsoft.com/office/powerpoint/2010/main" val="21140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1DD07-06FB-B703-0B5E-D2F241F1F5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8AF2E-EF03-9157-B4EE-277CE6228E90}"/>
              </a:ext>
            </a:extLst>
          </p:cNvPr>
          <p:cNvSpPr>
            <a:spLocks noGrp="1"/>
          </p:cNvSpPr>
          <p:nvPr>
            <p:ph type="title"/>
          </p:nvPr>
        </p:nvSpPr>
        <p:spPr/>
        <p:txBody>
          <a:bodyPr/>
          <a:lstStyle/>
          <a:p>
            <a:r>
              <a:rPr lang="en-GB">
                <a:latin typeface="Arial"/>
                <a:cs typeface="Arial"/>
              </a:rPr>
              <a:t>Help and support </a:t>
            </a:r>
            <a:endParaRPr lang="en-GB"/>
          </a:p>
        </p:txBody>
      </p:sp>
      <p:sp>
        <p:nvSpPr>
          <p:cNvPr id="4" name="Slide Number Placeholder 3">
            <a:extLst>
              <a:ext uri="{FF2B5EF4-FFF2-40B4-BE49-F238E27FC236}">
                <a16:creationId xmlns:a16="http://schemas.microsoft.com/office/drawing/2014/main" id="{99C3B4F8-4E3E-EF29-3D39-E58F2F9706A0}"/>
              </a:ext>
            </a:extLst>
          </p:cNvPr>
          <p:cNvSpPr>
            <a:spLocks noGrp="1"/>
          </p:cNvSpPr>
          <p:nvPr>
            <p:ph type="sldNum" sz="quarter" idx="11"/>
          </p:nvPr>
        </p:nvSpPr>
        <p:spPr/>
        <p:txBody>
          <a:bodyPr/>
          <a:lstStyle/>
          <a:p>
            <a:fld id="{4FAB73BC-B049-4115-A692-8D63A059BFB8}" type="slidenum">
              <a:rPr lang="en-GB" smtClean="0"/>
              <a:pPr/>
              <a:t>20</a:t>
            </a:fld>
            <a:endParaRPr lang="en-GB"/>
          </a:p>
        </p:txBody>
      </p:sp>
      <p:sp>
        <p:nvSpPr>
          <p:cNvPr id="7" name="Content Placeholder 4">
            <a:extLst>
              <a:ext uri="{FF2B5EF4-FFF2-40B4-BE49-F238E27FC236}">
                <a16:creationId xmlns:a16="http://schemas.microsoft.com/office/drawing/2014/main" id="{7D4FB7B8-243A-DBE3-D64E-7AF10FAF4340}"/>
              </a:ext>
            </a:extLst>
          </p:cNvPr>
          <p:cNvSpPr>
            <a:spLocks noGrp="1"/>
          </p:cNvSpPr>
          <p:nvPr>
            <p:ph sz="quarter" idx="12"/>
          </p:nvPr>
        </p:nvSpPr>
        <p:spPr>
          <a:xfrm>
            <a:off x="571711" y="912813"/>
            <a:ext cx="7248314" cy="5328721"/>
          </a:xfrm>
        </p:spPr>
        <p:txBody>
          <a:bodyPr vert="horz" lIns="91440" tIns="45720" rIns="91440" bIns="45720" numCol="1" rtlCol="0" anchor="t">
            <a:normAutofit fontScale="92500"/>
          </a:bodyPr>
          <a:lstStyle/>
          <a:p>
            <a:r>
              <a:rPr lang="en-GB" sz="1800">
                <a:hlinkClick r:id="rId3"/>
              </a:rPr>
              <a:t>Implementation plan</a:t>
            </a:r>
            <a:r>
              <a:rPr lang="en-GB" sz="1800"/>
              <a:t> - </a:t>
            </a:r>
            <a:r>
              <a:rPr lang="en-GB" sz="1800">
                <a:solidFill>
                  <a:srgbClr val="FF0000"/>
                </a:solidFill>
              </a:rPr>
              <a:t>scan the QR code</a:t>
            </a:r>
            <a:endParaRPr lang="en-GB" sz="1800"/>
          </a:p>
          <a:p>
            <a:endParaRPr lang="en-GB" sz="1800"/>
          </a:p>
          <a:p>
            <a:r>
              <a:rPr lang="en-GB" sz="1800">
                <a:hlinkClick r:id="rId4"/>
              </a:rPr>
              <a:t>Strategic Transition Planning Statement Guidance </a:t>
            </a:r>
            <a:r>
              <a:rPr lang="en-GB" sz="1800"/>
              <a:t>- </a:t>
            </a:r>
            <a:r>
              <a:rPr lang="en-GB" sz="1800">
                <a:solidFill>
                  <a:srgbClr val="FF0000"/>
                </a:solidFill>
              </a:rPr>
              <a:t>scan the QR code</a:t>
            </a:r>
            <a:endParaRPr lang="en-GB" sz="1800"/>
          </a:p>
          <a:p>
            <a:endParaRPr lang="en-GB" sz="1800"/>
          </a:p>
          <a:p>
            <a:r>
              <a:rPr lang="en-GB" sz="1800">
                <a:hlinkClick r:id="rId5"/>
              </a:rPr>
              <a:t>Strategic Transition Planning Statement online form</a:t>
            </a:r>
            <a:r>
              <a:rPr lang="en-GB" sz="1800"/>
              <a:t> - </a:t>
            </a:r>
            <a:r>
              <a:rPr lang="en-GB" sz="1800">
                <a:solidFill>
                  <a:srgbClr val="FF0000"/>
                </a:solidFill>
              </a:rPr>
              <a:t>scan the QR code</a:t>
            </a:r>
            <a:endParaRPr lang="en-GB" sz="1800"/>
          </a:p>
          <a:p>
            <a:endParaRPr lang="en-GB" sz="1800"/>
          </a:p>
          <a:p>
            <a:r>
              <a:rPr lang="en-GB" sz="1800">
                <a:latin typeface="Arial"/>
                <a:cs typeface="Arial"/>
                <a:hlinkClick r:id="rId6">
                  <a:extLst>
                    <a:ext uri="{A12FA001-AC4F-418D-AE19-62706E023703}">
                      <ahyp:hlinkClr xmlns:ahyp="http://schemas.microsoft.com/office/drawing/2018/hyperlinkcolor" val="tx"/>
                    </a:ext>
                  </a:extLst>
                </a:hlinkClick>
              </a:rPr>
              <a:t>Consultation response, equality impact assessment, Transition Plan </a:t>
            </a:r>
            <a:r>
              <a:rPr lang="en-GB" sz="1800">
                <a:latin typeface="Arial"/>
                <a:cs typeface="Arial"/>
              </a:rPr>
              <a:t>- </a:t>
            </a:r>
            <a:r>
              <a:rPr lang="en-GB" sz="1800">
                <a:solidFill>
                  <a:srgbClr val="FF0000"/>
                </a:solidFill>
              </a:rPr>
              <a:t>scan the QR code</a:t>
            </a:r>
            <a:endParaRPr lang="en-GB" sz="1800">
              <a:latin typeface="Arial"/>
              <a:cs typeface="Arial"/>
            </a:endParaRPr>
          </a:p>
          <a:p>
            <a:endParaRPr lang="en-GB" sz="1800"/>
          </a:p>
          <a:p>
            <a:r>
              <a:rPr lang="en-GB" sz="1800">
                <a:latin typeface="Arial"/>
                <a:cs typeface="Arial"/>
                <a:hlinkClick r:id="rId7">
                  <a:extLst>
                    <a:ext uri="{A12FA001-AC4F-418D-AE19-62706E023703}">
                      <ahyp:hlinkClr xmlns:ahyp="http://schemas.microsoft.com/office/drawing/2018/hyperlinkcolor" val="tx"/>
                    </a:ext>
                  </a:extLst>
                </a:hlinkClick>
              </a:rPr>
              <a:t>16-19 Performance Measures Consultation</a:t>
            </a:r>
            <a:r>
              <a:rPr lang="en-GB" sz="1800">
                <a:latin typeface="Arial"/>
                <a:cs typeface="Arial"/>
              </a:rPr>
              <a:t> - </a:t>
            </a:r>
            <a:r>
              <a:rPr lang="en-GB" sz="1800">
                <a:solidFill>
                  <a:srgbClr val="FF0000"/>
                </a:solidFill>
              </a:rPr>
              <a:t>scan the QR code</a:t>
            </a:r>
            <a:endParaRPr lang="en-GB" sz="1800"/>
          </a:p>
          <a:p>
            <a:endParaRPr lang="en-GB" sz="1800"/>
          </a:p>
          <a:p>
            <a:r>
              <a:rPr lang="en-GB" sz="1800"/>
              <a:t>Sign up to our mailing list: </a:t>
            </a:r>
            <a:r>
              <a:rPr lang="en-GB" sz="1800">
                <a:solidFill>
                  <a:srgbClr val="FF0000"/>
                </a:solidFill>
              </a:rPr>
              <a:t>scan the QR code</a:t>
            </a:r>
          </a:p>
          <a:p>
            <a:endParaRPr lang="en-GB" sz="1800"/>
          </a:p>
          <a:p>
            <a:r>
              <a:rPr lang="en-GB" sz="1800">
                <a:solidFill>
                  <a:srgbClr val="12436D"/>
                </a:solidFill>
                <a:hlinkClick r:id="rId8">
                  <a:extLst>
                    <a:ext uri="{A12FA001-AC4F-418D-AE19-62706E023703}">
                      <ahyp:hlinkClr xmlns:ahyp="http://schemas.microsoft.com/office/drawing/2018/hyperlinkcolor" val="tx"/>
                    </a:ext>
                  </a:extLst>
                </a:hlinkClick>
              </a:rPr>
              <a:t>Ofqual Qualification reform </a:t>
            </a:r>
            <a:r>
              <a:rPr lang="en-GB" sz="1800">
                <a:hlinkClick r:id="rId8">
                  <a:extLst>
                    <a:ext uri="{A12FA001-AC4F-418D-AE19-62706E023703}">
                      <ahyp:hlinkClr xmlns:ahyp="http://schemas.microsoft.com/office/drawing/2018/hyperlinkcolor" val="tx"/>
                    </a:ext>
                  </a:extLst>
                </a:hlinkClick>
              </a:rPr>
              <a:t>hub </a:t>
            </a:r>
            <a:r>
              <a:rPr lang="en-GB" sz="1800"/>
              <a:t>- </a:t>
            </a:r>
            <a:r>
              <a:rPr lang="en-GB" sz="1800">
                <a:solidFill>
                  <a:srgbClr val="FF0000"/>
                </a:solidFill>
              </a:rPr>
              <a:t>scan the QR code</a:t>
            </a:r>
            <a:endParaRPr lang="en-GB" sz="1800"/>
          </a:p>
          <a:p>
            <a:endParaRPr lang="en-GB" sz="1800"/>
          </a:p>
          <a:p>
            <a:endParaRPr lang="en-GB"/>
          </a:p>
          <a:p>
            <a:endParaRPr lang="en-GB"/>
          </a:p>
          <a:p>
            <a:endParaRPr lang="en-GB"/>
          </a:p>
          <a:p>
            <a:endParaRPr lang="en-GB"/>
          </a:p>
        </p:txBody>
      </p:sp>
      <p:pic>
        <p:nvPicPr>
          <p:cNvPr id="8" name="Content Placeholder 5" descr="QR code for mailing list">
            <a:extLst>
              <a:ext uri="{FF2B5EF4-FFF2-40B4-BE49-F238E27FC236}">
                <a16:creationId xmlns:a16="http://schemas.microsoft.com/office/drawing/2014/main" id="{20FB7D6B-6843-ACDE-8990-FCE7FAA3A1BB}"/>
              </a:ext>
            </a:extLst>
          </p:cNvPr>
          <p:cNvPicPr>
            <a:picLocks noChangeAspect="1"/>
          </p:cNvPicPr>
          <p:nvPr/>
        </p:nvPicPr>
        <p:blipFill>
          <a:blip r:embed="rId9"/>
          <a:stretch>
            <a:fillRect/>
          </a:stretch>
        </p:blipFill>
        <p:spPr>
          <a:xfrm>
            <a:off x="5081587" y="4752975"/>
            <a:ext cx="842964" cy="844771"/>
          </a:xfrm>
          <a:prstGeom prst="rect">
            <a:avLst/>
          </a:prstGeom>
        </p:spPr>
      </p:pic>
      <p:pic>
        <p:nvPicPr>
          <p:cNvPr id="9" name="Picture 8">
            <a:extLst>
              <a:ext uri="{FF2B5EF4-FFF2-40B4-BE49-F238E27FC236}">
                <a16:creationId xmlns:a16="http://schemas.microsoft.com/office/drawing/2014/main" id="{2393A399-6A21-2BA5-AE22-DD68F28EEFCF}"/>
              </a:ext>
            </a:extLst>
          </p:cNvPr>
          <p:cNvPicPr>
            <a:picLocks noChangeAspect="1"/>
          </p:cNvPicPr>
          <p:nvPr/>
        </p:nvPicPr>
        <p:blipFill>
          <a:blip r:embed="rId10"/>
          <a:stretch>
            <a:fillRect/>
          </a:stretch>
        </p:blipFill>
        <p:spPr>
          <a:xfrm>
            <a:off x="7555426" y="1366595"/>
            <a:ext cx="821250" cy="821250"/>
          </a:xfrm>
          <a:prstGeom prst="rect">
            <a:avLst/>
          </a:prstGeom>
        </p:spPr>
      </p:pic>
      <p:pic>
        <p:nvPicPr>
          <p:cNvPr id="11" name="Picture 10">
            <a:extLst>
              <a:ext uri="{FF2B5EF4-FFF2-40B4-BE49-F238E27FC236}">
                <a16:creationId xmlns:a16="http://schemas.microsoft.com/office/drawing/2014/main" id="{2E52F344-BA4B-8ABB-EB79-B7E3BA498B79}"/>
              </a:ext>
            </a:extLst>
          </p:cNvPr>
          <p:cNvPicPr>
            <a:picLocks noChangeAspect="1"/>
          </p:cNvPicPr>
          <p:nvPr/>
        </p:nvPicPr>
        <p:blipFill>
          <a:blip r:embed="rId11"/>
          <a:stretch>
            <a:fillRect/>
          </a:stretch>
        </p:blipFill>
        <p:spPr>
          <a:xfrm>
            <a:off x="7727749" y="2299142"/>
            <a:ext cx="657224" cy="657224"/>
          </a:xfrm>
          <a:prstGeom prst="rect">
            <a:avLst/>
          </a:prstGeom>
        </p:spPr>
      </p:pic>
      <p:pic>
        <p:nvPicPr>
          <p:cNvPr id="13" name="Picture 12">
            <a:extLst>
              <a:ext uri="{FF2B5EF4-FFF2-40B4-BE49-F238E27FC236}">
                <a16:creationId xmlns:a16="http://schemas.microsoft.com/office/drawing/2014/main" id="{464E83A2-D4AE-6F76-C3FF-1F154816BDEE}"/>
              </a:ext>
            </a:extLst>
          </p:cNvPr>
          <p:cNvPicPr>
            <a:picLocks noChangeAspect="1"/>
          </p:cNvPicPr>
          <p:nvPr/>
        </p:nvPicPr>
        <p:blipFill>
          <a:blip r:embed="rId12"/>
          <a:stretch>
            <a:fillRect/>
          </a:stretch>
        </p:blipFill>
        <p:spPr>
          <a:xfrm>
            <a:off x="7385566" y="3146063"/>
            <a:ext cx="684365" cy="684365"/>
          </a:xfrm>
          <a:prstGeom prst="rect">
            <a:avLst/>
          </a:prstGeom>
        </p:spPr>
      </p:pic>
      <p:pic>
        <p:nvPicPr>
          <p:cNvPr id="15" name="Picture 14">
            <a:extLst>
              <a:ext uri="{FF2B5EF4-FFF2-40B4-BE49-F238E27FC236}">
                <a16:creationId xmlns:a16="http://schemas.microsoft.com/office/drawing/2014/main" id="{9D98F523-EA8E-DDE0-BF95-DDB01344F780}"/>
              </a:ext>
            </a:extLst>
          </p:cNvPr>
          <p:cNvPicPr>
            <a:picLocks noChangeAspect="1"/>
          </p:cNvPicPr>
          <p:nvPr/>
        </p:nvPicPr>
        <p:blipFill>
          <a:blip r:embed="rId13"/>
          <a:stretch>
            <a:fillRect/>
          </a:stretch>
        </p:blipFill>
        <p:spPr>
          <a:xfrm>
            <a:off x="5775371" y="5747590"/>
            <a:ext cx="752475" cy="752475"/>
          </a:xfrm>
          <a:prstGeom prst="rect">
            <a:avLst/>
          </a:prstGeom>
        </p:spPr>
      </p:pic>
      <p:pic>
        <p:nvPicPr>
          <p:cNvPr id="17" name="Picture 16">
            <a:extLst>
              <a:ext uri="{FF2B5EF4-FFF2-40B4-BE49-F238E27FC236}">
                <a16:creationId xmlns:a16="http://schemas.microsoft.com/office/drawing/2014/main" id="{EC8C59CB-05AA-4960-FC19-52D98223EC52}"/>
              </a:ext>
            </a:extLst>
          </p:cNvPr>
          <p:cNvPicPr>
            <a:picLocks noChangeAspect="1"/>
          </p:cNvPicPr>
          <p:nvPr/>
        </p:nvPicPr>
        <p:blipFill>
          <a:blip r:embed="rId14"/>
          <a:stretch>
            <a:fillRect/>
          </a:stretch>
        </p:blipFill>
        <p:spPr>
          <a:xfrm>
            <a:off x="6870114" y="4057704"/>
            <a:ext cx="752476" cy="752476"/>
          </a:xfrm>
          <a:prstGeom prst="rect">
            <a:avLst/>
          </a:prstGeom>
        </p:spPr>
      </p:pic>
      <p:pic>
        <p:nvPicPr>
          <p:cNvPr id="19" name="Picture 18">
            <a:extLst>
              <a:ext uri="{FF2B5EF4-FFF2-40B4-BE49-F238E27FC236}">
                <a16:creationId xmlns:a16="http://schemas.microsoft.com/office/drawing/2014/main" id="{D046DEE0-18FE-90F2-7CDA-31C7C1AA3E10}"/>
              </a:ext>
            </a:extLst>
          </p:cNvPr>
          <p:cNvPicPr>
            <a:picLocks noChangeAspect="1"/>
          </p:cNvPicPr>
          <p:nvPr/>
        </p:nvPicPr>
        <p:blipFill>
          <a:blip r:embed="rId15"/>
          <a:stretch>
            <a:fillRect/>
          </a:stretch>
        </p:blipFill>
        <p:spPr>
          <a:xfrm>
            <a:off x="4707732" y="682547"/>
            <a:ext cx="742949" cy="742949"/>
          </a:xfrm>
          <a:prstGeom prst="rect">
            <a:avLst/>
          </a:prstGeom>
        </p:spPr>
      </p:pic>
    </p:spTree>
    <p:extLst>
      <p:ext uri="{BB962C8B-B14F-4D97-AF65-F5344CB8AC3E}">
        <p14:creationId xmlns:p14="http://schemas.microsoft.com/office/powerpoint/2010/main" val="181518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81D01-C893-DEEA-A4E3-323762376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E81E0-1427-385B-FFFD-F6EA004C7B4A}"/>
              </a:ext>
            </a:extLst>
          </p:cNvPr>
          <p:cNvSpPr>
            <a:spLocks noGrp="1"/>
          </p:cNvSpPr>
          <p:nvPr>
            <p:ph type="ctrTitle"/>
          </p:nvPr>
        </p:nvSpPr>
        <p:spPr/>
        <p:txBody>
          <a:bodyPr>
            <a:normAutofit fontScale="90000"/>
          </a:bodyPr>
          <a:lstStyle/>
          <a:p>
            <a:r>
              <a:rPr lang="en-GB"/>
              <a:t>Questions </a:t>
            </a:r>
            <a:br>
              <a:rPr lang="en-GB"/>
            </a:br>
            <a:br>
              <a:rPr lang="en-GB"/>
            </a:br>
            <a:br>
              <a:rPr lang="en-GB"/>
            </a:br>
            <a:endParaRPr lang="en-GB" sz="2100"/>
          </a:p>
        </p:txBody>
      </p:sp>
    </p:spTree>
    <p:extLst>
      <p:ext uri="{BB962C8B-B14F-4D97-AF65-F5344CB8AC3E}">
        <p14:creationId xmlns:p14="http://schemas.microsoft.com/office/powerpoint/2010/main" val="401375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9F18F-298C-5DEA-FBBC-68C328278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833C0-0F6D-5826-1D3B-EC4B1496218A}"/>
              </a:ext>
            </a:extLst>
          </p:cNvPr>
          <p:cNvSpPr>
            <a:spLocks noGrp="1"/>
          </p:cNvSpPr>
          <p:nvPr>
            <p:ph type="ctrTitle"/>
          </p:nvPr>
        </p:nvSpPr>
        <p:spPr>
          <a:xfrm>
            <a:off x="1378939" y="2057626"/>
            <a:ext cx="5619583" cy="1630088"/>
          </a:xfrm>
        </p:spPr>
        <p:txBody>
          <a:bodyPr/>
          <a:lstStyle/>
          <a:p>
            <a:r>
              <a:rPr lang="en-GB"/>
              <a:t>Post-16 pathways: implementation plan</a:t>
            </a:r>
          </a:p>
        </p:txBody>
      </p:sp>
      <p:sp>
        <p:nvSpPr>
          <p:cNvPr id="3" name="Content Placeholder 4">
            <a:extLst>
              <a:ext uri="{FF2B5EF4-FFF2-40B4-BE49-F238E27FC236}">
                <a16:creationId xmlns:a16="http://schemas.microsoft.com/office/drawing/2014/main" id="{3E67619E-7270-3447-E852-F95D6A2715C9}"/>
              </a:ext>
            </a:extLst>
          </p:cNvPr>
          <p:cNvSpPr>
            <a:spLocks noGrp="1"/>
          </p:cNvSpPr>
          <p:nvPr/>
        </p:nvSpPr>
        <p:spPr>
          <a:xfrm>
            <a:off x="1172334" y="3985330"/>
            <a:ext cx="5826188" cy="1340972"/>
          </a:xfrm>
          <a:prstGeom prst="rect">
            <a:avLst/>
          </a:prstGeom>
        </p:spPr>
        <p:txBody>
          <a:bodyPr vert="horz" lIns="0" tIns="0" rIns="0" bIns="0" rtlCol="0">
            <a:noAutofit/>
          </a:bodyPr>
          <a:lst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214313" indent="-214313">
              <a:buFont typeface="Arial" panose="020B0604020202020204" pitchFamily="34" charset="0"/>
              <a:buChar char="•"/>
            </a:pPr>
            <a:r>
              <a:rPr lang="en-GB" sz="1800"/>
              <a:t>Published Wednesday 20 May 2026</a:t>
            </a:r>
          </a:p>
          <a:p>
            <a:pPr marL="214313" indent="-214313">
              <a:buFont typeface="Arial" panose="020B0604020202020204" pitchFamily="34" charset="0"/>
              <a:buChar char="•"/>
            </a:pPr>
            <a:r>
              <a:rPr lang="en-GB" sz="1800"/>
              <a:t>For everyone involved in the planning or delivery of 16 to 19 study programmes. </a:t>
            </a:r>
          </a:p>
        </p:txBody>
      </p:sp>
    </p:spTree>
    <p:extLst>
      <p:ext uri="{BB962C8B-B14F-4D97-AF65-F5344CB8AC3E}">
        <p14:creationId xmlns:p14="http://schemas.microsoft.com/office/powerpoint/2010/main" val="88815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D3FD-B67A-FB33-0A2A-0F3520B860BF}"/>
              </a:ext>
            </a:extLst>
          </p:cNvPr>
          <p:cNvSpPr>
            <a:spLocks noGrp="1"/>
          </p:cNvSpPr>
          <p:nvPr>
            <p:ph type="title"/>
          </p:nvPr>
        </p:nvSpPr>
        <p:spPr/>
        <p:txBody>
          <a:bodyPr/>
          <a:lstStyle/>
          <a:p>
            <a:r>
              <a:rPr lang="en-GB">
                <a:latin typeface="Arial"/>
                <a:cs typeface="Arial"/>
              </a:rPr>
              <a:t>Context </a:t>
            </a:r>
            <a:endParaRPr lang="en-GB"/>
          </a:p>
        </p:txBody>
      </p:sp>
      <p:sp>
        <p:nvSpPr>
          <p:cNvPr id="4" name="Slide Number Placeholder 3">
            <a:extLst>
              <a:ext uri="{FF2B5EF4-FFF2-40B4-BE49-F238E27FC236}">
                <a16:creationId xmlns:a16="http://schemas.microsoft.com/office/drawing/2014/main" id="{1D756650-4DF0-F01A-D632-AB99EAC1EABA}"/>
              </a:ext>
            </a:extLst>
          </p:cNvPr>
          <p:cNvSpPr>
            <a:spLocks noGrp="1"/>
          </p:cNvSpPr>
          <p:nvPr>
            <p:ph type="sldNum" sz="quarter" idx="11"/>
          </p:nvPr>
        </p:nvSpPr>
        <p:spPr/>
        <p:txBody>
          <a:bodyPr/>
          <a:lstStyle/>
          <a:p>
            <a:fld id="{4FAB73BC-B049-4115-A692-8D63A059BFB8}" type="slidenum">
              <a:rPr lang="en-GB" smtClean="0"/>
              <a:pPr/>
              <a:t>4</a:t>
            </a:fld>
            <a:endParaRPr lang="en-GB"/>
          </a:p>
        </p:txBody>
      </p:sp>
      <p:sp>
        <p:nvSpPr>
          <p:cNvPr id="5" name="Content Placeholder 4">
            <a:extLst>
              <a:ext uri="{FF2B5EF4-FFF2-40B4-BE49-F238E27FC236}">
                <a16:creationId xmlns:a16="http://schemas.microsoft.com/office/drawing/2014/main" id="{E10276BA-A54B-E202-5388-87D6D29FD569}"/>
              </a:ext>
            </a:extLst>
          </p:cNvPr>
          <p:cNvSpPr>
            <a:spLocks noGrp="1"/>
          </p:cNvSpPr>
          <p:nvPr>
            <p:ph sz="quarter" idx="12"/>
          </p:nvPr>
        </p:nvSpPr>
        <p:spPr>
          <a:xfrm>
            <a:off x="574525" y="1296122"/>
            <a:ext cx="7986713" cy="4111398"/>
          </a:xfrm>
        </p:spPr>
        <p:txBody>
          <a:bodyPr vert="horz" lIns="68580" tIns="34290" rIns="68580" bIns="34290" rtlCol="0" anchor="t">
            <a:noAutofit/>
          </a:bodyPr>
          <a:lstStyle/>
          <a:p>
            <a:pPr marL="214313" indent="-214313">
              <a:buFont typeface="Arial" panose="020B0604020202020204" pitchFamily="34" charset="0"/>
              <a:buChar char="•"/>
            </a:pPr>
            <a:r>
              <a:rPr lang="en-GB" sz="2200" b="1"/>
              <a:t>Curriculum and Assessment Review </a:t>
            </a:r>
            <a:r>
              <a:rPr lang="en-GB" sz="2200"/>
              <a:t>recommended a third pathway at level 3 (V Levels), two new level 2 pathways (Occupational and Further Study), and new 16–19 level 1 English and maths stepped qualifications.</a:t>
            </a:r>
          </a:p>
          <a:p>
            <a:pPr marL="214313" indent="-214313">
              <a:buFont typeface="Arial" panose="020B0604020202020204" pitchFamily="34" charset="0"/>
              <a:buChar char="•"/>
            </a:pPr>
            <a:r>
              <a:rPr lang="en-GB" sz="2200" b="1"/>
              <a:t>Post-16 Education and Skills White Paper </a:t>
            </a:r>
            <a:r>
              <a:rPr lang="en-GB" sz="2200"/>
              <a:t>committed to these and subsequent consultation.</a:t>
            </a:r>
          </a:p>
          <a:p>
            <a:pPr marL="214313" indent="-214313">
              <a:buFont typeface="Arial" panose="020B0604020202020204" pitchFamily="34" charset="0"/>
              <a:buChar char="•"/>
            </a:pPr>
            <a:r>
              <a:rPr lang="en-GB" sz="2200" b="1"/>
              <a:t>Post-16 Pathways Consultation</a:t>
            </a:r>
            <a:r>
              <a:rPr lang="en-GB" sz="2200"/>
              <a:t> contained detailed proposals</a:t>
            </a:r>
          </a:p>
        </p:txBody>
      </p:sp>
    </p:spTree>
    <p:extLst>
      <p:ext uri="{BB962C8B-B14F-4D97-AF65-F5344CB8AC3E}">
        <p14:creationId xmlns:p14="http://schemas.microsoft.com/office/powerpoint/2010/main" val="21280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A3D36-D22C-CA95-310E-AD7884BC6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31059-479F-3EB3-F047-DC92C388E488}"/>
              </a:ext>
            </a:extLst>
          </p:cNvPr>
          <p:cNvSpPr>
            <a:spLocks noGrp="1"/>
          </p:cNvSpPr>
          <p:nvPr>
            <p:ph type="title"/>
          </p:nvPr>
        </p:nvSpPr>
        <p:spPr/>
        <p:txBody>
          <a:bodyPr/>
          <a:lstStyle/>
          <a:p>
            <a:r>
              <a:rPr lang="en-GB">
                <a:latin typeface="Arial"/>
                <a:cs typeface="Arial"/>
              </a:rPr>
              <a:t>Context (continued) </a:t>
            </a:r>
            <a:endParaRPr lang="en-GB"/>
          </a:p>
        </p:txBody>
      </p:sp>
      <p:sp>
        <p:nvSpPr>
          <p:cNvPr id="4" name="Slide Number Placeholder 3">
            <a:extLst>
              <a:ext uri="{FF2B5EF4-FFF2-40B4-BE49-F238E27FC236}">
                <a16:creationId xmlns:a16="http://schemas.microsoft.com/office/drawing/2014/main" id="{BE6C52DE-0C3E-E41E-778B-32654EC5C311}"/>
              </a:ext>
            </a:extLst>
          </p:cNvPr>
          <p:cNvSpPr>
            <a:spLocks noGrp="1"/>
          </p:cNvSpPr>
          <p:nvPr>
            <p:ph type="sldNum" sz="quarter" idx="11"/>
          </p:nvPr>
        </p:nvSpPr>
        <p:spPr/>
        <p:txBody>
          <a:bodyPr/>
          <a:lstStyle/>
          <a:p>
            <a:fld id="{4FAB73BC-B049-4115-A692-8D63A059BFB8}" type="slidenum">
              <a:rPr lang="en-GB" smtClean="0"/>
              <a:pPr/>
              <a:t>5</a:t>
            </a:fld>
            <a:endParaRPr lang="en-GB"/>
          </a:p>
        </p:txBody>
      </p:sp>
      <p:sp>
        <p:nvSpPr>
          <p:cNvPr id="5" name="Content Placeholder 4">
            <a:extLst>
              <a:ext uri="{FF2B5EF4-FFF2-40B4-BE49-F238E27FC236}">
                <a16:creationId xmlns:a16="http://schemas.microsoft.com/office/drawing/2014/main" id="{43C0F0C7-87F8-3BB2-A06B-813823539CD4}"/>
              </a:ext>
            </a:extLst>
          </p:cNvPr>
          <p:cNvSpPr>
            <a:spLocks noGrp="1"/>
          </p:cNvSpPr>
          <p:nvPr>
            <p:ph sz="quarter" idx="12"/>
          </p:nvPr>
        </p:nvSpPr>
        <p:spPr>
          <a:xfrm>
            <a:off x="571712" y="1952614"/>
            <a:ext cx="7986713" cy="4111398"/>
          </a:xfrm>
        </p:spPr>
        <p:txBody>
          <a:bodyPr vert="horz" lIns="68580" tIns="34290" rIns="68580" bIns="34290" rtlCol="0" anchor="t">
            <a:noAutofit/>
          </a:bodyPr>
          <a:lstStyle/>
          <a:p>
            <a:pPr marL="214313" indent="-214313">
              <a:buFont typeface="Arial" panose="020B0604020202020204" pitchFamily="34" charset="0"/>
              <a:buChar char="•"/>
            </a:pPr>
            <a:r>
              <a:rPr lang="en-GB" sz="2400"/>
              <a:t>Published Tuesday 10 March 2026</a:t>
            </a:r>
          </a:p>
          <a:p>
            <a:pPr marL="214313" indent="-214313">
              <a:buFont typeface="Arial" panose="020B0604020202020204" pitchFamily="34" charset="0"/>
              <a:buChar char="•"/>
            </a:pPr>
            <a:r>
              <a:rPr lang="en-GB" sz="2400"/>
              <a:t>Sets out approach to new pathways at L3 and below </a:t>
            </a:r>
          </a:p>
          <a:p>
            <a:pPr marL="214313" indent="-214313">
              <a:buFont typeface="Arial" panose="020B0604020202020204" pitchFamily="34" charset="0"/>
              <a:buChar char="•"/>
            </a:pPr>
            <a:r>
              <a:rPr lang="en-GB" sz="2400"/>
              <a:t>How we will support transition </a:t>
            </a:r>
          </a:p>
        </p:txBody>
      </p:sp>
      <p:sp>
        <p:nvSpPr>
          <p:cNvPr id="3" name="Content Placeholder 4">
            <a:extLst>
              <a:ext uri="{FF2B5EF4-FFF2-40B4-BE49-F238E27FC236}">
                <a16:creationId xmlns:a16="http://schemas.microsoft.com/office/drawing/2014/main" id="{D3C6225A-03FE-AF3C-4AD5-C5A15B69BF43}"/>
              </a:ext>
            </a:extLst>
          </p:cNvPr>
          <p:cNvSpPr txBox="1">
            <a:spLocks/>
          </p:cNvSpPr>
          <p:nvPr/>
        </p:nvSpPr>
        <p:spPr>
          <a:xfrm>
            <a:off x="571711" y="1323653"/>
            <a:ext cx="7986713" cy="628961"/>
          </a:xfrm>
          <a:prstGeom prst="rect">
            <a:avLst/>
          </a:prstGeom>
        </p:spPr>
        <p:txBody>
          <a:bodyPr vert="horz" lIns="68580" tIns="34290" rIns="68580" bIns="34290" rtlCol="0" anchor="t">
            <a:noAutofit/>
          </a:bodyPr>
          <a:lst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r>
              <a:rPr lang="en-GB" sz="2400" b="1">
                <a:latin typeface="Arial"/>
                <a:cs typeface="Arial"/>
              </a:rPr>
              <a:t>Post-16 pathways: government response</a:t>
            </a:r>
            <a:endParaRPr lang="en-GB" sz="2400" b="1"/>
          </a:p>
        </p:txBody>
      </p:sp>
    </p:spTree>
    <p:extLst>
      <p:ext uri="{BB962C8B-B14F-4D97-AF65-F5344CB8AC3E}">
        <p14:creationId xmlns:p14="http://schemas.microsoft.com/office/powerpoint/2010/main" val="251333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29076-EF25-779B-D79C-D1D71FEAD0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3B9B03-47E6-D5D9-7F3A-1714F7739F90}"/>
              </a:ext>
            </a:extLst>
          </p:cNvPr>
          <p:cNvSpPr>
            <a:spLocks noGrp="1"/>
          </p:cNvSpPr>
          <p:nvPr>
            <p:ph type="title"/>
          </p:nvPr>
        </p:nvSpPr>
        <p:spPr>
          <a:xfrm>
            <a:off x="234391" y="930206"/>
            <a:ext cx="5915025" cy="384585"/>
          </a:xfrm>
        </p:spPr>
        <p:txBody>
          <a:bodyPr>
            <a:normAutofit/>
          </a:bodyPr>
          <a:lstStyle/>
          <a:p>
            <a:r>
              <a:rPr lang="en-GB">
                <a:solidFill>
                  <a:schemeClr val="accent1"/>
                </a:solidFill>
                <a:latin typeface="Aptos" panose="020B0004020202020204" pitchFamily="34" charset="0"/>
                <a:cs typeface="Aparajita" panose="02020603050405020304" pitchFamily="18" charset="0"/>
              </a:rPr>
              <a:t>16-19</a:t>
            </a:r>
            <a:r>
              <a:rPr lang="en-GB" sz="1463">
                <a:solidFill>
                  <a:srgbClr val="183860"/>
                </a:solidFill>
                <a:latin typeface="Aptos" panose="020B0004020202020204" pitchFamily="34" charset="0"/>
                <a:ea typeface="+mn-ea"/>
                <a:cs typeface="Aparajita" panose="02020603050405020304" pitchFamily="18" charset="0"/>
              </a:rPr>
              <a:t> </a:t>
            </a:r>
            <a:r>
              <a:rPr lang="en-GB">
                <a:solidFill>
                  <a:schemeClr val="accent1"/>
                </a:solidFill>
                <a:latin typeface="Aptos" panose="020B0004020202020204" pitchFamily="34" charset="0"/>
                <a:cs typeface="Aparajita" panose="02020603050405020304" pitchFamily="18" charset="0"/>
              </a:rPr>
              <a:t>Pathways Overview</a:t>
            </a:r>
          </a:p>
        </p:txBody>
      </p:sp>
      <p:graphicFrame>
        <p:nvGraphicFramePr>
          <p:cNvPr id="11" name="Table 10">
            <a:extLst>
              <a:ext uri="{FF2B5EF4-FFF2-40B4-BE49-F238E27FC236}">
                <a16:creationId xmlns:a16="http://schemas.microsoft.com/office/drawing/2014/main" id="{B2479244-1658-8527-F07D-00003F519167}"/>
              </a:ext>
            </a:extLst>
          </p:cNvPr>
          <p:cNvGraphicFramePr>
            <a:graphicFrameLocks noGrp="1"/>
          </p:cNvGraphicFramePr>
          <p:nvPr/>
        </p:nvGraphicFramePr>
        <p:xfrm>
          <a:off x="130167" y="1407555"/>
          <a:ext cx="8883666" cy="4655820"/>
        </p:xfrm>
        <a:graphic>
          <a:graphicData uri="http://schemas.openxmlformats.org/drawingml/2006/table">
            <a:tbl>
              <a:tblPr firstRow="1" bandRow="1">
                <a:tableStyleId>{5940675A-B579-460E-94D1-54222C63F5DA}</a:tableStyleId>
              </a:tblPr>
              <a:tblGrid>
                <a:gridCol w="296813">
                  <a:extLst>
                    <a:ext uri="{9D8B030D-6E8A-4147-A177-3AD203B41FA5}">
                      <a16:colId xmlns:a16="http://schemas.microsoft.com/office/drawing/2014/main" val="1173129957"/>
                    </a:ext>
                  </a:extLst>
                </a:gridCol>
                <a:gridCol w="331978">
                  <a:extLst>
                    <a:ext uri="{9D8B030D-6E8A-4147-A177-3AD203B41FA5}">
                      <a16:colId xmlns:a16="http://schemas.microsoft.com/office/drawing/2014/main" val="3517969313"/>
                    </a:ext>
                  </a:extLst>
                </a:gridCol>
                <a:gridCol w="3448694">
                  <a:extLst>
                    <a:ext uri="{9D8B030D-6E8A-4147-A177-3AD203B41FA5}">
                      <a16:colId xmlns:a16="http://schemas.microsoft.com/office/drawing/2014/main" val="1492129557"/>
                    </a:ext>
                  </a:extLst>
                </a:gridCol>
                <a:gridCol w="4058679">
                  <a:extLst>
                    <a:ext uri="{9D8B030D-6E8A-4147-A177-3AD203B41FA5}">
                      <a16:colId xmlns:a16="http://schemas.microsoft.com/office/drawing/2014/main" val="2310541266"/>
                    </a:ext>
                  </a:extLst>
                </a:gridCol>
                <a:gridCol w="747502">
                  <a:extLst>
                    <a:ext uri="{9D8B030D-6E8A-4147-A177-3AD203B41FA5}">
                      <a16:colId xmlns:a16="http://schemas.microsoft.com/office/drawing/2014/main" val="1800627119"/>
                    </a:ext>
                  </a:extLst>
                </a:gridCol>
              </a:tblGrid>
              <a:tr h="2430293">
                <a:tc rowSpan="2">
                  <a:txBody>
                    <a:bodyPr/>
                    <a:lstStyle/>
                    <a:p>
                      <a:pPr algn="ctr"/>
                      <a:r>
                        <a:rPr lang="en-GB" sz="1100" b="1">
                          <a:solidFill>
                            <a:schemeClr val="bg1"/>
                          </a:solidFill>
                          <a:latin typeface="Aptos" panose="020B0004020202020204" pitchFamily="34" charset="0"/>
                        </a:rPr>
                        <a:t>Apprenticeships</a:t>
                      </a:r>
                    </a:p>
                  </a:txBody>
                  <a:tcPr marL="68580" marR="68580" marT="34290" marB="34290" vert="vert270">
                    <a:solidFill>
                      <a:schemeClr val="tx2">
                        <a:lumMod val="50000"/>
                        <a:lumOff val="50000"/>
                      </a:schemeClr>
                    </a:solidFill>
                  </a:tcPr>
                </a:tc>
                <a:tc>
                  <a:txBody>
                    <a:bodyPr/>
                    <a:lstStyle/>
                    <a:p>
                      <a:pPr algn="ctr"/>
                      <a:r>
                        <a:rPr lang="en-GB" sz="1100" b="1">
                          <a:solidFill>
                            <a:schemeClr val="bg1"/>
                          </a:solidFill>
                          <a:latin typeface="Aptos" panose="020B0004020202020204" pitchFamily="34" charset="0"/>
                        </a:rPr>
                        <a:t>Level 2</a:t>
                      </a:r>
                    </a:p>
                  </a:txBody>
                  <a:tcPr marL="68580" marR="68580" marT="34290" marB="34290" vert="vert270">
                    <a:solidFill>
                      <a:srgbClr val="28A1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sz="1800" b="1"/>
                      </a:pPr>
                      <a:r>
                        <a:rPr kumimoji="0" lang="en-GB" sz="1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Further Study </a:t>
                      </a:r>
                    </a:p>
                    <a:p>
                      <a:pPr marL="0" marR="0" lvl="0" indent="0" algn="ctr" defTabSz="457200" rtl="0" eaLnBrk="1" fontAlgn="auto" latinLnBrk="0" hangingPunct="1">
                        <a:lnSpc>
                          <a:spcPct val="100000"/>
                        </a:lnSpc>
                        <a:spcBef>
                          <a:spcPts val="0"/>
                        </a:spcBef>
                        <a:spcAft>
                          <a:spcPts val="0"/>
                        </a:spcAft>
                        <a:buClrTx/>
                        <a:buSzTx/>
                        <a:buFontTx/>
                        <a:buNone/>
                        <a:tabLst/>
                        <a:defRPr sz="1800" b="1"/>
                      </a:pPr>
                      <a:r>
                        <a:rPr kumimoji="0" lang="en-GB" sz="1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(Foundation Certificates )</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For students who want, and are capable of, further study on a level 3 pathway, whether T Levels, V Levels or A levels, after an additional year at level 2.</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Strong focus on English and maths, alongside other enrichment activity and exposure to level 3 study.</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Includes a Foundation Certificate of 240-300GLH providing a balance of breadth and depth in a broad vocational area, with content set nationally.</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Foundation Certificates focus on applied and practical learning, with content aligned to the level 3 options they support progression onto.</a:t>
                      </a:r>
                    </a:p>
                  </a:txBody>
                  <a:tcPr marL="68580" marR="68580" marT="34290" marB="34290">
                    <a:solidFill>
                      <a:srgbClr val="CDF3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sz="1800" b="1"/>
                      </a:pPr>
                      <a:r>
                        <a:rPr kumimoji="0" lang="en-GB" sz="1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Occupational</a:t>
                      </a:r>
                    </a:p>
                    <a:p>
                      <a:pPr marL="0" marR="0" lvl="0" indent="0" algn="ctr" defTabSz="457200" rtl="0" eaLnBrk="1" fontAlgn="auto" latinLnBrk="0" hangingPunct="1">
                        <a:lnSpc>
                          <a:spcPct val="100000"/>
                        </a:lnSpc>
                        <a:spcBef>
                          <a:spcPts val="0"/>
                        </a:spcBef>
                        <a:spcAft>
                          <a:spcPts val="0"/>
                        </a:spcAft>
                        <a:buClrTx/>
                        <a:buSzTx/>
                        <a:buFontTx/>
                        <a:buNone/>
                        <a:tabLst/>
                        <a:defRPr sz="1800" b="1"/>
                      </a:pPr>
                      <a:r>
                        <a:rPr kumimoji="0" lang="en-GB" sz="1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(Occupational Certificates)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For students who want to enter a particular level 2 occupation and need to develop their technical knowledge and skills in a classroom-based setting, with the aim of progressing into skilled employment in relevant level 2 roles.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Tailored to support progression to work, including employability and enrichment activity.</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Strong focus on English and maths . </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2 year pathway aligned with the new level 1 English and maths qualification in the first year for students with lower prior attainment.</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Includes an Occupational Certificate, with broad, nationally set introductory content based on the occupational standard, as well as nationally mandated occupation specific content.</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Size of the Occupational Certificate is driven by the relevant occupational standard and will be between 540 and 720GLH.</a:t>
                      </a:r>
                    </a:p>
                  </a:txBody>
                  <a:tcPr marL="68580" marR="68580" marT="34290" marB="34290">
                    <a:lnR w="12700" cap="flat" cmpd="sng" algn="ctr">
                      <a:solidFill>
                        <a:schemeClr val="tx1"/>
                      </a:solidFill>
                      <a:prstDash val="solid"/>
                      <a:round/>
                      <a:headEnd type="none" w="med" len="med"/>
                      <a:tailEnd type="none" w="med" len="med"/>
                    </a:lnR>
                    <a:solidFill>
                      <a:srgbClr val="9CE6E0"/>
                    </a:solidFill>
                  </a:tcPr>
                </a:tc>
                <a:tc>
                  <a:txBody>
                    <a:bodyPr/>
                    <a:lstStyle/>
                    <a:p>
                      <a:endParaRPr lang="en-GB" sz="1100">
                        <a:latin typeface="Aptos" panose="020B00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2165887"/>
                  </a:ext>
                </a:extLst>
              </a:tr>
              <a:tr h="2148840">
                <a:tc vMerge="1">
                  <a:txBody>
                    <a:bodyPr/>
                    <a:lstStyle/>
                    <a:p>
                      <a:endParaRPr lang="en-GB"/>
                    </a:p>
                  </a:txBody>
                  <a:tcPr/>
                </a:tc>
                <a:tc>
                  <a:txBody>
                    <a:bodyPr/>
                    <a:lstStyle/>
                    <a:p>
                      <a:pPr algn="ctr"/>
                      <a:r>
                        <a:rPr lang="en-GB" sz="1100" b="1">
                          <a:solidFill>
                            <a:schemeClr val="bg1"/>
                          </a:solidFill>
                          <a:latin typeface="Aptos" panose="020B0004020202020204" pitchFamily="34" charset="0"/>
                        </a:rPr>
                        <a:t>Level 3</a:t>
                      </a:r>
                    </a:p>
                  </a:txBody>
                  <a:tcPr marL="68580" marR="68580" marT="34290" marB="34290" vert="vert270">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sz="1800" b="1"/>
                      </a:pPr>
                      <a:r>
                        <a:rPr kumimoji="0" lang="en-GB" sz="1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Vocational</a:t>
                      </a:r>
                    </a:p>
                    <a:p>
                      <a:pPr marL="0" marR="0" lvl="0" indent="0" algn="ctr" defTabSz="457200" rtl="0" eaLnBrk="1" fontAlgn="auto" latinLnBrk="0" hangingPunct="1">
                        <a:lnSpc>
                          <a:spcPct val="100000"/>
                        </a:lnSpc>
                        <a:spcBef>
                          <a:spcPts val="0"/>
                        </a:spcBef>
                        <a:spcAft>
                          <a:spcPts val="0"/>
                        </a:spcAft>
                        <a:buClrTx/>
                        <a:buSzTx/>
                        <a:buFontTx/>
                        <a:buNone/>
                        <a:tabLst/>
                        <a:defRPr sz="1800" b="1"/>
                      </a:pPr>
                      <a:r>
                        <a:rPr kumimoji="0" lang="en-GB" sz="1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(V Levels)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Provide broad, vocational qualifications for students who wish to explore a range of sectors without specialising.</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Two-years duration,  360 GLH so can be studied alongside other V Levels or A levels to form broad programmes.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Blends applied learning and practical assessment with core knowledge and understanding - content is linked to occupational standards set by Skills England.</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Enable progression to related higher education, or an apprenticeship.</a:t>
                      </a:r>
                    </a:p>
                  </a:txBody>
                  <a:tcPr marL="68580" marR="68580" marT="34290" marB="34290">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sz="1800" b="1"/>
                      </a:pPr>
                      <a:r>
                        <a:rPr kumimoji="0" lang="en-GB" sz="1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Technical and Occupational</a:t>
                      </a:r>
                    </a:p>
                    <a:p>
                      <a:pPr marL="0" marR="0" lvl="0" indent="0" algn="ctr" defTabSz="457200" rtl="0" eaLnBrk="1" fontAlgn="auto" latinLnBrk="0" hangingPunct="1">
                        <a:lnSpc>
                          <a:spcPct val="100000"/>
                        </a:lnSpc>
                        <a:spcBef>
                          <a:spcPts val="0"/>
                        </a:spcBef>
                        <a:spcAft>
                          <a:spcPts val="0"/>
                        </a:spcAft>
                        <a:buClrTx/>
                        <a:buSzTx/>
                        <a:buFontTx/>
                        <a:buNone/>
                        <a:tabLst/>
                        <a:defRPr sz="1800" b="1"/>
                      </a:pPr>
                      <a:r>
                        <a:rPr kumimoji="0" lang="en-GB" sz="1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(T Levels)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The technical and occupational pathway for students who know which broad career area they want to pursue.</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 single, large qualification equivalent to three A levels.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Aligned to employer-based standards.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Include a 45-day industry placement.</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Combine sector-specific core content with a specialist component that develops competence in an occupation.</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1200"/>
                      </a:pPr>
                      <a:r>
                        <a:rPr kumimoji="0" lang="en-GB" sz="1000" b="0" i="0" u="none" strike="noStrike" kern="1200" cap="none" spc="0" normalizeH="0" baseline="0" noProof="0">
                          <a:ln>
                            <a:noFill/>
                          </a:ln>
                          <a:solidFill>
                            <a:srgbClr val="000000"/>
                          </a:solidFill>
                          <a:effectLst/>
                          <a:uLnTx/>
                          <a:uFillTx/>
                          <a:latin typeface="Aptos" panose="020B0004020202020204" pitchFamily="34" charset="0"/>
                          <a:ea typeface="+mn-ea"/>
                          <a:cs typeface="+mn-cs"/>
                        </a:rPr>
                        <a:t>Enable progression to related higher education, apprenticeships, or skilled employment.</a:t>
                      </a:r>
                    </a:p>
                  </a:txBody>
                  <a:tcPr marL="68580" marR="68580" marT="34290" marB="34290">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Academic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A levels) </a:t>
                      </a:r>
                    </a:p>
                    <a:p>
                      <a:endParaRPr lang="en-GB" sz="1100">
                        <a:latin typeface="Aptos" panose="020B0004020202020204" pitchFamily="34" charset="0"/>
                      </a:endParaRPr>
                    </a:p>
                  </a:txBody>
                  <a:tcPr marL="68580" marR="68580" marT="34290" marB="34290">
                    <a:lnT w="127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1745963295"/>
                  </a:ext>
                </a:extLst>
              </a:tr>
            </a:tbl>
          </a:graphicData>
        </a:graphic>
      </p:graphicFrame>
    </p:spTree>
    <p:extLst>
      <p:ext uri="{BB962C8B-B14F-4D97-AF65-F5344CB8AC3E}">
        <p14:creationId xmlns:p14="http://schemas.microsoft.com/office/powerpoint/2010/main" val="34333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A2D1A-21BA-67CD-0BF4-26A6CBF5D7A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DD1335-0FD4-85F7-B3CF-800BE272AA36}"/>
              </a:ext>
            </a:extLst>
          </p:cNvPr>
          <p:cNvSpPr>
            <a:spLocks noGrp="1"/>
          </p:cNvSpPr>
          <p:nvPr>
            <p:ph type="sldNum" sz="quarter" idx="11"/>
          </p:nvPr>
        </p:nvSpPr>
        <p:spPr/>
        <p:txBody>
          <a:bodyPr/>
          <a:lstStyle/>
          <a:p>
            <a:fld id="{4FAB73BC-B049-4115-A692-8D63A059BFB8}" type="slidenum">
              <a:rPr lang="en-GB" smtClean="0"/>
              <a:pPr/>
              <a:t>7</a:t>
            </a:fld>
            <a:endParaRPr lang="en-GB"/>
          </a:p>
        </p:txBody>
      </p:sp>
      <p:sp>
        <p:nvSpPr>
          <p:cNvPr id="8" name="Content Placeholder 4">
            <a:extLst>
              <a:ext uri="{FF2B5EF4-FFF2-40B4-BE49-F238E27FC236}">
                <a16:creationId xmlns:a16="http://schemas.microsoft.com/office/drawing/2014/main" id="{4F1573C4-1010-41AE-44B8-D7206F290798}"/>
              </a:ext>
            </a:extLst>
          </p:cNvPr>
          <p:cNvSpPr>
            <a:spLocks noGrp="1"/>
          </p:cNvSpPr>
          <p:nvPr>
            <p:ph sz="quarter" idx="12"/>
          </p:nvPr>
        </p:nvSpPr>
        <p:spPr>
          <a:xfrm>
            <a:off x="625249" y="1054022"/>
            <a:ext cx="7986713" cy="5262470"/>
          </a:xfrm>
        </p:spPr>
        <p:txBody>
          <a:bodyPr vert="horz" lIns="68580" tIns="34290" rIns="68580" bIns="34290" numCol="2" rtlCol="0" anchor="t">
            <a:noAutofit/>
          </a:bodyPr>
          <a:lstStyle/>
          <a:p>
            <a:pPr fontAlgn="base"/>
            <a:r>
              <a:rPr lang="en-GB" sz="1200" b="1"/>
              <a:t>Early summer 2026: </a:t>
            </a:r>
          </a:p>
          <a:p>
            <a:pPr marL="285750" indent="-285750" fontAlgn="base">
              <a:buFont typeface="Arial" panose="020B0604020202020204" pitchFamily="34" charset="0"/>
              <a:buChar char="•"/>
            </a:pPr>
            <a:r>
              <a:rPr lang="en-GB" sz="1200"/>
              <a:t>Subject content consultation for 2028 T Levels will be open for 6 weeks</a:t>
            </a:r>
          </a:p>
          <a:p>
            <a:pPr fontAlgn="base"/>
            <a:r>
              <a:rPr lang="en-GB" sz="1200" b="1"/>
              <a:t>June 2026: </a:t>
            </a:r>
          </a:p>
          <a:p>
            <a:pPr marL="285750" indent="-285750" fontAlgn="base">
              <a:buFont typeface="Arial" panose="020B0604020202020204" pitchFamily="34" charset="0"/>
              <a:buChar char="•"/>
            </a:pPr>
            <a:r>
              <a:rPr lang="en-GB" sz="1200"/>
              <a:t>Subject content consultation for 2027 V Levels, Foundation Certificates and Occupational Certificates closes </a:t>
            </a:r>
          </a:p>
          <a:p>
            <a:pPr fontAlgn="base"/>
            <a:r>
              <a:rPr lang="en-GB" sz="1200" b="1"/>
              <a:t>July 2026:</a:t>
            </a:r>
            <a:r>
              <a:rPr lang="en-GB" sz="1200"/>
              <a:t> </a:t>
            </a:r>
          </a:p>
          <a:p>
            <a:pPr marL="171450" lvl="1" indent="-171450" fontAlgn="base">
              <a:buFont typeface="Arial" panose="020B0604020202020204" pitchFamily="34" charset="0"/>
              <a:buChar char="•"/>
            </a:pPr>
            <a:r>
              <a:rPr lang="en-GB" sz="1200" b="0"/>
              <a:t>Subject content published for 2027 V Levels, Foundation Certificates and Occupational Certificates </a:t>
            </a:r>
          </a:p>
          <a:p>
            <a:pPr marL="171450" lvl="1" indent="-171450" fontAlgn="base">
              <a:buFont typeface="Arial" panose="020B0604020202020204" pitchFamily="34" charset="0"/>
              <a:buChar char="•"/>
            </a:pPr>
            <a:r>
              <a:rPr lang="en-GB" sz="1200" b="0"/>
              <a:t>Final list of 2027 V Levels, Foundation Certificate and Occupational Certificate subjects and subject titles confirmed </a:t>
            </a:r>
          </a:p>
          <a:p>
            <a:pPr marL="171450" lvl="1" indent="-171450" fontAlgn="base">
              <a:buFont typeface="Arial" panose="020B0604020202020204" pitchFamily="34" charset="0"/>
              <a:buChar char="•"/>
            </a:pPr>
            <a:r>
              <a:rPr lang="en-GB" sz="1200" b="0"/>
              <a:t>Ofqual consultation on assessment and grading closes </a:t>
            </a:r>
          </a:p>
          <a:p>
            <a:pPr marL="171450" lvl="1" indent="-171450" fontAlgn="base">
              <a:buFont typeface="Arial" panose="020B0604020202020204" pitchFamily="34" charset="0"/>
              <a:buChar char="•"/>
            </a:pPr>
            <a:r>
              <a:rPr lang="en-GB" sz="1200" b="0"/>
              <a:t>Strategic Transition Planning Statements due - 6 July 2026 </a:t>
            </a:r>
          </a:p>
          <a:p>
            <a:pPr fontAlgn="base"/>
            <a:r>
              <a:rPr lang="en-GB" sz="1200" b="1"/>
              <a:t>Autumn 2026:</a:t>
            </a:r>
            <a:r>
              <a:rPr lang="en-GB" sz="1200"/>
              <a:t> </a:t>
            </a:r>
          </a:p>
          <a:p>
            <a:pPr marL="171450" indent="-171450" fontAlgn="base">
              <a:buFont typeface="Arial" panose="020B0604020202020204" pitchFamily="34" charset="0"/>
              <a:buChar char="•"/>
            </a:pPr>
            <a:r>
              <a:rPr lang="en-GB" sz="1200"/>
              <a:t>Subject content published for 2028 T Levels</a:t>
            </a:r>
          </a:p>
          <a:p>
            <a:pPr marL="171450" indent="-171450" fontAlgn="base">
              <a:buFont typeface="Arial" panose="020B0604020202020204" pitchFamily="34" charset="0"/>
              <a:buChar char="•"/>
            </a:pPr>
            <a:r>
              <a:rPr lang="en-GB" sz="1200"/>
              <a:t>Final list of 2028 T Level subjects and subject titles confirmed</a:t>
            </a:r>
          </a:p>
          <a:p>
            <a:pPr marL="171450" indent="-171450" fontAlgn="base">
              <a:buFont typeface="Arial" panose="020B0604020202020204" pitchFamily="34" charset="0"/>
              <a:buChar char="•"/>
            </a:pPr>
            <a:r>
              <a:rPr lang="en-GB" sz="1200"/>
              <a:t>Accreditation and approval submissions to Ofqual and the Department for Education (DfE) for 2027 V Levels, Foundation Certificates and Occupational Certificates</a:t>
            </a:r>
          </a:p>
          <a:p>
            <a:pPr marL="171450" indent="-171450" fontAlgn="base">
              <a:buFont typeface="Arial" panose="020B0604020202020204" pitchFamily="34" charset="0"/>
              <a:buChar char="•"/>
            </a:pPr>
            <a:r>
              <a:rPr lang="en-GB" sz="1200"/>
              <a:t>Funding approval is extended into 2027 to 2028 for qualifications that continue to be eligible</a:t>
            </a:r>
          </a:p>
          <a:p>
            <a:pPr fontAlgn="base"/>
            <a:r>
              <a:rPr lang="en-GB" sz="1200" b="1"/>
              <a:t>September 2026:</a:t>
            </a:r>
            <a:r>
              <a:rPr lang="en-GB" sz="1200"/>
              <a:t> </a:t>
            </a:r>
          </a:p>
          <a:p>
            <a:pPr marL="387450" lvl="2" indent="-171450" fontAlgn="base">
              <a:buFont typeface="Arial" panose="020B0604020202020204" pitchFamily="34" charset="0"/>
              <a:buChar char="•"/>
            </a:pPr>
            <a:r>
              <a:rPr lang="en-GB" sz="1200"/>
              <a:t>Example progression pathways for 2027 V Levels published</a:t>
            </a:r>
          </a:p>
          <a:p>
            <a:pPr marL="387450" lvl="2" indent="-171450" fontAlgn="base">
              <a:buFont typeface="Arial" panose="020B0604020202020204" pitchFamily="34" charset="0"/>
              <a:buChar char="•"/>
            </a:pPr>
            <a:r>
              <a:rPr lang="en-GB" sz="1200"/>
              <a:t>Ofqual publishes its regulations for V Levels, Foundation Certificates and Occupational Certificates</a:t>
            </a:r>
          </a:p>
          <a:p>
            <a:pPr marL="387450" lvl="2" indent="-171450" fontAlgn="base">
              <a:buFont typeface="Arial" panose="020B0604020202020204" pitchFamily="34" charset="0"/>
              <a:buChar char="•"/>
            </a:pPr>
            <a:r>
              <a:rPr lang="en-GB" sz="1200"/>
              <a:t>DfE publishes funding approval information for V Levels, Foundation Certificates and Occupational Certificates, including where applicable technical qualification approval</a:t>
            </a:r>
          </a:p>
          <a:p>
            <a:pPr marL="387450" lvl="2" indent="-171450" fontAlgn="base">
              <a:buFont typeface="Arial" panose="020B0604020202020204" pitchFamily="34" charset="0"/>
              <a:buChar char="•"/>
            </a:pPr>
            <a:r>
              <a:rPr lang="en-GB" sz="1200"/>
              <a:t>Draft qualification specifications start becoming available for 2027 V Levels, Foundation Certificates and Occupational Certificates</a:t>
            </a:r>
          </a:p>
          <a:p>
            <a:pPr lvl="1" fontAlgn="base"/>
            <a:r>
              <a:rPr lang="en-GB" sz="1200" b="1"/>
              <a:t>November 2026: </a:t>
            </a:r>
          </a:p>
          <a:p>
            <a:pPr marL="285750" indent="-285750" fontAlgn="base">
              <a:buFont typeface="Arial" panose="020B0604020202020204" pitchFamily="34" charset="0"/>
              <a:buChar char="•"/>
            </a:pPr>
            <a:r>
              <a:rPr lang="en-GB" sz="1200"/>
              <a:t>Content consultation for 2028 V Levels, Foundation Certificates and Occupational Certificates will launch </a:t>
            </a:r>
          </a:p>
          <a:p>
            <a:r>
              <a:rPr lang="en-GB" sz="1200" b="1"/>
              <a:t>December 2026</a:t>
            </a:r>
          </a:p>
          <a:p>
            <a:pPr marL="285750" indent="-285750">
              <a:buFont typeface="Arial" panose="020B0604020202020204" pitchFamily="34" charset="0"/>
              <a:buChar char="•"/>
            </a:pPr>
            <a:r>
              <a:rPr lang="en-GB" sz="1200"/>
              <a:t>Content consultation for 2028 V Levels, Foundation Certificates and Occupational Certificates closes</a:t>
            </a:r>
          </a:p>
        </p:txBody>
      </p:sp>
      <p:sp>
        <p:nvSpPr>
          <p:cNvPr id="11" name="Title 1">
            <a:extLst>
              <a:ext uri="{FF2B5EF4-FFF2-40B4-BE49-F238E27FC236}">
                <a16:creationId xmlns:a16="http://schemas.microsoft.com/office/drawing/2014/main" id="{9685DE1D-D363-4F2A-AE94-DA7F450F342C}"/>
              </a:ext>
            </a:extLst>
          </p:cNvPr>
          <p:cNvSpPr>
            <a:spLocks noGrp="1"/>
          </p:cNvSpPr>
          <p:nvPr>
            <p:ph type="title"/>
          </p:nvPr>
        </p:nvSpPr>
        <p:spPr>
          <a:xfrm>
            <a:off x="574525" y="541508"/>
            <a:ext cx="7997763" cy="512514"/>
          </a:xfrm>
        </p:spPr>
        <p:txBody>
          <a:bodyPr/>
          <a:lstStyle/>
          <a:p>
            <a:r>
              <a:rPr lang="en-GB">
                <a:solidFill>
                  <a:schemeClr val="accent1"/>
                </a:solidFill>
                <a:latin typeface="Aptos"/>
                <a:cs typeface="Arial"/>
              </a:rPr>
              <a:t>2026 Implementation Timeline </a:t>
            </a:r>
            <a:endParaRPr lang="en-US"/>
          </a:p>
        </p:txBody>
      </p:sp>
    </p:spTree>
    <p:extLst>
      <p:ext uri="{BB962C8B-B14F-4D97-AF65-F5344CB8AC3E}">
        <p14:creationId xmlns:p14="http://schemas.microsoft.com/office/powerpoint/2010/main" val="184796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49229-4B7F-1F32-A265-A6EB0756D25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16CD1EC-A9D2-DFE0-5BE3-F5C064D49617}"/>
              </a:ext>
            </a:extLst>
          </p:cNvPr>
          <p:cNvSpPr>
            <a:spLocks noGrp="1"/>
          </p:cNvSpPr>
          <p:nvPr>
            <p:ph type="title"/>
          </p:nvPr>
        </p:nvSpPr>
        <p:spPr>
          <a:xfrm>
            <a:off x="574525" y="541508"/>
            <a:ext cx="7997763" cy="512514"/>
          </a:xfrm>
        </p:spPr>
        <p:txBody>
          <a:bodyPr anchor="t">
            <a:normAutofit/>
          </a:bodyPr>
          <a:lstStyle/>
          <a:p>
            <a:r>
              <a:rPr lang="en-GB"/>
              <a:t>Implementation Timeline (continued)</a:t>
            </a:r>
            <a:endParaRPr lang="en-US"/>
          </a:p>
        </p:txBody>
      </p:sp>
      <p:sp>
        <p:nvSpPr>
          <p:cNvPr id="4" name="Slide Number Placeholder 3">
            <a:extLst>
              <a:ext uri="{FF2B5EF4-FFF2-40B4-BE49-F238E27FC236}">
                <a16:creationId xmlns:a16="http://schemas.microsoft.com/office/drawing/2014/main" id="{B7413E09-C8B9-66B4-7367-A55522BA718D}"/>
              </a:ext>
            </a:extLst>
          </p:cNvPr>
          <p:cNvSpPr>
            <a:spLocks noGrp="1"/>
          </p:cNvSpPr>
          <p:nvPr>
            <p:ph type="sldNum" sz="quarter" idx="11"/>
          </p:nvPr>
        </p:nvSpPr>
        <p:spPr>
          <a:xfrm>
            <a:off x="8009262" y="6241534"/>
            <a:ext cx="563026" cy="181491"/>
          </a:xfrm>
        </p:spPr>
        <p:txBody>
          <a:bodyPr anchor="t">
            <a:normAutofit/>
          </a:bodyPr>
          <a:lstStyle/>
          <a:p>
            <a:pPr>
              <a:lnSpc>
                <a:spcPct val="90000"/>
              </a:lnSpc>
              <a:spcAft>
                <a:spcPts val="600"/>
              </a:spcAft>
            </a:pPr>
            <a:fld id="{4FAB73BC-B049-4115-A692-8D63A059BFB8}" type="slidenum">
              <a:rPr lang="en-GB" smtClean="0"/>
              <a:pPr>
                <a:lnSpc>
                  <a:spcPct val="90000"/>
                </a:lnSpc>
                <a:spcAft>
                  <a:spcPts val="600"/>
                </a:spcAft>
              </a:pPr>
              <a:t>8</a:t>
            </a:fld>
            <a:endParaRPr lang="en-GB"/>
          </a:p>
        </p:txBody>
      </p:sp>
      <p:pic>
        <p:nvPicPr>
          <p:cNvPr id="5" name="Content Placeholder 4" descr="A screenshot of a chart&#10;&#10;AI-generated content may be incorrect.">
            <a:extLst>
              <a:ext uri="{FF2B5EF4-FFF2-40B4-BE49-F238E27FC236}">
                <a16:creationId xmlns:a16="http://schemas.microsoft.com/office/drawing/2014/main" id="{3E2AA624-5731-DE67-35B9-DCB7800EB97C}"/>
              </a:ext>
            </a:extLst>
          </p:cNvPr>
          <p:cNvPicPr>
            <a:picLocks noGrp="1" noChangeAspect="1"/>
          </p:cNvPicPr>
          <p:nvPr>
            <p:ph sz="quarter" idx="12"/>
          </p:nvPr>
        </p:nvPicPr>
        <p:blipFill>
          <a:blip r:embed="rId3"/>
          <a:stretch>
            <a:fillRect/>
          </a:stretch>
        </p:blipFill>
        <p:spPr>
          <a:xfrm>
            <a:off x="279067" y="1061345"/>
            <a:ext cx="8585865" cy="4735309"/>
          </a:xfrm>
          <a:prstGeom prst="rect">
            <a:avLst/>
          </a:prstGeom>
          <a:noFill/>
        </p:spPr>
      </p:pic>
    </p:spTree>
    <p:extLst>
      <p:ext uri="{BB962C8B-B14F-4D97-AF65-F5344CB8AC3E}">
        <p14:creationId xmlns:p14="http://schemas.microsoft.com/office/powerpoint/2010/main" val="305434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EFAD9-C2A0-7CCF-03C1-455F21F3095B}"/>
            </a:ext>
          </a:extLst>
        </p:cNvPr>
        <p:cNvGrpSpPr/>
        <p:nvPr/>
      </p:nvGrpSpPr>
      <p:grpSpPr>
        <a:xfrm>
          <a:off x="0" y="0"/>
          <a:ext cx="0" cy="0"/>
          <a:chOff x="0" y="0"/>
          <a:chExt cx="0" cy="0"/>
        </a:xfrm>
      </p:grpSpPr>
      <p:pic>
        <p:nvPicPr>
          <p:cNvPr id="5" name="Content Placeholder 4" descr="A diagram of steps in a circle&#10;&#10;AI-generated content may be incorrect.">
            <a:extLst>
              <a:ext uri="{FF2B5EF4-FFF2-40B4-BE49-F238E27FC236}">
                <a16:creationId xmlns:a16="http://schemas.microsoft.com/office/drawing/2014/main" id="{0CACA38D-50AA-489B-1F16-47B0C8134EF9}"/>
              </a:ext>
            </a:extLst>
          </p:cNvPr>
          <p:cNvPicPr>
            <a:picLocks noGrp="1" noChangeAspect="1"/>
          </p:cNvPicPr>
          <p:nvPr>
            <p:ph idx="1"/>
          </p:nvPr>
        </p:nvPicPr>
        <p:blipFill>
          <a:blip r:embed="rId3"/>
          <a:stretch>
            <a:fillRect/>
          </a:stretch>
        </p:blipFill>
        <p:spPr>
          <a:xfrm>
            <a:off x="1325258" y="1054022"/>
            <a:ext cx="6493484" cy="5698034"/>
          </a:xfrm>
          <a:prstGeom prst="rect">
            <a:avLst/>
          </a:prstGeom>
          <a:noFill/>
        </p:spPr>
      </p:pic>
      <p:sp>
        <p:nvSpPr>
          <p:cNvPr id="11" name="Title 1">
            <a:extLst>
              <a:ext uri="{FF2B5EF4-FFF2-40B4-BE49-F238E27FC236}">
                <a16:creationId xmlns:a16="http://schemas.microsoft.com/office/drawing/2014/main" id="{F57E0C44-9C7D-2B0D-029A-ED07A1F84DEE}"/>
              </a:ext>
            </a:extLst>
          </p:cNvPr>
          <p:cNvSpPr>
            <a:spLocks noGrp="1"/>
          </p:cNvSpPr>
          <p:nvPr>
            <p:ph type="title"/>
          </p:nvPr>
        </p:nvSpPr>
        <p:spPr>
          <a:xfrm>
            <a:off x="574525" y="541508"/>
            <a:ext cx="7997763" cy="512514"/>
          </a:xfrm>
        </p:spPr>
        <p:txBody>
          <a:bodyPr anchor="t">
            <a:normAutofit/>
          </a:bodyPr>
          <a:lstStyle/>
          <a:p>
            <a:r>
              <a:rPr lang="en-GB">
                <a:latin typeface="Arial"/>
                <a:cs typeface="Arial"/>
              </a:rPr>
              <a:t>National policy environment</a:t>
            </a:r>
            <a:endParaRPr lang="en-US"/>
          </a:p>
        </p:txBody>
      </p:sp>
      <p:sp>
        <p:nvSpPr>
          <p:cNvPr id="4" name="Slide Number Placeholder 3">
            <a:extLst>
              <a:ext uri="{FF2B5EF4-FFF2-40B4-BE49-F238E27FC236}">
                <a16:creationId xmlns:a16="http://schemas.microsoft.com/office/drawing/2014/main" id="{84BC0373-1549-B7B4-A15A-7CEDFD255174}"/>
              </a:ext>
            </a:extLst>
          </p:cNvPr>
          <p:cNvSpPr>
            <a:spLocks noGrp="1"/>
          </p:cNvSpPr>
          <p:nvPr>
            <p:ph type="sldNum" sz="quarter" idx="11"/>
          </p:nvPr>
        </p:nvSpPr>
        <p:spPr>
          <a:xfrm>
            <a:off x="8009262" y="6241534"/>
            <a:ext cx="563026" cy="181491"/>
          </a:xfrm>
        </p:spPr>
        <p:txBody>
          <a:bodyPr anchor="t">
            <a:normAutofit/>
          </a:bodyPr>
          <a:lstStyle/>
          <a:p>
            <a:pPr>
              <a:lnSpc>
                <a:spcPct val="90000"/>
              </a:lnSpc>
              <a:spcAft>
                <a:spcPts val="600"/>
              </a:spcAft>
            </a:pPr>
            <a:fld id="{4FAB73BC-B049-4115-A692-8D63A059BFB8}" type="slidenum">
              <a:rPr lang="en-GB" smtClean="0"/>
              <a:pPr>
                <a:lnSpc>
                  <a:spcPct val="90000"/>
                </a:lnSpc>
                <a:spcAft>
                  <a:spcPts val="600"/>
                </a:spcAft>
              </a:pPr>
              <a:t>9</a:t>
            </a:fld>
            <a:endParaRPr lang="en-GB"/>
          </a:p>
        </p:txBody>
      </p:sp>
    </p:spTree>
    <p:extLst>
      <p:ext uri="{BB962C8B-B14F-4D97-AF65-F5344CB8AC3E}">
        <p14:creationId xmlns:p14="http://schemas.microsoft.com/office/powerpoint/2010/main" val="1203509643"/>
      </p:ext>
    </p:extLst>
  </p:cSld>
  <p:clrMapOvr>
    <a:masterClrMapping/>
  </p:clrMapOvr>
</p:sld>
</file>

<file path=ppt/theme/theme1.xml><?xml version="1.0" encoding="utf-8"?>
<a:theme xmlns:a="http://schemas.openxmlformats.org/drawingml/2006/main" name="Basis">
  <a:themeElements>
    <a:clrScheme name="Government Analytical Function">
      <a:dk1>
        <a:srgbClr val="000000"/>
      </a:dk1>
      <a:lt1>
        <a:srgbClr val="FFFFFF"/>
      </a:lt1>
      <a:dk2>
        <a:srgbClr val="000000"/>
      </a:dk2>
      <a:lt2>
        <a:srgbClr val="FFFFFF"/>
      </a:lt2>
      <a:accent1>
        <a:srgbClr val="12436D"/>
      </a:accent1>
      <a:accent2>
        <a:srgbClr val="28A197"/>
      </a:accent2>
      <a:accent3>
        <a:srgbClr val="801650"/>
      </a:accent3>
      <a:accent4>
        <a:srgbClr val="F46A25"/>
      </a:accent4>
      <a:accent5>
        <a:srgbClr val="3D3D3D"/>
      </a:accent5>
      <a:accent6>
        <a:srgbClr val="A285D1"/>
      </a:accent6>
      <a:hlink>
        <a:srgbClr val="12436D"/>
      </a:hlink>
      <a:folHlink>
        <a:srgbClr val="3D3D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31.238_DfE_Presentation_Ppt_PC_Standard_DRAFT_011225.potx" id="{51E998DE-6704-4A5E-BCB8-B21CAAC06C86}" vid="{46FF09C3-4C79-4041-9404-B793613896D7}"/>
    </a:ext>
  </a:extLst>
</a:theme>
</file>

<file path=ppt/theme/theme2.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c07c698-60f5-424f-b9af-f4c59398b511" ContentTypeId="0x010100545E941595ED5448BA61900FDDAFF313" PreviousValue="false"/>
</file>

<file path=customXml/item3.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D0D37B8F7EFF8E4BB5E1EC050E9CEDCF" ma:contentTypeVersion="9" ma:contentTypeDescription="" ma:contentTypeScope="" ma:versionID="0ced109cd2e5e8c9f76fbe5cab59d49e">
  <xsd:schema xmlns:xsd="http://www.w3.org/2001/XMLSchema" xmlns:xs="http://www.w3.org/2001/XMLSchema" xmlns:p="http://schemas.microsoft.com/office/2006/metadata/properties" xmlns:ns2="8c566321-f672-4e06-a901-b5e72b4c4357" xmlns:ns3="ba2294b9-6d6a-4c9b-a125-9e4b98f52ed2" targetNamespace="http://schemas.microsoft.com/office/2006/metadata/properties" ma:root="true" ma:fieldsID="9b2f0fa908537b094b7bdf873c18fa4d" ns2:_="" ns3:_="">
    <xsd:import namespace="8c566321-f672-4e06-a901-b5e72b4c4357"/>
    <xsd:import namespace="ba2294b9-6d6a-4c9b-a125-9e4b98f52ed2"/>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i98b064926ea4fbe8f5b88c394ff652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6c87caa-903c-4d64-8ec8-009dcdb2a733}" ma:internalName="TaxCatchAll" ma:showField="CatchAllData" ma:web="f51c8bac-171f-4b9d-86fa-8c03f41933b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6c87caa-903c-4d64-8ec8-009dcdb2a733}" ma:internalName="TaxCatchAllLabel" ma:readOnly="true" ma:showField="CatchAllDataLabel" ma:web="f51c8bac-171f-4b9d-86fa-8c03f41933b3">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ma:taxonomy="true" ma:internalName="f6ec388a6d534bab86a259abd1bfa088" ma:taxonomyFieldName="DfeOrganisationalUnit" ma:displayName="Organisational Unit" ma:readOnly="false" ma:default="4;#DfE|cc08a6d4-dfde-4d0f-bd85-069ebcef80d5"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ma:taxonomy="true" ma:internalName="p6919dbb65844893b164c5f63a6f0eeb" ma:taxonomyFieldName="DfeOwner" ma:displayName="Owner" ma:readOnly="false" ma:default="2;#DfE|a484111e-5b24-4ad9-9778-c536c8c88985"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i98b064926ea4fbe8f5b88c394ff652b" ma:index="14"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2294b9-6d6a-4c9b-a125-9e4b98f52ed2"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4</Value>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p6919dbb65844893b164c5f63a6f0eeb>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f6ec388a6d534bab86a259abd1bfa088>
    <i98b064926ea4fbe8f5b88c394ff652b xmlns="8c566321-f672-4e06-a901-b5e72b4c4357">
      <Terms xmlns="http://schemas.microsoft.com/office/infopath/2007/PartnerControls"/>
    </i98b064926ea4fbe8f5b88c394ff652b>
    <_dlc_DocId xmlns="ba2294b9-6d6a-4c9b-a125-9e4b98f52ed2">C3EAEF3VPW2N-496729705-79184</_dlc_DocId>
    <_dlc_DocIdUrl xmlns="ba2294b9-6d6a-4c9b-a125-9e4b98f52ed2">
      <Url>https://educationgovuk.sharepoint.com/sites/lvedfe00112/_layouts/15/DocIdRedir.aspx?ID=C3EAEF3VPW2N-496729705-79184</Url>
      <Description>C3EAEF3VPW2N-496729705-79184</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614B93-D846-47CB-9C69-F2E42DB4A15D}">
  <ds:schemaRefs>
    <ds:schemaRef ds:uri="http://schemas.microsoft.com/sharepoint/v3/contenttype/forms"/>
  </ds:schemaRefs>
</ds:datastoreItem>
</file>

<file path=customXml/itemProps2.xml><?xml version="1.0" encoding="utf-8"?>
<ds:datastoreItem xmlns:ds="http://schemas.openxmlformats.org/officeDocument/2006/customXml" ds:itemID="{2E8C0ADC-E5DE-4448-BB46-7C72F38E6FC7}">
  <ds:schemaRefs>
    <ds:schemaRef ds:uri="Microsoft.SharePoint.Taxonomy.ContentTypeSync"/>
  </ds:schemaRefs>
</ds:datastoreItem>
</file>

<file path=customXml/itemProps3.xml><?xml version="1.0" encoding="utf-8"?>
<ds:datastoreItem xmlns:ds="http://schemas.openxmlformats.org/officeDocument/2006/customXml" ds:itemID="{0076EE8B-D3DC-430F-8A0B-6FC92C2BBD7C}">
  <ds:schemaRefs>
    <ds:schemaRef ds:uri="8c566321-f672-4e06-a901-b5e72b4c4357"/>
    <ds:schemaRef ds:uri="ba2294b9-6d6a-4c9b-a125-9e4b98f52e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6EFABBE-83B6-4A2F-BBD2-33524BB70B22}">
  <ds:schemaRefs>
    <ds:schemaRef ds:uri="ba2294b9-6d6a-4c9b-a125-9e4b98f52ed2"/>
    <ds:schemaRef ds:uri="http://purl.org/dc/term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8c566321-f672-4e06-a901-b5e72b4c4357"/>
    <ds:schemaRef ds:uri="http://www.w3.org/XML/1998/namespace"/>
  </ds:schemaRefs>
</ds:datastoreItem>
</file>

<file path=customXml/itemProps5.xml><?xml version="1.0" encoding="utf-8"?>
<ds:datastoreItem xmlns:ds="http://schemas.openxmlformats.org/officeDocument/2006/customXml" ds:itemID="{36D3CFB3-FE8B-4FE9-A146-5C8334A25710}">
  <ds:schemaRefs>
    <ds:schemaRef ds:uri="http://schemas.microsoft.com/sharepoint/events"/>
  </ds:schemaRefs>
</ds:datastoreItem>
</file>

<file path=docMetadata/LabelInfo.xml><?xml version="1.0" encoding="utf-8"?>
<clbl:labelList xmlns:clbl="http://schemas.microsoft.com/office/2020/mipLabelMetadata">
  <clbl:label id="{de278828-447b-4aaa-a336-d38da9839a3c}" enabled="1" method="Privileged" siteId="{fad277c9-c60a-4da1-b5f3-b3b8b34a82f9}" removed="0"/>
</clbl:labelList>
</file>

<file path=docProps/app.xml><?xml version="1.0" encoding="utf-8"?>
<Properties xmlns="http://schemas.openxmlformats.org/officeDocument/2006/extended-properties" xmlns:vt="http://schemas.openxmlformats.org/officeDocument/2006/docPropsVTypes">
  <Template>31.238_DfE_Presentation_Ppt_PC_Standard_DRAFT_011225</Template>
  <TotalTime>3</TotalTime>
  <Words>1656</Words>
  <Application>Microsoft Office PowerPoint</Application>
  <PresentationFormat>On-screen Show (4:3)</PresentationFormat>
  <Paragraphs>199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Corbel</vt:lpstr>
      <vt:lpstr>Basis</vt:lpstr>
      <vt:lpstr>Post-16 Pathways: Implementation Plan and Strategic Transition Planning Statement  Technical and Vocational Qualifications Directorate, Department for Education</vt:lpstr>
      <vt:lpstr>Contents</vt:lpstr>
      <vt:lpstr>Post-16 pathways: implementation plan</vt:lpstr>
      <vt:lpstr>Context </vt:lpstr>
      <vt:lpstr>Context (continued) </vt:lpstr>
      <vt:lpstr>16-19 Pathways Overview</vt:lpstr>
      <vt:lpstr>2026 Implementation Timeline </vt:lpstr>
      <vt:lpstr>Implementation Timeline (continued)</vt:lpstr>
      <vt:lpstr>National policy environment</vt:lpstr>
      <vt:lpstr>Funding and transition </vt:lpstr>
      <vt:lpstr>Funding and transition (continued)</vt:lpstr>
      <vt:lpstr>How we're working with the sector</vt:lpstr>
      <vt:lpstr>Strategic Transition Planning Statement</vt:lpstr>
      <vt:lpstr>Strategic Transition Planning Statement </vt:lpstr>
      <vt:lpstr>Strategic Transition Planning Statement </vt:lpstr>
      <vt:lpstr>Questions in the STPS</vt:lpstr>
      <vt:lpstr>Frequently Asked Questions (FAQ)</vt:lpstr>
      <vt:lpstr>Qualification Pioneers</vt:lpstr>
      <vt:lpstr>Events </vt:lpstr>
      <vt:lpstr>Help and support </vt:lpstr>
      <vt:lpstr>Questions    </vt:lpstr>
    </vt:vector>
  </TitlesOfParts>
  <Manager>Department for Education</Manager>
  <Company>Department for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DfE PowerPoint template</dc:title>
  <dc:subject>[Subtitle]</dc:subject>
  <dc:creator>THOULD, Rebecca</dc:creator>
  <cp:keywords>[Key words separated by commas]</cp:keywords>
  <cp:lastModifiedBy>SAVAGE, Angela</cp:lastModifiedBy>
  <cp:revision>2</cp:revision>
  <dcterms:created xsi:type="dcterms:W3CDTF">2025-12-23T10:18:23Z</dcterms:created>
  <dcterms:modified xsi:type="dcterms:W3CDTF">2026-06-09T09:52:29Z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WPOrganisationalUnit">
    <vt:lpwstr/>
  </property>
  <property fmtid="{D5CDD505-2E9C-101B-9397-08002B2CF9AE}" pid="3" name="IWPOwner">
    <vt:lpwstr/>
  </property>
  <property fmtid="{D5CDD505-2E9C-101B-9397-08002B2CF9AE}" pid="4" name="d7fbfd04b43d40809fd7190b2b6abe29">
    <vt:lpwstr/>
  </property>
  <property fmtid="{D5CDD505-2E9C-101B-9397-08002B2CF9AE}" pid="5" name="MediaServiceImageTags">
    <vt:lpwstr/>
  </property>
  <property fmtid="{D5CDD505-2E9C-101B-9397-08002B2CF9AE}" pid="6" name="l9eb7c96bb994b89a55c4a3eb6f463ed">
    <vt:lpwstr/>
  </property>
  <property fmtid="{D5CDD505-2E9C-101B-9397-08002B2CF9AE}" pid="7" name="ContentTypeId">
    <vt:lpwstr>0x010100545E941595ED5448BA61900FDDAFF31300D0D37B8F7EFF8E4BB5E1EC050E9CEDCF</vt:lpwstr>
  </property>
  <property fmtid="{D5CDD505-2E9C-101B-9397-08002B2CF9AE}" pid="8" name="IWPRightsProtectiveMarking">
    <vt:lpwstr/>
  </property>
  <property fmtid="{D5CDD505-2E9C-101B-9397-08002B2CF9AE}" pid="9" name="_dlc_DocIdItemGuid">
    <vt:lpwstr>5b517fec-ce6d-4525-a76b-fa4c316d9f96</vt:lpwstr>
  </property>
  <property fmtid="{D5CDD505-2E9C-101B-9397-08002B2CF9AE}" pid="10" name="d188126e66d0411b8b587dc7b01d59f7">
    <vt:lpwstr/>
  </property>
  <property fmtid="{D5CDD505-2E9C-101B-9397-08002B2CF9AE}" pid="11" name="fffda42bef0f41a997612022320061b1">
    <vt:lpwstr/>
  </property>
  <property fmtid="{D5CDD505-2E9C-101B-9397-08002B2CF9AE}" pid="12" name="pf60996ca8b945d0a85e744d8e71a93e">
    <vt:lpwstr/>
  </property>
  <property fmtid="{D5CDD505-2E9C-101B-9397-08002B2CF9AE}" pid="13" name="DfeOrganisationalUnit">
    <vt:lpwstr>4;#DfE|cc08a6d4-dfde-4d0f-bd85-069ebcef80d5</vt:lpwstr>
  </property>
  <property fmtid="{D5CDD505-2E9C-101B-9397-08002B2CF9AE}" pid="14" name="IWPSubject">
    <vt:lpwstr/>
  </property>
  <property fmtid="{D5CDD505-2E9C-101B-9397-08002B2CF9AE}" pid="15" name="DfeRights:ProtectiveMarking">
    <vt:lpwstr>1;#Official|0884c477-2e62-47ea-b19c-5af6e91124c5</vt:lpwstr>
  </property>
  <property fmtid="{D5CDD505-2E9C-101B-9397-08002B2CF9AE}" pid="16" name="DfeOwner">
    <vt:lpwstr>2;#DfE|a484111e-5b24-4ad9-9778-c536c8c88985</vt:lpwstr>
  </property>
  <property fmtid="{D5CDD505-2E9C-101B-9397-08002B2CF9AE}" pid="17" name="ga1b40a5d4924c1780d26c0bad2d7e0e">
    <vt:lpwstr/>
  </property>
  <property fmtid="{D5CDD505-2E9C-101B-9397-08002B2CF9AE}" pid="18" name="DfeSubject">
    <vt:lpwstr/>
  </property>
  <property fmtid="{D5CDD505-2E9C-101B-9397-08002B2CF9AE}" pid="19" name="IWPFunction">
    <vt:lpwstr/>
  </property>
  <property fmtid="{D5CDD505-2E9C-101B-9397-08002B2CF9AE}" pid="20" name="Site">
    <vt:lpwstr>22;#Communic​ati​ons|60b3cc5e-d979-4a7a-b73d-c058e341a548</vt:lpwstr>
  </property>
  <property fmtid="{D5CDD505-2E9C-101B-9397-08002B2CF9AE}" pid="21" name="IWPSiteType">
    <vt:lpwstr/>
  </property>
  <property fmtid="{D5CDD505-2E9C-101B-9397-08002B2CF9AE}" pid="22" name="pd0bfabaa6cb47f7bff41b54a8405b46">
    <vt:lpwstr>Higher and Further Education Directorate|8e4de78d-00ab-41fd-818b-e7393d959bab</vt:lpwstr>
  </property>
  <property fmtid="{D5CDD505-2E9C-101B-9397-08002B2CF9AE}" pid="23" name="afedf6f4583d4414b8b49f98bd7a4a38">
    <vt:lpwstr>DfE|a484111e-5b24-4ad9-9778-c536c8c88985</vt:lpwstr>
  </property>
  <property fmtid="{D5CDD505-2E9C-101B-9397-08002B2CF9AE}" pid="24" name="cbd89a3d90af4054933af136d81ae271">
    <vt:lpwstr/>
  </property>
  <property fmtid="{D5CDD505-2E9C-101B-9397-08002B2CF9AE}" pid="25" name="OrganisationalUnit">
    <vt:lpwstr>1;#Higher and Further Education Directorate|8e4de78d-00ab-41fd-818b-e7393d959bab</vt:lpwstr>
  </property>
  <property fmtid="{D5CDD505-2E9C-101B-9397-08002B2CF9AE}" pid="26" name="SiteType">
    <vt:lpwstr/>
  </property>
  <property fmtid="{D5CDD505-2E9C-101B-9397-08002B2CF9AE}" pid="27" name="lcf76f155ced4ddcb4097134ff3c332f">
    <vt:lpwstr/>
  </property>
  <property fmtid="{D5CDD505-2E9C-101B-9397-08002B2CF9AE}" pid="28" name="c0e8f78731f34305bd83ee7a944e5d31">
    <vt:lpwstr/>
  </property>
  <property fmtid="{D5CDD505-2E9C-101B-9397-08002B2CF9AE}" pid="29" name="e001803101cc486883c488742a9b195f">
    <vt:lpwstr/>
  </property>
  <property fmtid="{D5CDD505-2E9C-101B-9397-08002B2CF9AE}" pid="30" name="Subject1">
    <vt:lpwstr/>
  </property>
  <property fmtid="{D5CDD505-2E9C-101B-9397-08002B2CF9AE}" pid="31" name="Function">
    <vt:lpwstr/>
  </property>
  <property fmtid="{D5CDD505-2E9C-101B-9397-08002B2CF9AE}" pid="32" name="Owner">
    <vt:lpwstr>2;#DfE|a484111e-5b24-4ad9-9778-c536c8c88985</vt:lpwstr>
  </property>
  <property fmtid="{D5CDD505-2E9C-101B-9397-08002B2CF9AE}" pid="33" name="ClassificationContentMarkingFooterLocations">
    <vt:lpwstr>Basis:9</vt:lpwstr>
  </property>
  <property fmtid="{D5CDD505-2E9C-101B-9397-08002B2CF9AE}" pid="34" name="ClassificationContentMarkingFooterText">
    <vt:lpwstr>OFFICIAL</vt:lpwstr>
  </property>
  <property fmtid="{D5CDD505-2E9C-101B-9397-08002B2CF9AE}" pid="35" name="ClassificationContentMarkingHeaderLocations">
    <vt:lpwstr>Basis:8</vt:lpwstr>
  </property>
  <property fmtid="{D5CDD505-2E9C-101B-9397-08002B2CF9AE}" pid="36" name="ClassificationContentMarkingHeaderText">
    <vt:lpwstr>OFFICIAL</vt:lpwstr>
  </property>
</Properties>
</file>