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26"/>
  </p:notesMasterIdLst>
  <p:sldIdLst>
    <p:sldId id="258" r:id="rId5"/>
    <p:sldId id="274" r:id="rId6"/>
    <p:sldId id="491" r:id="rId7"/>
    <p:sldId id="468" r:id="rId8"/>
    <p:sldId id="510" r:id="rId9"/>
    <p:sldId id="511" r:id="rId10"/>
    <p:sldId id="486" r:id="rId11"/>
    <p:sldId id="498" r:id="rId12"/>
    <p:sldId id="485" r:id="rId13"/>
    <p:sldId id="10936" r:id="rId14"/>
    <p:sldId id="10935" r:id="rId15"/>
    <p:sldId id="487" r:id="rId16"/>
    <p:sldId id="490" r:id="rId17"/>
    <p:sldId id="488" r:id="rId18"/>
    <p:sldId id="489" r:id="rId19"/>
    <p:sldId id="10937" r:id="rId20"/>
    <p:sldId id="11053" r:id="rId21"/>
    <p:sldId id="471" r:id="rId22"/>
    <p:sldId id="263" r:id="rId23"/>
    <p:sldId id="48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37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6402D-2D0E-E163-F866-5B5D3357CA0F}" name="Anna Sutton" initials="AS" userId="ccef3391343535e7" providerId="Windows Live"/>
  <p188:author id="{3A433A3D-FDFB-F3D1-AABD-3697D7A9B8FA}" name="Karen Kelly" initials="KK" userId="S::karenk@strategicdevelopmentnetwork.co.uk::162eb14f-4c64-45d8-aff0-01eb9a1b4d64" providerId="AD"/>
  <p188:author id="{168E2292-CF04-CA5D-659B-48C35B73D180}" name="Anna Sutton" initials="AS" userId="S::Anna@strategicdevelopmentnetwork.co.uk::11018ebe-64f0-4ed0-ac80-75187f3efe42" providerId="AD"/>
  <p188:author id="{0EBA84E4-AAAD-A207-A47A-ACDD22E9AD9E}" name="LAVIN, Georgia" initials="LG" userId="S::georgia.lavin@education.gov.uk::c953e58c-e6ac-4f07-a367-1fe287a3b30e" providerId="AD"/>
  <p188:author id="{2D0235ED-4CE8-FEFF-0190-43BAAEB95617}" name="HOLMES, Hazel" initials="HH" userId="S::hazel.holmes@education.gov.uk::a903aea7-9710-4a7c-97b8-d7fc6db14e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4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46839"/>
  </p:normalViewPr>
  <p:slideViewPr>
    <p:cSldViewPr snapToGrid="0">
      <p:cViewPr>
        <p:scale>
          <a:sx n="98" d="100"/>
          <a:sy n="98" d="100"/>
        </p:scale>
        <p:origin x="1038" y="-882"/>
      </p:cViewPr>
      <p:guideLst>
        <p:guide orient="horz" pos="96"/>
        <p:guide pos="3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i McGee" userId="0a29663e-e0b6-4c02-a292-99a4621ce01a" providerId="ADAL" clId="{9D57EF4C-B43B-4720-B7C2-642EE6789B05}"/>
    <pc:docChg chg="modSld">
      <pc:chgData name="Nicki McGee" userId="0a29663e-e0b6-4c02-a292-99a4621ce01a" providerId="ADAL" clId="{9D57EF4C-B43B-4720-B7C2-642EE6789B05}" dt="2025-09-23T15:11:35.097" v="32" actId="20577"/>
      <pc:docMkLst>
        <pc:docMk/>
      </pc:docMkLst>
      <pc:sldChg chg="modSp mod">
        <pc:chgData name="Nicki McGee" userId="0a29663e-e0b6-4c02-a292-99a4621ce01a" providerId="ADAL" clId="{9D57EF4C-B43B-4720-B7C2-642EE6789B05}" dt="2025-09-23T15:11:13.290" v="0" actId="255"/>
        <pc:sldMkLst>
          <pc:docMk/>
          <pc:sldMk cId="1907742899" sldId="258"/>
        </pc:sldMkLst>
        <pc:spChg chg="mod">
          <ac:chgData name="Nicki McGee" userId="0a29663e-e0b6-4c02-a292-99a4621ce01a" providerId="ADAL" clId="{9D57EF4C-B43B-4720-B7C2-642EE6789B05}" dt="2025-09-23T15:11:13.290" v="0" actId="255"/>
          <ac:spMkLst>
            <pc:docMk/>
            <pc:sldMk cId="1907742899" sldId="258"/>
            <ac:spMk id="4" creationId="{A8B7CD4B-B4E3-A3CD-BE6C-B7E4AF8D42FB}"/>
          </ac:spMkLst>
        </pc:spChg>
      </pc:sldChg>
      <pc:sldChg chg="modNotesTx">
        <pc:chgData name="Nicki McGee" userId="0a29663e-e0b6-4c02-a292-99a4621ce01a" providerId="ADAL" clId="{9D57EF4C-B43B-4720-B7C2-642EE6789B05}" dt="2025-09-23T15:11:35.097" v="32" actId="20577"/>
        <pc:sldMkLst>
          <pc:docMk/>
          <pc:sldMk cId="268972060" sldId="274"/>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F9F24-66A6-448A-AFBA-66F5EB0A0581}" type="doc">
      <dgm:prSet loTypeId="urn:microsoft.com/office/officeart/2005/8/layout/vList3" loCatId="list" qsTypeId="urn:microsoft.com/office/officeart/2005/8/quickstyle/simple1" qsCatId="simple" csTypeId="urn:microsoft.com/office/officeart/2005/8/colors/accent2_1" csCatId="accent2" phldr="1"/>
      <dgm:spPr/>
    </dgm:pt>
    <dgm:pt modelId="{02988482-4F7D-4CB9-9FA1-985C7019A713}">
      <dgm:prSet phldrT="[Text]"/>
      <dgm:spPr/>
      <dgm:t>
        <a:bodyPr/>
        <a:lstStyle/>
        <a:p>
          <a:pPr algn="l"/>
          <a:r>
            <a:rPr lang="en-GB" b="1" dirty="0"/>
            <a:t>Real industry experience</a:t>
          </a:r>
          <a:r>
            <a:rPr lang="en-GB" dirty="0"/>
            <a:t>: learning and working with a business external to the education provider, making meaningful contributions to an organisation</a:t>
          </a:r>
        </a:p>
      </dgm:t>
    </dgm:pt>
    <dgm:pt modelId="{278250D3-FE83-46E4-AC57-839E0C40E4FC}" type="parTrans" cxnId="{39E423BE-9EB4-4706-B6B7-E194B2C0C8D9}">
      <dgm:prSet/>
      <dgm:spPr/>
      <dgm:t>
        <a:bodyPr/>
        <a:lstStyle/>
        <a:p>
          <a:pPr algn="l"/>
          <a:endParaRPr lang="en-GB"/>
        </a:p>
      </dgm:t>
    </dgm:pt>
    <dgm:pt modelId="{3B3388BC-314A-4102-8432-7194D827CEAE}" type="sibTrans" cxnId="{39E423BE-9EB4-4706-B6B7-E194B2C0C8D9}">
      <dgm:prSet/>
      <dgm:spPr/>
      <dgm:t>
        <a:bodyPr/>
        <a:lstStyle/>
        <a:p>
          <a:pPr algn="l"/>
          <a:endParaRPr lang="en-GB"/>
        </a:p>
      </dgm:t>
    </dgm:pt>
    <dgm:pt modelId="{C5167B0D-41E3-4D30-AB4E-E2C6C1F550A8}">
      <dgm:prSet phldrT="[Text]"/>
      <dgm:spPr/>
      <dgm:t>
        <a:bodyPr/>
        <a:lstStyle/>
        <a:p>
          <a:pPr algn="l"/>
          <a:r>
            <a:rPr lang="en-GB" b="1" dirty="0"/>
            <a:t>Minimum 315 hours </a:t>
          </a:r>
          <a:r>
            <a:rPr lang="en-GB" dirty="0"/>
            <a:t>(approx. 45 working days)</a:t>
          </a:r>
        </a:p>
      </dgm:t>
    </dgm:pt>
    <dgm:pt modelId="{9F676A82-2939-491E-839F-E1A3D44C7F46}" type="parTrans" cxnId="{DE544148-9613-4690-9DA3-EFC6381FA6E3}">
      <dgm:prSet/>
      <dgm:spPr/>
      <dgm:t>
        <a:bodyPr/>
        <a:lstStyle/>
        <a:p>
          <a:pPr algn="l"/>
          <a:endParaRPr lang="en-GB"/>
        </a:p>
      </dgm:t>
    </dgm:pt>
    <dgm:pt modelId="{F71C71F4-F54B-42ED-A5F9-664BB7E5500F}" type="sibTrans" cxnId="{DE544148-9613-4690-9DA3-EFC6381FA6E3}">
      <dgm:prSet/>
      <dgm:spPr/>
      <dgm:t>
        <a:bodyPr/>
        <a:lstStyle/>
        <a:p>
          <a:pPr algn="l"/>
          <a:endParaRPr lang="en-GB"/>
        </a:p>
      </dgm:t>
    </dgm:pt>
    <dgm:pt modelId="{3DB10BA0-48EF-41FE-9E8A-9BBF3F62193F}">
      <dgm:prSet phldrT="[Text]"/>
      <dgm:spPr/>
      <dgm:t>
        <a:bodyPr/>
        <a:lstStyle/>
        <a:p>
          <a:pPr algn="l"/>
          <a:r>
            <a:rPr lang="en-GB" b="1" dirty="0"/>
            <a:t>Occupationally-relevant:</a:t>
          </a:r>
          <a:r>
            <a:rPr lang="en-GB" dirty="0"/>
            <a:t> developing practical and technical skills in the T Level the student is taking</a:t>
          </a:r>
        </a:p>
      </dgm:t>
    </dgm:pt>
    <dgm:pt modelId="{DEAD9482-12DA-4D74-81FB-4F7D756A6761}" type="parTrans" cxnId="{1D24F424-15A2-4E36-A16A-6D0BE7037E73}">
      <dgm:prSet/>
      <dgm:spPr/>
      <dgm:t>
        <a:bodyPr/>
        <a:lstStyle/>
        <a:p>
          <a:pPr algn="l"/>
          <a:endParaRPr lang="en-GB"/>
        </a:p>
      </dgm:t>
    </dgm:pt>
    <dgm:pt modelId="{DBB60728-F615-4D72-8D9E-2991817DB127}" type="sibTrans" cxnId="{1D24F424-15A2-4E36-A16A-6D0BE7037E73}">
      <dgm:prSet/>
      <dgm:spPr/>
      <dgm:t>
        <a:bodyPr/>
        <a:lstStyle/>
        <a:p>
          <a:pPr algn="l"/>
          <a:endParaRPr lang="en-GB"/>
        </a:p>
      </dgm:t>
    </dgm:pt>
    <dgm:pt modelId="{B7A45CD3-95E9-4999-ABC2-4D062C46833D}">
      <dgm:prSet phldrT="[Text]"/>
      <dgm:spPr/>
      <dgm:t>
        <a:bodyPr/>
        <a:lstStyle/>
        <a:p>
          <a:pPr algn="l"/>
          <a:r>
            <a:rPr lang="en-GB" b="1" dirty="0"/>
            <a:t>No legal requirement of expectation for industry placement students to be paid</a:t>
          </a:r>
          <a:r>
            <a:rPr lang="en-GB" dirty="0"/>
            <a:t>, but employers can choose to if they wish</a:t>
          </a:r>
        </a:p>
      </dgm:t>
    </dgm:pt>
    <dgm:pt modelId="{3C49AA6F-AFEC-4100-8429-99DBFE376C7F}" type="parTrans" cxnId="{B849E7FA-3B27-42BC-9860-2CB94C21A55B}">
      <dgm:prSet/>
      <dgm:spPr/>
      <dgm:t>
        <a:bodyPr/>
        <a:lstStyle/>
        <a:p>
          <a:pPr algn="l"/>
          <a:endParaRPr lang="en-GB"/>
        </a:p>
      </dgm:t>
    </dgm:pt>
    <dgm:pt modelId="{4632F1F1-87B1-4310-9E3E-278555233AD0}" type="sibTrans" cxnId="{B849E7FA-3B27-42BC-9860-2CB94C21A55B}">
      <dgm:prSet/>
      <dgm:spPr/>
      <dgm:t>
        <a:bodyPr/>
        <a:lstStyle/>
        <a:p>
          <a:pPr algn="l"/>
          <a:endParaRPr lang="en-GB"/>
        </a:p>
      </dgm:t>
    </dgm:pt>
    <dgm:pt modelId="{2A3519C0-901E-420A-8A98-6BEA484631C2}" type="pres">
      <dgm:prSet presAssocID="{B60F9F24-66A6-448A-AFBA-66F5EB0A0581}" presName="linearFlow" presStyleCnt="0">
        <dgm:presLayoutVars>
          <dgm:dir/>
          <dgm:resizeHandles val="exact"/>
        </dgm:presLayoutVars>
      </dgm:prSet>
      <dgm:spPr/>
    </dgm:pt>
    <dgm:pt modelId="{CF43E4E3-7EB3-4AC0-953A-EC9F257F3924}" type="pres">
      <dgm:prSet presAssocID="{02988482-4F7D-4CB9-9FA1-985C7019A713}" presName="composite" presStyleCnt="0"/>
      <dgm:spPr/>
    </dgm:pt>
    <dgm:pt modelId="{9EEA6235-5DFD-46EF-93AE-AED2CBC1368C}" type="pres">
      <dgm:prSet presAssocID="{02988482-4F7D-4CB9-9FA1-985C7019A713}"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lectrician female with solid fill"/>
        </a:ext>
      </dgm:extLst>
    </dgm:pt>
    <dgm:pt modelId="{02A61496-E96D-41D1-84B5-42C74DAC1006}" type="pres">
      <dgm:prSet presAssocID="{02988482-4F7D-4CB9-9FA1-985C7019A713}" presName="txShp" presStyleLbl="node1" presStyleIdx="0" presStyleCnt="4" custLinFactNeighborX="5459" custLinFactNeighborY="-2866">
        <dgm:presLayoutVars>
          <dgm:bulletEnabled val="1"/>
        </dgm:presLayoutVars>
      </dgm:prSet>
      <dgm:spPr/>
    </dgm:pt>
    <dgm:pt modelId="{F40ECB7C-1FB6-4C12-A206-B502E9B7D659}" type="pres">
      <dgm:prSet presAssocID="{3B3388BC-314A-4102-8432-7194D827CEAE}" presName="spacing" presStyleCnt="0"/>
      <dgm:spPr/>
    </dgm:pt>
    <dgm:pt modelId="{8D2ADBA5-621E-45ED-B3B3-DB1E98B60CF8}" type="pres">
      <dgm:prSet presAssocID="{C5167B0D-41E3-4D30-AB4E-E2C6C1F550A8}" presName="composite" presStyleCnt="0"/>
      <dgm:spPr/>
    </dgm:pt>
    <dgm:pt modelId="{7CCE45B9-12A0-4714-9C70-981FF6A6A375}" type="pres">
      <dgm:prSet presAssocID="{C5167B0D-41E3-4D30-AB4E-E2C6C1F550A8}"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BC97CC11-1942-4F38-AE57-A37876294207}" type="pres">
      <dgm:prSet presAssocID="{C5167B0D-41E3-4D30-AB4E-E2C6C1F550A8}" presName="txShp" presStyleLbl="node1" presStyleIdx="1" presStyleCnt="4" custLinFactNeighborX="5459" custLinFactNeighborY="-4300">
        <dgm:presLayoutVars>
          <dgm:bulletEnabled val="1"/>
        </dgm:presLayoutVars>
      </dgm:prSet>
      <dgm:spPr/>
    </dgm:pt>
    <dgm:pt modelId="{480529D5-8538-473C-9125-3A827B286A7F}" type="pres">
      <dgm:prSet presAssocID="{F71C71F4-F54B-42ED-A5F9-664BB7E5500F}" presName="spacing" presStyleCnt="0"/>
      <dgm:spPr/>
    </dgm:pt>
    <dgm:pt modelId="{E7671E96-9667-47CB-9C93-6B8891F743A7}" type="pres">
      <dgm:prSet presAssocID="{3DB10BA0-48EF-41FE-9E8A-9BBF3F62193F}" presName="composite" presStyleCnt="0"/>
      <dgm:spPr/>
    </dgm:pt>
    <dgm:pt modelId="{51E14913-0D8E-49CD-B2A0-6958C8E124E7}" type="pres">
      <dgm:prSet presAssocID="{3DB10BA0-48EF-41FE-9E8A-9BBF3F62193F}"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335039A3-DED4-418E-9DF0-7F05D7ADD4CE}" type="pres">
      <dgm:prSet presAssocID="{3DB10BA0-48EF-41FE-9E8A-9BBF3F62193F}" presName="txShp" presStyleLbl="node1" presStyleIdx="2" presStyleCnt="4" custLinFactNeighborX="5459" custLinFactNeighborY="1433">
        <dgm:presLayoutVars>
          <dgm:bulletEnabled val="1"/>
        </dgm:presLayoutVars>
      </dgm:prSet>
      <dgm:spPr/>
    </dgm:pt>
    <dgm:pt modelId="{93A3D876-6B87-4C04-88B7-73F214D385BB}" type="pres">
      <dgm:prSet presAssocID="{DBB60728-F615-4D72-8D9E-2991817DB127}" presName="spacing" presStyleCnt="0"/>
      <dgm:spPr/>
    </dgm:pt>
    <dgm:pt modelId="{3BB748F4-E584-49D0-BDF8-F96E564626C5}" type="pres">
      <dgm:prSet presAssocID="{B7A45CD3-95E9-4999-ABC2-4D062C46833D}" presName="composite" presStyleCnt="0"/>
      <dgm:spPr/>
    </dgm:pt>
    <dgm:pt modelId="{50218F2F-72E6-490E-86E0-875521741FCA}" type="pres">
      <dgm:prSet presAssocID="{B7A45CD3-95E9-4999-ABC2-4D062C46833D}" presName="imgShp"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ound with solid fill"/>
        </a:ext>
      </dgm:extLst>
    </dgm:pt>
    <dgm:pt modelId="{684CC8DD-13CA-4C0C-9472-E2DCBFBC005D}" type="pres">
      <dgm:prSet presAssocID="{B7A45CD3-95E9-4999-ABC2-4D062C46833D}" presName="txShp" presStyleLbl="node1" presStyleIdx="3" presStyleCnt="4" custLinFactNeighborX="5459" custLinFactNeighborY="1433">
        <dgm:presLayoutVars>
          <dgm:bulletEnabled val="1"/>
        </dgm:presLayoutVars>
      </dgm:prSet>
      <dgm:spPr/>
    </dgm:pt>
  </dgm:ptLst>
  <dgm:cxnLst>
    <dgm:cxn modelId="{AF60891D-CBF9-48BF-B59A-B4637E82BBC3}" type="presOf" srcId="{C5167B0D-41E3-4D30-AB4E-E2C6C1F550A8}" destId="{BC97CC11-1942-4F38-AE57-A37876294207}" srcOrd="0" destOrd="0" presId="urn:microsoft.com/office/officeart/2005/8/layout/vList3"/>
    <dgm:cxn modelId="{1D24F424-15A2-4E36-A16A-6D0BE7037E73}" srcId="{B60F9F24-66A6-448A-AFBA-66F5EB0A0581}" destId="{3DB10BA0-48EF-41FE-9E8A-9BBF3F62193F}" srcOrd="2" destOrd="0" parTransId="{DEAD9482-12DA-4D74-81FB-4F7D756A6761}" sibTransId="{DBB60728-F615-4D72-8D9E-2991817DB127}"/>
    <dgm:cxn modelId="{DE544148-9613-4690-9DA3-EFC6381FA6E3}" srcId="{B60F9F24-66A6-448A-AFBA-66F5EB0A0581}" destId="{C5167B0D-41E3-4D30-AB4E-E2C6C1F550A8}" srcOrd="1" destOrd="0" parTransId="{9F676A82-2939-491E-839F-E1A3D44C7F46}" sibTransId="{F71C71F4-F54B-42ED-A5F9-664BB7E5500F}"/>
    <dgm:cxn modelId="{6670C27D-4B95-4899-9375-3AC21D4778FA}" type="presOf" srcId="{B60F9F24-66A6-448A-AFBA-66F5EB0A0581}" destId="{2A3519C0-901E-420A-8A98-6BEA484631C2}" srcOrd="0" destOrd="0" presId="urn:microsoft.com/office/officeart/2005/8/layout/vList3"/>
    <dgm:cxn modelId="{526144B4-EB32-4213-93C8-0BD993B88BAE}" type="presOf" srcId="{3DB10BA0-48EF-41FE-9E8A-9BBF3F62193F}" destId="{335039A3-DED4-418E-9DF0-7F05D7ADD4CE}" srcOrd="0" destOrd="0" presId="urn:microsoft.com/office/officeart/2005/8/layout/vList3"/>
    <dgm:cxn modelId="{6B1039B5-8B8C-4168-91CB-2B7B337C2A44}" type="presOf" srcId="{02988482-4F7D-4CB9-9FA1-985C7019A713}" destId="{02A61496-E96D-41D1-84B5-42C74DAC1006}" srcOrd="0" destOrd="0" presId="urn:microsoft.com/office/officeart/2005/8/layout/vList3"/>
    <dgm:cxn modelId="{4D6D55B7-CCB9-4768-B707-B0CD67CF3F57}" type="presOf" srcId="{B7A45CD3-95E9-4999-ABC2-4D062C46833D}" destId="{684CC8DD-13CA-4C0C-9472-E2DCBFBC005D}" srcOrd="0" destOrd="0" presId="urn:microsoft.com/office/officeart/2005/8/layout/vList3"/>
    <dgm:cxn modelId="{39E423BE-9EB4-4706-B6B7-E194B2C0C8D9}" srcId="{B60F9F24-66A6-448A-AFBA-66F5EB0A0581}" destId="{02988482-4F7D-4CB9-9FA1-985C7019A713}" srcOrd="0" destOrd="0" parTransId="{278250D3-FE83-46E4-AC57-839E0C40E4FC}" sibTransId="{3B3388BC-314A-4102-8432-7194D827CEAE}"/>
    <dgm:cxn modelId="{B849E7FA-3B27-42BC-9860-2CB94C21A55B}" srcId="{B60F9F24-66A6-448A-AFBA-66F5EB0A0581}" destId="{B7A45CD3-95E9-4999-ABC2-4D062C46833D}" srcOrd="3" destOrd="0" parTransId="{3C49AA6F-AFEC-4100-8429-99DBFE376C7F}" sibTransId="{4632F1F1-87B1-4310-9E3E-278555233AD0}"/>
    <dgm:cxn modelId="{D62095B8-D261-4255-B7B8-F271E49310D8}" type="presParOf" srcId="{2A3519C0-901E-420A-8A98-6BEA484631C2}" destId="{CF43E4E3-7EB3-4AC0-953A-EC9F257F3924}" srcOrd="0" destOrd="0" presId="urn:microsoft.com/office/officeart/2005/8/layout/vList3"/>
    <dgm:cxn modelId="{BFB01DD9-F1A9-4D9D-B39E-BAA50F6F68B0}" type="presParOf" srcId="{CF43E4E3-7EB3-4AC0-953A-EC9F257F3924}" destId="{9EEA6235-5DFD-46EF-93AE-AED2CBC1368C}" srcOrd="0" destOrd="0" presId="urn:microsoft.com/office/officeart/2005/8/layout/vList3"/>
    <dgm:cxn modelId="{5D7B960A-7005-439B-88F5-DAEB59DAADF6}" type="presParOf" srcId="{CF43E4E3-7EB3-4AC0-953A-EC9F257F3924}" destId="{02A61496-E96D-41D1-84B5-42C74DAC1006}" srcOrd="1" destOrd="0" presId="urn:microsoft.com/office/officeart/2005/8/layout/vList3"/>
    <dgm:cxn modelId="{5EC5331A-4E11-4509-A692-B8BDFA4846B7}" type="presParOf" srcId="{2A3519C0-901E-420A-8A98-6BEA484631C2}" destId="{F40ECB7C-1FB6-4C12-A206-B502E9B7D659}" srcOrd="1" destOrd="0" presId="urn:microsoft.com/office/officeart/2005/8/layout/vList3"/>
    <dgm:cxn modelId="{D182E2B3-4310-4DC4-9A3F-8672D7A9C600}" type="presParOf" srcId="{2A3519C0-901E-420A-8A98-6BEA484631C2}" destId="{8D2ADBA5-621E-45ED-B3B3-DB1E98B60CF8}" srcOrd="2" destOrd="0" presId="urn:microsoft.com/office/officeart/2005/8/layout/vList3"/>
    <dgm:cxn modelId="{36B872F9-6535-4C14-B5AC-1C7CABAC0BFF}" type="presParOf" srcId="{8D2ADBA5-621E-45ED-B3B3-DB1E98B60CF8}" destId="{7CCE45B9-12A0-4714-9C70-981FF6A6A375}" srcOrd="0" destOrd="0" presId="urn:microsoft.com/office/officeart/2005/8/layout/vList3"/>
    <dgm:cxn modelId="{502BE60A-851A-4844-B111-825E7D4C07B8}" type="presParOf" srcId="{8D2ADBA5-621E-45ED-B3B3-DB1E98B60CF8}" destId="{BC97CC11-1942-4F38-AE57-A37876294207}" srcOrd="1" destOrd="0" presId="urn:microsoft.com/office/officeart/2005/8/layout/vList3"/>
    <dgm:cxn modelId="{978F13AB-5AC3-4373-85F9-DE0256243286}" type="presParOf" srcId="{2A3519C0-901E-420A-8A98-6BEA484631C2}" destId="{480529D5-8538-473C-9125-3A827B286A7F}" srcOrd="3" destOrd="0" presId="urn:microsoft.com/office/officeart/2005/8/layout/vList3"/>
    <dgm:cxn modelId="{64F0B61C-2621-419E-83E2-9EEB4DC5A74D}" type="presParOf" srcId="{2A3519C0-901E-420A-8A98-6BEA484631C2}" destId="{E7671E96-9667-47CB-9C93-6B8891F743A7}" srcOrd="4" destOrd="0" presId="urn:microsoft.com/office/officeart/2005/8/layout/vList3"/>
    <dgm:cxn modelId="{0B77318D-5B0F-4E6A-A3C2-6B1F12F86948}" type="presParOf" srcId="{E7671E96-9667-47CB-9C93-6B8891F743A7}" destId="{51E14913-0D8E-49CD-B2A0-6958C8E124E7}" srcOrd="0" destOrd="0" presId="urn:microsoft.com/office/officeart/2005/8/layout/vList3"/>
    <dgm:cxn modelId="{C8CD5A0F-C0DB-417A-9151-A0538D4C3348}" type="presParOf" srcId="{E7671E96-9667-47CB-9C93-6B8891F743A7}" destId="{335039A3-DED4-418E-9DF0-7F05D7ADD4CE}" srcOrd="1" destOrd="0" presId="urn:microsoft.com/office/officeart/2005/8/layout/vList3"/>
    <dgm:cxn modelId="{3CC4529A-644D-434F-B1AF-65B62C3CB06A}" type="presParOf" srcId="{2A3519C0-901E-420A-8A98-6BEA484631C2}" destId="{93A3D876-6B87-4C04-88B7-73F214D385BB}" srcOrd="5" destOrd="0" presId="urn:microsoft.com/office/officeart/2005/8/layout/vList3"/>
    <dgm:cxn modelId="{1CFA5A4A-18B7-4052-9C14-D8A272A0E53C}" type="presParOf" srcId="{2A3519C0-901E-420A-8A98-6BEA484631C2}" destId="{3BB748F4-E584-49D0-BDF8-F96E564626C5}" srcOrd="6" destOrd="0" presId="urn:microsoft.com/office/officeart/2005/8/layout/vList3"/>
    <dgm:cxn modelId="{9C185561-566D-4CD3-A11D-8A6DEB704464}" type="presParOf" srcId="{3BB748F4-E584-49D0-BDF8-F96E564626C5}" destId="{50218F2F-72E6-490E-86E0-875521741FCA}" srcOrd="0" destOrd="0" presId="urn:microsoft.com/office/officeart/2005/8/layout/vList3"/>
    <dgm:cxn modelId="{82B97BCF-1768-4868-BA16-D54069D1E3FE}" type="presParOf" srcId="{3BB748F4-E584-49D0-BDF8-F96E564626C5}" destId="{684CC8DD-13CA-4C0C-9472-E2DCBFBC005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0C1C2BE-88C9-4D95-9A3E-2B98CEFEAB73}"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BF5FE256-97CE-4564-A107-2F79779F1E7D}">
      <dgm:prSet custT="1"/>
      <dgm:spPr/>
      <dgm:t>
        <a:bodyPr/>
        <a:lstStyle/>
        <a:p>
          <a:pPr>
            <a:defRPr cap="all"/>
          </a:pPr>
          <a:r>
            <a:rPr lang="en-GB" sz="1600" cap="none" dirty="0"/>
            <a:t>Conduct market research (e.g. Surveys, competitor analysis, customer profiling).</a:t>
          </a:r>
          <a:endParaRPr lang="en-US" sz="1600" cap="none" dirty="0"/>
        </a:p>
      </dgm:t>
    </dgm:pt>
    <dgm:pt modelId="{2AA1ADA2-08AC-4EDE-848D-161B7711C963}" type="parTrans" cxnId="{54F30195-22D8-4A99-A02C-08E67C83DE7A}">
      <dgm:prSet/>
      <dgm:spPr/>
      <dgm:t>
        <a:bodyPr/>
        <a:lstStyle/>
        <a:p>
          <a:endParaRPr lang="en-US" sz="2400" dirty="0"/>
        </a:p>
      </dgm:t>
    </dgm:pt>
    <dgm:pt modelId="{17A6AAC7-6F9C-4058-B0D4-8479FC19795D}" type="sibTrans" cxnId="{54F30195-22D8-4A99-A02C-08E67C83DE7A}">
      <dgm:prSet/>
      <dgm:spPr/>
      <dgm:t>
        <a:bodyPr/>
        <a:lstStyle/>
        <a:p>
          <a:endParaRPr lang="en-US" sz="2400" dirty="0"/>
        </a:p>
      </dgm:t>
    </dgm:pt>
    <dgm:pt modelId="{D6E34237-BDB6-47D3-A72D-9F7463F7336E}">
      <dgm:prSet custT="1"/>
      <dgm:spPr/>
      <dgm:t>
        <a:bodyPr/>
        <a:lstStyle/>
        <a:p>
          <a:pPr>
            <a:defRPr cap="all"/>
          </a:pPr>
          <a:r>
            <a:rPr lang="en-GB" sz="1600" cap="none" dirty="0"/>
            <a:t>Support the creation of marketing content for social media, websites, or print.</a:t>
          </a:r>
          <a:endParaRPr lang="en-US" sz="1600" cap="none" dirty="0"/>
        </a:p>
      </dgm:t>
    </dgm:pt>
    <dgm:pt modelId="{E0DCDE8B-77D8-4A19-9392-11CCB576A14A}" type="parTrans" cxnId="{756E49B9-A8CD-4195-B608-0380DBE9499A}">
      <dgm:prSet/>
      <dgm:spPr/>
      <dgm:t>
        <a:bodyPr/>
        <a:lstStyle/>
        <a:p>
          <a:endParaRPr lang="en-US" sz="2400" dirty="0"/>
        </a:p>
      </dgm:t>
    </dgm:pt>
    <dgm:pt modelId="{BF6A9C3E-0B69-4DD6-9E38-15A6FBAB1B82}" type="sibTrans" cxnId="{756E49B9-A8CD-4195-B608-0380DBE9499A}">
      <dgm:prSet/>
      <dgm:spPr/>
      <dgm:t>
        <a:bodyPr/>
        <a:lstStyle/>
        <a:p>
          <a:endParaRPr lang="en-US" sz="2400" dirty="0"/>
        </a:p>
      </dgm:t>
    </dgm:pt>
    <dgm:pt modelId="{03624F97-6231-40E6-98E8-81B74531A999}">
      <dgm:prSet custT="1"/>
      <dgm:spPr/>
      <dgm:t>
        <a:bodyPr/>
        <a:lstStyle/>
        <a:p>
          <a:pPr>
            <a:defRPr cap="all"/>
          </a:pPr>
          <a:r>
            <a:rPr lang="en-GB" sz="1600" cap="none" dirty="0"/>
            <a:t>Help organise events, promotions, or campaigns.</a:t>
          </a:r>
          <a:endParaRPr lang="en-US" sz="1600" cap="none" dirty="0"/>
        </a:p>
      </dgm:t>
    </dgm:pt>
    <dgm:pt modelId="{4A730A99-58C1-4CCC-AC7F-1795F93770DA}" type="parTrans" cxnId="{4DD0D835-4CC9-46CF-8635-4A3111D15517}">
      <dgm:prSet/>
      <dgm:spPr/>
      <dgm:t>
        <a:bodyPr/>
        <a:lstStyle/>
        <a:p>
          <a:endParaRPr lang="en-US" sz="2400" dirty="0"/>
        </a:p>
      </dgm:t>
    </dgm:pt>
    <dgm:pt modelId="{45125D59-39FF-4992-99EC-8230CAA35A4D}" type="sibTrans" cxnId="{4DD0D835-4CC9-46CF-8635-4A3111D15517}">
      <dgm:prSet/>
      <dgm:spPr/>
      <dgm:t>
        <a:bodyPr/>
        <a:lstStyle/>
        <a:p>
          <a:endParaRPr lang="en-US" sz="2400" dirty="0"/>
        </a:p>
      </dgm:t>
    </dgm:pt>
    <dgm:pt modelId="{78616130-1F6A-4F34-AD34-0854CF7A6ADB}">
      <dgm:prSet custT="1"/>
      <dgm:spPr/>
      <dgm:t>
        <a:bodyPr/>
        <a:lstStyle/>
        <a:p>
          <a:pPr>
            <a:defRPr cap="all"/>
          </a:pPr>
          <a:r>
            <a:rPr lang="en-GB" sz="1600" cap="none" dirty="0"/>
            <a:t>Assist with customer service and gathering feedback.</a:t>
          </a:r>
          <a:endParaRPr lang="en-US" sz="1600" cap="none" dirty="0"/>
        </a:p>
      </dgm:t>
    </dgm:pt>
    <dgm:pt modelId="{C010413B-DDA3-4BFF-B49C-67575BD99D02}" type="parTrans" cxnId="{F0A2DCDD-B577-4441-90E5-439521DE9609}">
      <dgm:prSet/>
      <dgm:spPr/>
      <dgm:t>
        <a:bodyPr/>
        <a:lstStyle/>
        <a:p>
          <a:endParaRPr lang="en-US" sz="2400" dirty="0"/>
        </a:p>
      </dgm:t>
    </dgm:pt>
    <dgm:pt modelId="{1E6A05AE-B7C5-45C0-A205-644454CC2EE1}" type="sibTrans" cxnId="{F0A2DCDD-B577-4441-90E5-439521DE9609}">
      <dgm:prSet/>
      <dgm:spPr/>
      <dgm:t>
        <a:bodyPr/>
        <a:lstStyle/>
        <a:p>
          <a:endParaRPr lang="en-US" sz="2400" dirty="0"/>
        </a:p>
      </dgm:t>
    </dgm:pt>
    <dgm:pt modelId="{3E66BCC1-DB0E-43CE-8FCA-AFF1E01AB982}">
      <dgm:prSet custT="1"/>
      <dgm:spPr/>
      <dgm:t>
        <a:bodyPr/>
        <a:lstStyle/>
        <a:p>
          <a:pPr>
            <a:defRPr cap="all"/>
          </a:pPr>
          <a:r>
            <a:rPr lang="en-GB" sz="1600" cap="none" dirty="0"/>
            <a:t>Contribute to updating marketing materials, databases and CRM systems.</a:t>
          </a:r>
          <a:endParaRPr lang="en-US" sz="1600" cap="none" dirty="0"/>
        </a:p>
      </dgm:t>
    </dgm:pt>
    <dgm:pt modelId="{1BABEEAE-8959-442E-B6BF-5F26F2206EA6}" type="parTrans" cxnId="{FD073D32-1F4B-4AF1-8DC2-95E11ED940B6}">
      <dgm:prSet/>
      <dgm:spPr/>
      <dgm:t>
        <a:bodyPr/>
        <a:lstStyle/>
        <a:p>
          <a:endParaRPr lang="en-US" sz="2400" dirty="0"/>
        </a:p>
      </dgm:t>
    </dgm:pt>
    <dgm:pt modelId="{4A52E5C6-3F60-4321-86FD-ABCD620E8810}" type="sibTrans" cxnId="{FD073D32-1F4B-4AF1-8DC2-95E11ED940B6}">
      <dgm:prSet/>
      <dgm:spPr/>
      <dgm:t>
        <a:bodyPr/>
        <a:lstStyle/>
        <a:p>
          <a:endParaRPr lang="en-US" sz="2400" dirty="0"/>
        </a:p>
      </dgm:t>
    </dgm:pt>
    <dgm:pt modelId="{4C06327E-CEC7-49FC-8083-B1B73562A0A8}">
      <dgm:prSet custT="1"/>
      <dgm:spPr/>
      <dgm:t>
        <a:bodyPr/>
        <a:lstStyle/>
        <a:p>
          <a:pPr>
            <a:defRPr cap="all"/>
          </a:pPr>
          <a:r>
            <a:rPr lang="en-GB" sz="1600" cap="none" dirty="0"/>
            <a:t>Monitor and report on campaign performance using digital tools.</a:t>
          </a:r>
          <a:endParaRPr lang="en-US" sz="1600" cap="none" dirty="0"/>
        </a:p>
      </dgm:t>
    </dgm:pt>
    <dgm:pt modelId="{83606171-E937-4FE1-A61B-E266D51040F9}" type="parTrans" cxnId="{67527BA3-EA6F-4AE9-AD0C-64863CBF69FF}">
      <dgm:prSet/>
      <dgm:spPr/>
      <dgm:t>
        <a:bodyPr/>
        <a:lstStyle/>
        <a:p>
          <a:endParaRPr lang="en-US" sz="2400" dirty="0"/>
        </a:p>
      </dgm:t>
    </dgm:pt>
    <dgm:pt modelId="{BD8DD135-D5B7-4A74-8FC6-1D13AEA09523}" type="sibTrans" cxnId="{67527BA3-EA6F-4AE9-AD0C-64863CBF69FF}">
      <dgm:prSet/>
      <dgm:spPr/>
      <dgm:t>
        <a:bodyPr/>
        <a:lstStyle/>
        <a:p>
          <a:endParaRPr lang="en-US" sz="2400" dirty="0"/>
        </a:p>
      </dgm:t>
    </dgm:pt>
    <dgm:pt modelId="{4CED9F3F-1E21-4F28-984F-35A54047ABB7}" type="pres">
      <dgm:prSet presAssocID="{70C1C2BE-88C9-4D95-9A3E-2B98CEFEAB73}" presName="root" presStyleCnt="0">
        <dgm:presLayoutVars>
          <dgm:dir/>
          <dgm:resizeHandles val="exact"/>
        </dgm:presLayoutVars>
      </dgm:prSet>
      <dgm:spPr/>
    </dgm:pt>
    <dgm:pt modelId="{6FE4EF00-738B-41A4-BDF8-0E05DB0F81B7}" type="pres">
      <dgm:prSet presAssocID="{BF5FE256-97CE-4564-A107-2F79779F1E7D}" presName="compNode" presStyleCnt="0"/>
      <dgm:spPr/>
    </dgm:pt>
    <dgm:pt modelId="{AAC990B7-A097-4039-8F79-3AC7AAC893B7}" type="pres">
      <dgm:prSet presAssocID="{BF5FE256-97CE-4564-A107-2F79779F1E7D}" presName="iconBgRect" presStyleLbl="bgShp" presStyleIdx="0" presStyleCnt="6"/>
      <dgm:spPr/>
    </dgm:pt>
    <dgm:pt modelId="{7558915D-4C10-403A-B461-734746AC6022}" type="pres">
      <dgm:prSet presAssocID="{BF5FE256-97CE-4564-A107-2F79779F1E7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42CCB08D-7523-474C-BBFE-09E7A8E1BF4C}" type="pres">
      <dgm:prSet presAssocID="{BF5FE256-97CE-4564-A107-2F79779F1E7D}" presName="spaceRect" presStyleCnt="0"/>
      <dgm:spPr/>
    </dgm:pt>
    <dgm:pt modelId="{89D52CC6-35EE-4A9B-B86B-3A16CC9A4CA3}" type="pres">
      <dgm:prSet presAssocID="{BF5FE256-97CE-4564-A107-2F79779F1E7D}" presName="textRect" presStyleLbl="revTx" presStyleIdx="0" presStyleCnt="6">
        <dgm:presLayoutVars>
          <dgm:chMax val="1"/>
          <dgm:chPref val="1"/>
        </dgm:presLayoutVars>
      </dgm:prSet>
      <dgm:spPr/>
    </dgm:pt>
    <dgm:pt modelId="{881B3F37-FF95-4039-865C-4BE76C96F026}" type="pres">
      <dgm:prSet presAssocID="{17A6AAC7-6F9C-4058-B0D4-8479FC19795D}" presName="sibTrans" presStyleCnt="0"/>
      <dgm:spPr/>
    </dgm:pt>
    <dgm:pt modelId="{A15888FB-6524-45AA-9BE0-36AB432CBFC6}" type="pres">
      <dgm:prSet presAssocID="{D6E34237-BDB6-47D3-A72D-9F7463F7336E}" presName="compNode" presStyleCnt="0"/>
      <dgm:spPr/>
    </dgm:pt>
    <dgm:pt modelId="{92A5AC31-3D4F-4DC4-BFBD-0B94670CB0C1}" type="pres">
      <dgm:prSet presAssocID="{D6E34237-BDB6-47D3-A72D-9F7463F7336E}" presName="iconBgRect" presStyleLbl="bgShp" presStyleIdx="1" presStyleCnt="6"/>
      <dgm:spPr/>
    </dgm:pt>
    <dgm:pt modelId="{F355F83F-458E-413D-A664-362D6600FF31}" type="pres">
      <dgm:prSet presAssocID="{D6E34237-BDB6-47D3-A72D-9F7463F7336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inter"/>
        </a:ext>
      </dgm:extLst>
    </dgm:pt>
    <dgm:pt modelId="{61801354-0CA0-490C-8CBE-5A3D3C10FDAA}" type="pres">
      <dgm:prSet presAssocID="{D6E34237-BDB6-47D3-A72D-9F7463F7336E}" presName="spaceRect" presStyleCnt="0"/>
      <dgm:spPr/>
    </dgm:pt>
    <dgm:pt modelId="{3E4D11D5-9C28-486D-8DA8-4C3436E747F7}" type="pres">
      <dgm:prSet presAssocID="{D6E34237-BDB6-47D3-A72D-9F7463F7336E}" presName="textRect" presStyleLbl="revTx" presStyleIdx="1" presStyleCnt="6">
        <dgm:presLayoutVars>
          <dgm:chMax val="1"/>
          <dgm:chPref val="1"/>
        </dgm:presLayoutVars>
      </dgm:prSet>
      <dgm:spPr/>
    </dgm:pt>
    <dgm:pt modelId="{EC33F674-9E3F-48E7-BECB-F9C09858D85E}" type="pres">
      <dgm:prSet presAssocID="{BF6A9C3E-0B69-4DD6-9E38-15A6FBAB1B82}" presName="sibTrans" presStyleCnt="0"/>
      <dgm:spPr/>
    </dgm:pt>
    <dgm:pt modelId="{76DD8C99-9312-4D35-8C79-DE2068040EED}" type="pres">
      <dgm:prSet presAssocID="{03624F97-6231-40E6-98E8-81B74531A999}" presName="compNode" presStyleCnt="0"/>
      <dgm:spPr/>
    </dgm:pt>
    <dgm:pt modelId="{13A9E99E-228D-4960-BA8F-A592F7BBCB40}" type="pres">
      <dgm:prSet presAssocID="{03624F97-6231-40E6-98E8-81B74531A999}" presName="iconBgRect" presStyleLbl="bgShp" presStyleIdx="2" presStyleCnt="6"/>
      <dgm:spPr/>
    </dgm:pt>
    <dgm:pt modelId="{FFB286D9-25DB-471D-B310-1D3534AF1444}" type="pres">
      <dgm:prSet presAssocID="{03624F97-6231-40E6-98E8-81B74531A99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677AECE8-624A-4461-9307-53B86B1711D7}" type="pres">
      <dgm:prSet presAssocID="{03624F97-6231-40E6-98E8-81B74531A999}" presName="spaceRect" presStyleCnt="0"/>
      <dgm:spPr/>
    </dgm:pt>
    <dgm:pt modelId="{288D4C6F-7E3C-4278-BE09-642115BBBB1B}" type="pres">
      <dgm:prSet presAssocID="{03624F97-6231-40E6-98E8-81B74531A999}" presName="textRect" presStyleLbl="revTx" presStyleIdx="2" presStyleCnt="6">
        <dgm:presLayoutVars>
          <dgm:chMax val="1"/>
          <dgm:chPref val="1"/>
        </dgm:presLayoutVars>
      </dgm:prSet>
      <dgm:spPr/>
    </dgm:pt>
    <dgm:pt modelId="{62BC21DA-929C-4B86-AE7E-C60F1CE165E5}" type="pres">
      <dgm:prSet presAssocID="{45125D59-39FF-4992-99EC-8230CAA35A4D}" presName="sibTrans" presStyleCnt="0"/>
      <dgm:spPr/>
    </dgm:pt>
    <dgm:pt modelId="{B21B82B4-B72D-41D8-9F27-D1DF69AB4B0B}" type="pres">
      <dgm:prSet presAssocID="{78616130-1F6A-4F34-AD34-0854CF7A6ADB}" presName="compNode" presStyleCnt="0"/>
      <dgm:spPr/>
    </dgm:pt>
    <dgm:pt modelId="{B7F65413-0244-40AC-81D7-1E67C4A743B3}" type="pres">
      <dgm:prSet presAssocID="{78616130-1F6A-4F34-AD34-0854CF7A6ADB}" presName="iconBgRect" presStyleLbl="bgShp" presStyleIdx="3" presStyleCnt="6"/>
      <dgm:spPr/>
    </dgm:pt>
    <dgm:pt modelId="{BE5DE885-B3A8-40F1-93C7-A47CF4CB5B5F}" type="pres">
      <dgm:prSet presAssocID="{78616130-1F6A-4F34-AD34-0854CF7A6AD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3DB560BC-7881-4B33-82F0-8BD89081EFE3}" type="pres">
      <dgm:prSet presAssocID="{78616130-1F6A-4F34-AD34-0854CF7A6ADB}" presName="spaceRect" presStyleCnt="0"/>
      <dgm:spPr/>
    </dgm:pt>
    <dgm:pt modelId="{7CA1D8EB-E7DD-4E63-B100-B3C79FE9BB98}" type="pres">
      <dgm:prSet presAssocID="{78616130-1F6A-4F34-AD34-0854CF7A6ADB}" presName="textRect" presStyleLbl="revTx" presStyleIdx="3" presStyleCnt="6">
        <dgm:presLayoutVars>
          <dgm:chMax val="1"/>
          <dgm:chPref val="1"/>
        </dgm:presLayoutVars>
      </dgm:prSet>
      <dgm:spPr/>
    </dgm:pt>
    <dgm:pt modelId="{4D4D93C3-89E8-42C9-AAD3-A666DF306116}" type="pres">
      <dgm:prSet presAssocID="{1E6A05AE-B7C5-45C0-A205-644454CC2EE1}" presName="sibTrans" presStyleCnt="0"/>
      <dgm:spPr/>
    </dgm:pt>
    <dgm:pt modelId="{0D546B69-F6FC-4BC7-8B1D-DBE5D79C7360}" type="pres">
      <dgm:prSet presAssocID="{3E66BCC1-DB0E-43CE-8FCA-AFF1E01AB982}" presName="compNode" presStyleCnt="0"/>
      <dgm:spPr/>
    </dgm:pt>
    <dgm:pt modelId="{2BE92859-5C7B-4268-BD32-34E84944B06F}" type="pres">
      <dgm:prSet presAssocID="{3E66BCC1-DB0E-43CE-8FCA-AFF1E01AB982}" presName="iconBgRect" presStyleLbl="bgShp" presStyleIdx="4" presStyleCnt="6"/>
      <dgm:spPr/>
    </dgm:pt>
    <dgm:pt modelId="{44B4CE0A-8D69-4F95-8825-B3660201DF85}" type="pres">
      <dgm:prSet presAssocID="{3E66BCC1-DB0E-43CE-8FCA-AFF1E01AB98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2EB0A4AF-B2BD-4D0A-A782-1146FEEAAF85}" type="pres">
      <dgm:prSet presAssocID="{3E66BCC1-DB0E-43CE-8FCA-AFF1E01AB982}" presName="spaceRect" presStyleCnt="0"/>
      <dgm:spPr/>
    </dgm:pt>
    <dgm:pt modelId="{C3D8AB55-EFB4-420B-A943-643853DBB8E7}" type="pres">
      <dgm:prSet presAssocID="{3E66BCC1-DB0E-43CE-8FCA-AFF1E01AB982}" presName="textRect" presStyleLbl="revTx" presStyleIdx="4" presStyleCnt="6">
        <dgm:presLayoutVars>
          <dgm:chMax val="1"/>
          <dgm:chPref val="1"/>
        </dgm:presLayoutVars>
      </dgm:prSet>
      <dgm:spPr/>
    </dgm:pt>
    <dgm:pt modelId="{486C69BC-3702-4C9C-B170-3018F4D0DAD2}" type="pres">
      <dgm:prSet presAssocID="{4A52E5C6-3F60-4321-86FD-ABCD620E8810}" presName="sibTrans" presStyleCnt="0"/>
      <dgm:spPr/>
    </dgm:pt>
    <dgm:pt modelId="{1BFBECDC-E2F9-4AE3-B406-C99B65C22A2B}" type="pres">
      <dgm:prSet presAssocID="{4C06327E-CEC7-49FC-8083-B1B73562A0A8}" presName="compNode" presStyleCnt="0"/>
      <dgm:spPr/>
    </dgm:pt>
    <dgm:pt modelId="{8BD3CB58-AB12-4014-A71B-263F8095B8BA}" type="pres">
      <dgm:prSet presAssocID="{4C06327E-CEC7-49FC-8083-B1B73562A0A8}" presName="iconBgRect" presStyleLbl="bgShp" presStyleIdx="5" presStyleCnt="6"/>
      <dgm:spPr/>
    </dgm:pt>
    <dgm:pt modelId="{DDEE2712-AB32-4D78-9E5A-C6C041A35948}" type="pres">
      <dgm:prSet presAssocID="{4C06327E-CEC7-49FC-8083-B1B73562A0A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auge"/>
        </a:ext>
      </dgm:extLst>
    </dgm:pt>
    <dgm:pt modelId="{AB1A746A-1165-44E9-81DE-59F0F87882D2}" type="pres">
      <dgm:prSet presAssocID="{4C06327E-CEC7-49FC-8083-B1B73562A0A8}" presName="spaceRect" presStyleCnt="0"/>
      <dgm:spPr/>
    </dgm:pt>
    <dgm:pt modelId="{BF8747D3-AF6A-4B73-9518-C74072516CF9}" type="pres">
      <dgm:prSet presAssocID="{4C06327E-CEC7-49FC-8083-B1B73562A0A8}" presName="textRect" presStyleLbl="revTx" presStyleIdx="5" presStyleCnt="6">
        <dgm:presLayoutVars>
          <dgm:chMax val="1"/>
          <dgm:chPref val="1"/>
        </dgm:presLayoutVars>
      </dgm:prSet>
      <dgm:spPr/>
    </dgm:pt>
  </dgm:ptLst>
  <dgm:cxnLst>
    <dgm:cxn modelId="{820D6025-CBBA-4092-87A9-32BBC15043E9}" type="presOf" srcId="{BF5FE256-97CE-4564-A107-2F79779F1E7D}" destId="{89D52CC6-35EE-4A9B-B86B-3A16CC9A4CA3}" srcOrd="0" destOrd="0" presId="urn:microsoft.com/office/officeart/2018/5/layout/IconCircleLabelList"/>
    <dgm:cxn modelId="{18F8DC30-2805-4079-A947-98B81073E51A}" type="presOf" srcId="{3E66BCC1-DB0E-43CE-8FCA-AFF1E01AB982}" destId="{C3D8AB55-EFB4-420B-A943-643853DBB8E7}" srcOrd="0" destOrd="0" presId="urn:microsoft.com/office/officeart/2018/5/layout/IconCircleLabelList"/>
    <dgm:cxn modelId="{FD073D32-1F4B-4AF1-8DC2-95E11ED940B6}" srcId="{70C1C2BE-88C9-4D95-9A3E-2B98CEFEAB73}" destId="{3E66BCC1-DB0E-43CE-8FCA-AFF1E01AB982}" srcOrd="4" destOrd="0" parTransId="{1BABEEAE-8959-442E-B6BF-5F26F2206EA6}" sibTransId="{4A52E5C6-3F60-4321-86FD-ABCD620E8810}"/>
    <dgm:cxn modelId="{4DD0D835-4CC9-46CF-8635-4A3111D15517}" srcId="{70C1C2BE-88C9-4D95-9A3E-2B98CEFEAB73}" destId="{03624F97-6231-40E6-98E8-81B74531A999}" srcOrd="2" destOrd="0" parTransId="{4A730A99-58C1-4CCC-AC7F-1795F93770DA}" sibTransId="{45125D59-39FF-4992-99EC-8230CAA35A4D}"/>
    <dgm:cxn modelId="{558F4C68-667D-4603-81AA-F498DCE98FED}" type="presOf" srcId="{4C06327E-CEC7-49FC-8083-B1B73562A0A8}" destId="{BF8747D3-AF6A-4B73-9518-C74072516CF9}" srcOrd="0" destOrd="0" presId="urn:microsoft.com/office/officeart/2018/5/layout/IconCircleLabelList"/>
    <dgm:cxn modelId="{C9ECC76B-5667-437E-9CFE-7685B13B66B7}" type="presOf" srcId="{D6E34237-BDB6-47D3-A72D-9F7463F7336E}" destId="{3E4D11D5-9C28-486D-8DA8-4C3436E747F7}" srcOrd="0" destOrd="0" presId="urn:microsoft.com/office/officeart/2018/5/layout/IconCircleLabelList"/>
    <dgm:cxn modelId="{A8D17B55-46B7-48E6-9A7E-58AF944B78ED}" type="presOf" srcId="{03624F97-6231-40E6-98E8-81B74531A999}" destId="{288D4C6F-7E3C-4278-BE09-642115BBBB1B}" srcOrd="0" destOrd="0" presId="urn:microsoft.com/office/officeart/2018/5/layout/IconCircleLabelList"/>
    <dgm:cxn modelId="{54F30195-22D8-4A99-A02C-08E67C83DE7A}" srcId="{70C1C2BE-88C9-4D95-9A3E-2B98CEFEAB73}" destId="{BF5FE256-97CE-4564-A107-2F79779F1E7D}" srcOrd="0" destOrd="0" parTransId="{2AA1ADA2-08AC-4EDE-848D-161B7711C963}" sibTransId="{17A6AAC7-6F9C-4058-B0D4-8479FC19795D}"/>
    <dgm:cxn modelId="{67527BA3-EA6F-4AE9-AD0C-64863CBF69FF}" srcId="{70C1C2BE-88C9-4D95-9A3E-2B98CEFEAB73}" destId="{4C06327E-CEC7-49FC-8083-B1B73562A0A8}" srcOrd="5" destOrd="0" parTransId="{83606171-E937-4FE1-A61B-E266D51040F9}" sibTransId="{BD8DD135-D5B7-4A74-8FC6-1D13AEA09523}"/>
    <dgm:cxn modelId="{078CA6B4-6FB3-4394-9C1C-290C8390E162}" type="presOf" srcId="{70C1C2BE-88C9-4D95-9A3E-2B98CEFEAB73}" destId="{4CED9F3F-1E21-4F28-984F-35A54047ABB7}" srcOrd="0" destOrd="0" presId="urn:microsoft.com/office/officeart/2018/5/layout/IconCircleLabelList"/>
    <dgm:cxn modelId="{756E49B9-A8CD-4195-B608-0380DBE9499A}" srcId="{70C1C2BE-88C9-4D95-9A3E-2B98CEFEAB73}" destId="{D6E34237-BDB6-47D3-A72D-9F7463F7336E}" srcOrd="1" destOrd="0" parTransId="{E0DCDE8B-77D8-4A19-9392-11CCB576A14A}" sibTransId="{BF6A9C3E-0B69-4DD6-9E38-15A6FBAB1B82}"/>
    <dgm:cxn modelId="{F0A2DCDD-B577-4441-90E5-439521DE9609}" srcId="{70C1C2BE-88C9-4D95-9A3E-2B98CEFEAB73}" destId="{78616130-1F6A-4F34-AD34-0854CF7A6ADB}" srcOrd="3" destOrd="0" parTransId="{C010413B-DDA3-4BFF-B49C-67575BD99D02}" sibTransId="{1E6A05AE-B7C5-45C0-A205-644454CC2EE1}"/>
    <dgm:cxn modelId="{841CCFF4-24CC-4696-A1E8-BE4ABFEED6C2}" type="presOf" srcId="{78616130-1F6A-4F34-AD34-0854CF7A6ADB}" destId="{7CA1D8EB-E7DD-4E63-B100-B3C79FE9BB98}" srcOrd="0" destOrd="0" presId="urn:microsoft.com/office/officeart/2018/5/layout/IconCircleLabelList"/>
    <dgm:cxn modelId="{95D998B7-B030-4091-8DE1-C3A031868480}" type="presParOf" srcId="{4CED9F3F-1E21-4F28-984F-35A54047ABB7}" destId="{6FE4EF00-738B-41A4-BDF8-0E05DB0F81B7}" srcOrd="0" destOrd="0" presId="urn:microsoft.com/office/officeart/2018/5/layout/IconCircleLabelList"/>
    <dgm:cxn modelId="{5A243E95-2D55-46C3-BA16-E88D5968CFDA}" type="presParOf" srcId="{6FE4EF00-738B-41A4-BDF8-0E05DB0F81B7}" destId="{AAC990B7-A097-4039-8F79-3AC7AAC893B7}" srcOrd="0" destOrd="0" presId="urn:microsoft.com/office/officeart/2018/5/layout/IconCircleLabelList"/>
    <dgm:cxn modelId="{F26A9AC4-4469-4CCB-97B4-B8D5108363BF}" type="presParOf" srcId="{6FE4EF00-738B-41A4-BDF8-0E05DB0F81B7}" destId="{7558915D-4C10-403A-B461-734746AC6022}" srcOrd="1" destOrd="0" presId="urn:microsoft.com/office/officeart/2018/5/layout/IconCircleLabelList"/>
    <dgm:cxn modelId="{170E7678-3FC5-4BAE-BDE4-DCA66E9B28AF}" type="presParOf" srcId="{6FE4EF00-738B-41A4-BDF8-0E05DB0F81B7}" destId="{42CCB08D-7523-474C-BBFE-09E7A8E1BF4C}" srcOrd="2" destOrd="0" presId="urn:microsoft.com/office/officeart/2018/5/layout/IconCircleLabelList"/>
    <dgm:cxn modelId="{A40B434C-9A69-4492-AFE5-B2A1B519CFA2}" type="presParOf" srcId="{6FE4EF00-738B-41A4-BDF8-0E05DB0F81B7}" destId="{89D52CC6-35EE-4A9B-B86B-3A16CC9A4CA3}" srcOrd="3" destOrd="0" presId="urn:microsoft.com/office/officeart/2018/5/layout/IconCircleLabelList"/>
    <dgm:cxn modelId="{C9AEE3A6-5B33-4AC3-8F9A-8795137B522B}" type="presParOf" srcId="{4CED9F3F-1E21-4F28-984F-35A54047ABB7}" destId="{881B3F37-FF95-4039-865C-4BE76C96F026}" srcOrd="1" destOrd="0" presId="urn:microsoft.com/office/officeart/2018/5/layout/IconCircleLabelList"/>
    <dgm:cxn modelId="{EDF11980-8B3A-48A0-8854-678A4C2FD12C}" type="presParOf" srcId="{4CED9F3F-1E21-4F28-984F-35A54047ABB7}" destId="{A15888FB-6524-45AA-9BE0-36AB432CBFC6}" srcOrd="2" destOrd="0" presId="urn:microsoft.com/office/officeart/2018/5/layout/IconCircleLabelList"/>
    <dgm:cxn modelId="{E0E828AF-1529-482C-9ABD-32799A9D0FCA}" type="presParOf" srcId="{A15888FB-6524-45AA-9BE0-36AB432CBFC6}" destId="{92A5AC31-3D4F-4DC4-BFBD-0B94670CB0C1}" srcOrd="0" destOrd="0" presId="urn:microsoft.com/office/officeart/2018/5/layout/IconCircleLabelList"/>
    <dgm:cxn modelId="{5B2DDBA2-F74D-4C0D-B893-69185A0F1B8D}" type="presParOf" srcId="{A15888FB-6524-45AA-9BE0-36AB432CBFC6}" destId="{F355F83F-458E-413D-A664-362D6600FF31}" srcOrd="1" destOrd="0" presId="urn:microsoft.com/office/officeart/2018/5/layout/IconCircleLabelList"/>
    <dgm:cxn modelId="{73A113AD-1E85-4338-B4C8-8441DC90DA32}" type="presParOf" srcId="{A15888FB-6524-45AA-9BE0-36AB432CBFC6}" destId="{61801354-0CA0-490C-8CBE-5A3D3C10FDAA}" srcOrd="2" destOrd="0" presId="urn:microsoft.com/office/officeart/2018/5/layout/IconCircleLabelList"/>
    <dgm:cxn modelId="{8A8A2C81-65F5-4734-AAB2-EF9A547A26AA}" type="presParOf" srcId="{A15888FB-6524-45AA-9BE0-36AB432CBFC6}" destId="{3E4D11D5-9C28-486D-8DA8-4C3436E747F7}" srcOrd="3" destOrd="0" presId="urn:microsoft.com/office/officeart/2018/5/layout/IconCircleLabelList"/>
    <dgm:cxn modelId="{AB5A0252-B1A0-493F-BAF2-EA59F380A731}" type="presParOf" srcId="{4CED9F3F-1E21-4F28-984F-35A54047ABB7}" destId="{EC33F674-9E3F-48E7-BECB-F9C09858D85E}" srcOrd="3" destOrd="0" presId="urn:microsoft.com/office/officeart/2018/5/layout/IconCircleLabelList"/>
    <dgm:cxn modelId="{A6578F9F-EAFB-4888-A254-7B422EB81DAC}" type="presParOf" srcId="{4CED9F3F-1E21-4F28-984F-35A54047ABB7}" destId="{76DD8C99-9312-4D35-8C79-DE2068040EED}" srcOrd="4" destOrd="0" presId="urn:microsoft.com/office/officeart/2018/5/layout/IconCircleLabelList"/>
    <dgm:cxn modelId="{48B17042-2649-443E-BE8B-070FB088F1EC}" type="presParOf" srcId="{76DD8C99-9312-4D35-8C79-DE2068040EED}" destId="{13A9E99E-228D-4960-BA8F-A592F7BBCB40}" srcOrd="0" destOrd="0" presId="urn:microsoft.com/office/officeart/2018/5/layout/IconCircleLabelList"/>
    <dgm:cxn modelId="{8FC247AE-9B67-4ABD-9EDA-A81E35FE3B62}" type="presParOf" srcId="{76DD8C99-9312-4D35-8C79-DE2068040EED}" destId="{FFB286D9-25DB-471D-B310-1D3534AF1444}" srcOrd="1" destOrd="0" presId="urn:microsoft.com/office/officeart/2018/5/layout/IconCircleLabelList"/>
    <dgm:cxn modelId="{46393F0D-39C2-438A-A563-9082E8942C51}" type="presParOf" srcId="{76DD8C99-9312-4D35-8C79-DE2068040EED}" destId="{677AECE8-624A-4461-9307-53B86B1711D7}" srcOrd="2" destOrd="0" presId="urn:microsoft.com/office/officeart/2018/5/layout/IconCircleLabelList"/>
    <dgm:cxn modelId="{EF0353E4-120D-4FF8-A0A4-0CB03CE8257B}" type="presParOf" srcId="{76DD8C99-9312-4D35-8C79-DE2068040EED}" destId="{288D4C6F-7E3C-4278-BE09-642115BBBB1B}" srcOrd="3" destOrd="0" presId="urn:microsoft.com/office/officeart/2018/5/layout/IconCircleLabelList"/>
    <dgm:cxn modelId="{C43026A0-553D-49DA-91AA-685975E499D4}" type="presParOf" srcId="{4CED9F3F-1E21-4F28-984F-35A54047ABB7}" destId="{62BC21DA-929C-4B86-AE7E-C60F1CE165E5}" srcOrd="5" destOrd="0" presId="urn:microsoft.com/office/officeart/2018/5/layout/IconCircleLabelList"/>
    <dgm:cxn modelId="{93B71C75-65F0-4B4C-A4D7-B32869CBB28B}" type="presParOf" srcId="{4CED9F3F-1E21-4F28-984F-35A54047ABB7}" destId="{B21B82B4-B72D-41D8-9F27-D1DF69AB4B0B}" srcOrd="6" destOrd="0" presId="urn:microsoft.com/office/officeart/2018/5/layout/IconCircleLabelList"/>
    <dgm:cxn modelId="{C38260D8-D694-4A50-B48B-13F135BA12E1}" type="presParOf" srcId="{B21B82B4-B72D-41D8-9F27-D1DF69AB4B0B}" destId="{B7F65413-0244-40AC-81D7-1E67C4A743B3}" srcOrd="0" destOrd="0" presId="urn:microsoft.com/office/officeart/2018/5/layout/IconCircleLabelList"/>
    <dgm:cxn modelId="{F2C9876C-D12F-452F-BE26-3F352B7248C1}" type="presParOf" srcId="{B21B82B4-B72D-41D8-9F27-D1DF69AB4B0B}" destId="{BE5DE885-B3A8-40F1-93C7-A47CF4CB5B5F}" srcOrd="1" destOrd="0" presId="urn:microsoft.com/office/officeart/2018/5/layout/IconCircleLabelList"/>
    <dgm:cxn modelId="{8BC41C22-5D53-4F16-99AD-66FCD3D35F86}" type="presParOf" srcId="{B21B82B4-B72D-41D8-9F27-D1DF69AB4B0B}" destId="{3DB560BC-7881-4B33-82F0-8BD89081EFE3}" srcOrd="2" destOrd="0" presId="urn:microsoft.com/office/officeart/2018/5/layout/IconCircleLabelList"/>
    <dgm:cxn modelId="{32C4921F-06EB-4BDA-9784-BA44C09BC77F}" type="presParOf" srcId="{B21B82B4-B72D-41D8-9F27-D1DF69AB4B0B}" destId="{7CA1D8EB-E7DD-4E63-B100-B3C79FE9BB98}" srcOrd="3" destOrd="0" presId="urn:microsoft.com/office/officeart/2018/5/layout/IconCircleLabelList"/>
    <dgm:cxn modelId="{DE3E896D-5EBE-4D84-BBC4-6DDAF9B38321}" type="presParOf" srcId="{4CED9F3F-1E21-4F28-984F-35A54047ABB7}" destId="{4D4D93C3-89E8-42C9-AAD3-A666DF306116}" srcOrd="7" destOrd="0" presId="urn:microsoft.com/office/officeart/2018/5/layout/IconCircleLabelList"/>
    <dgm:cxn modelId="{14D538CE-04B6-4C6A-8BD4-ACC8D50F5F26}" type="presParOf" srcId="{4CED9F3F-1E21-4F28-984F-35A54047ABB7}" destId="{0D546B69-F6FC-4BC7-8B1D-DBE5D79C7360}" srcOrd="8" destOrd="0" presId="urn:microsoft.com/office/officeart/2018/5/layout/IconCircleLabelList"/>
    <dgm:cxn modelId="{7BDAC740-9A7E-4C0B-B848-6274E381B298}" type="presParOf" srcId="{0D546B69-F6FC-4BC7-8B1D-DBE5D79C7360}" destId="{2BE92859-5C7B-4268-BD32-34E84944B06F}" srcOrd="0" destOrd="0" presId="urn:microsoft.com/office/officeart/2018/5/layout/IconCircleLabelList"/>
    <dgm:cxn modelId="{928C7B33-A4B8-4A2C-A3DA-2FF55671E42C}" type="presParOf" srcId="{0D546B69-F6FC-4BC7-8B1D-DBE5D79C7360}" destId="{44B4CE0A-8D69-4F95-8825-B3660201DF85}" srcOrd="1" destOrd="0" presId="urn:microsoft.com/office/officeart/2018/5/layout/IconCircleLabelList"/>
    <dgm:cxn modelId="{3E4C019E-7091-4AE6-9881-108E656A081C}" type="presParOf" srcId="{0D546B69-F6FC-4BC7-8B1D-DBE5D79C7360}" destId="{2EB0A4AF-B2BD-4D0A-A782-1146FEEAAF85}" srcOrd="2" destOrd="0" presId="urn:microsoft.com/office/officeart/2018/5/layout/IconCircleLabelList"/>
    <dgm:cxn modelId="{E3FB108B-D39D-4EF6-8E44-7BCDD40AA979}" type="presParOf" srcId="{0D546B69-F6FC-4BC7-8B1D-DBE5D79C7360}" destId="{C3D8AB55-EFB4-420B-A943-643853DBB8E7}" srcOrd="3" destOrd="0" presId="urn:microsoft.com/office/officeart/2018/5/layout/IconCircleLabelList"/>
    <dgm:cxn modelId="{CA587A7B-A1FD-4886-8A93-0968ED420767}" type="presParOf" srcId="{4CED9F3F-1E21-4F28-984F-35A54047ABB7}" destId="{486C69BC-3702-4C9C-B170-3018F4D0DAD2}" srcOrd="9" destOrd="0" presId="urn:microsoft.com/office/officeart/2018/5/layout/IconCircleLabelList"/>
    <dgm:cxn modelId="{D5186CCE-7717-465B-8EF7-295CD93937D7}" type="presParOf" srcId="{4CED9F3F-1E21-4F28-984F-35A54047ABB7}" destId="{1BFBECDC-E2F9-4AE3-B406-C99B65C22A2B}" srcOrd="10" destOrd="0" presId="urn:microsoft.com/office/officeart/2018/5/layout/IconCircleLabelList"/>
    <dgm:cxn modelId="{51BDEFFB-B846-423B-B59B-B4A19B1DFB6C}" type="presParOf" srcId="{1BFBECDC-E2F9-4AE3-B406-C99B65C22A2B}" destId="{8BD3CB58-AB12-4014-A71B-263F8095B8BA}" srcOrd="0" destOrd="0" presId="urn:microsoft.com/office/officeart/2018/5/layout/IconCircleLabelList"/>
    <dgm:cxn modelId="{C99DD8DF-40BF-4298-9C8D-EA208DF494BA}" type="presParOf" srcId="{1BFBECDC-E2F9-4AE3-B406-C99B65C22A2B}" destId="{DDEE2712-AB32-4D78-9E5A-C6C041A35948}" srcOrd="1" destOrd="0" presId="urn:microsoft.com/office/officeart/2018/5/layout/IconCircleLabelList"/>
    <dgm:cxn modelId="{03792799-FC47-4C7B-989B-2E4251F94303}" type="presParOf" srcId="{1BFBECDC-E2F9-4AE3-B406-C99B65C22A2B}" destId="{AB1A746A-1165-44E9-81DE-59F0F87882D2}" srcOrd="2" destOrd="0" presId="urn:microsoft.com/office/officeart/2018/5/layout/IconCircleLabelList"/>
    <dgm:cxn modelId="{02E984F5-0484-48B9-8CE8-7F787ECE5256}" type="presParOf" srcId="{1BFBECDC-E2F9-4AE3-B406-C99B65C22A2B}" destId="{BF8747D3-AF6A-4B73-9518-C74072516CF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61496-E96D-41D1-84B5-42C74DAC1006}">
      <dsp:nvSpPr>
        <dsp:cNvPr id="0" name=""/>
        <dsp:cNvSpPr/>
      </dsp:nvSpPr>
      <dsp:spPr>
        <a:xfrm rot="10800000">
          <a:off x="3081652" y="0"/>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Real industry experience</a:t>
          </a:r>
          <a:r>
            <a:rPr lang="en-GB" sz="2100" kern="1200" dirty="0"/>
            <a:t>: learning and working with a business external to the education provider, making meaningful contributions to an organisation</a:t>
          </a:r>
        </a:p>
      </dsp:txBody>
      <dsp:txXfrm rot="10800000">
        <a:off x="3330868" y="0"/>
        <a:ext cx="8992927" cy="996863"/>
      </dsp:txXfrm>
    </dsp:sp>
    <dsp:sp modelId="{9EEA6235-5DFD-46EF-93AE-AED2CBC1368C}">
      <dsp:nvSpPr>
        <dsp:cNvPr id="0" name=""/>
        <dsp:cNvSpPr/>
      </dsp:nvSpPr>
      <dsp:spPr>
        <a:xfrm>
          <a:off x="2078692" y="1523"/>
          <a:ext cx="996863" cy="99686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97CC11-1942-4F38-AE57-A37876294207}">
      <dsp:nvSpPr>
        <dsp:cNvPr id="0" name=""/>
        <dsp:cNvSpPr/>
      </dsp:nvSpPr>
      <dsp:spPr>
        <a:xfrm rot="10800000">
          <a:off x="3081652" y="1209986"/>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Minimum 315 hours </a:t>
          </a:r>
          <a:r>
            <a:rPr lang="en-GB" sz="2100" kern="1200" dirty="0"/>
            <a:t>(approx. 45 working days)</a:t>
          </a:r>
        </a:p>
      </dsp:txBody>
      <dsp:txXfrm rot="10800000">
        <a:off x="3330868" y="1209986"/>
        <a:ext cx="8992927" cy="996863"/>
      </dsp:txXfrm>
    </dsp:sp>
    <dsp:sp modelId="{7CCE45B9-12A0-4714-9C70-981FF6A6A375}">
      <dsp:nvSpPr>
        <dsp:cNvPr id="0" name=""/>
        <dsp:cNvSpPr/>
      </dsp:nvSpPr>
      <dsp:spPr>
        <a:xfrm>
          <a:off x="2078692" y="1252852"/>
          <a:ext cx="996863" cy="99686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039A3-DED4-418E-9DF0-7F05D7ADD4CE}">
      <dsp:nvSpPr>
        <dsp:cNvPr id="0" name=""/>
        <dsp:cNvSpPr/>
      </dsp:nvSpPr>
      <dsp:spPr>
        <a:xfrm rot="10800000">
          <a:off x="3081652" y="2518465"/>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Occupationally-relevant:</a:t>
          </a:r>
          <a:r>
            <a:rPr lang="en-GB" sz="2100" kern="1200" dirty="0"/>
            <a:t> developing practical and technical skills in the T Level the student is taking</a:t>
          </a:r>
        </a:p>
      </dsp:txBody>
      <dsp:txXfrm rot="10800000">
        <a:off x="3330868" y="2518465"/>
        <a:ext cx="8992927" cy="996863"/>
      </dsp:txXfrm>
    </dsp:sp>
    <dsp:sp modelId="{51E14913-0D8E-49CD-B2A0-6958C8E124E7}">
      <dsp:nvSpPr>
        <dsp:cNvPr id="0" name=""/>
        <dsp:cNvSpPr/>
      </dsp:nvSpPr>
      <dsp:spPr>
        <a:xfrm>
          <a:off x="2078692" y="2504180"/>
          <a:ext cx="996863" cy="99686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CC8DD-13CA-4C0C-9472-E2DCBFBC005D}">
      <dsp:nvSpPr>
        <dsp:cNvPr id="0" name=""/>
        <dsp:cNvSpPr/>
      </dsp:nvSpPr>
      <dsp:spPr>
        <a:xfrm rot="10800000">
          <a:off x="3081652" y="3757032"/>
          <a:ext cx="9242143" cy="996863"/>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89" tIns="80010" rIns="149352" bIns="80010" numCol="1" spcCol="1270" anchor="ctr" anchorCtr="0">
          <a:noAutofit/>
        </a:bodyPr>
        <a:lstStyle/>
        <a:p>
          <a:pPr marL="0" lvl="0" indent="0" algn="l" defTabSz="933450">
            <a:lnSpc>
              <a:spcPct val="90000"/>
            </a:lnSpc>
            <a:spcBef>
              <a:spcPct val="0"/>
            </a:spcBef>
            <a:spcAft>
              <a:spcPct val="35000"/>
            </a:spcAft>
            <a:buNone/>
          </a:pPr>
          <a:r>
            <a:rPr lang="en-GB" sz="2100" b="1" kern="1200" dirty="0"/>
            <a:t>No legal requirement of expectation for industry placement students to be paid</a:t>
          </a:r>
          <a:r>
            <a:rPr lang="en-GB" sz="2100" kern="1200" dirty="0"/>
            <a:t>, but employers can choose to if they wish</a:t>
          </a:r>
        </a:p>
      </dsp:txBody>
      <dsp:txXfrm rot="10800000">
        <a:off x="3330868" y="3757032"/>
        <a:ext cx="8992927" cy="996863"/>
      </dsp:txXfrm>
    </dsp:sp>
    <dsp:sp modelId="{50218F2F-72E6-490E-86E0-875521741FCA}">
      <dsp:nvSpPr>
        <dsp:cNvPr id="0" name=""/>
        <dsp:cNvSpPr/>
      </dsp:nvSpPr>
      <dsp:spPr>
        <a:xfrm>
          <a:off x="2078692" y="3755509"/>
          <a:ext cx="996863" cy="99686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990B7-A097-4039-8F79-3AC7AAC893B7}">
      <dsp:nvSpPr>
        <dsp:cNvPr id="0" name=""/>
        <dsp:cNvSpPr/>
      </dsp:nvSpPr>
      <dsp:spPr>
        <a:xfrm>
          <a:off x="921668" y="859"/>
          <a:ext cx="877113" cy="87711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8915D-4C10-403A-B461-734746AC6022}">
      <dsp:nvSpPr>
        <dsp:cNvPr id="0" name=""/>
        <dsp:cNvSpPr/>
      </dsp:nvSpPr>
      <dsp:spPr>
        <a:xfrm>
          <a:off x="1108594" y="187785"/>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D52CC6-35EE-4A9B-B86B-3A16CC9A4CA3}">
      <dsp:nvSpPr>
        <dsp:cNvPr id="0" name=""/>
        <dsp:cNvSpPr/>
      </dsp:nvSpPr>
      <dsp:spPr>
        <a:xfrm>
          <a:off x="641279" y="1151171"/>
          <a:ext cx="1437890" cy="84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t>Conduct market research (e.g. Surveys, competitor analysis, customer profiling).</a:t>
          </a:r>
          <a:endParaRPr lang="en-US" sz="1600" kern="1200" cap="none" dirty="0"/>
        </a:p>
      </dsp:txBody>
      <dsp:txXfrm>
        <a:off x="641279" y="1151171"/>
        <a:ext cx="1437890" cy="844760"/>
      </dsp:txXfrm>
    </dsp:sp>
    <dsp:sp modelId="{92A5AC31-3D4F-4DC4-BFBD-0B94670CB0C1}">
      <dsp:nvSpPr>
        <dsp:cNvPr id="0" name=""/>
        <dsp:cNvSpPr/>
      </dsp:nvSpPr>
      <dsp:spPr>
        <a:xfrm>
          <a:off x="2611189" y="859"/>
          <a:ext cx="877113" cy="87711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5F83F-458E-413D-A664-362D6600FF31}">
      <dsp:nvSpPr>
        <dsp:cNvPr id="0" name=""/>
        <dsp:cNvSpPr/>
      </dsp:nvSpPr>
      <dsp:spPr>
        <a:xfrm>
          <a:off x="2798115" y="187785"/>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D11D5-9C28-486D-8DA8-4C3436E747F7}">
      <dsp:nvSpPr>
        <dsp:cNvPr id="0" name=""/>
        <dsp:cNvSpPr/>
      </dsp:nvSpPr>
      <dsp:spPr>
        <a:xfrm>
          <a:off x="2330801" y="1151171"/>
          <a:ext cx="1437890" cy="84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t>Support the creation of marketing content for social media, websites, or print.</a:t>
          </a:r>
          <a:endParaRPr lang="en-US" sz="1600" kern="1200" cap="none" dirty="0"/>
        </a:p>
      </dsp:txBody>
      <dsp:txXfrm>
        <a:off x="2330801" y="1151171"/>
        <a:ext cx="1437890" cy="844760"/>
      </dsp:txXfrm>
    </dsp:sp>
    <dsp:sp modelId="{13A9E99E-228D-4960-BA8F-A592F7BBCB40}">
      <dsp:nvSpPr>
        <dsp:cNvPr id="0" name=""/>
        <dsp:cNvSpPr/>
      </dsp:nvSpPr>
      <dsp:spPr>
        <a:xfrm>
          <a:off x="4300711" y="859"/>
          <a:ext cx="877113" cy="87711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286D9-25DB-471D-B310-1D3534AF1444}">
      <dsp:nvSpPr>
        <dsp:cNvPr id="0" name=""/>
        <dsp:cNvSpPr/>
      </dsp:nvSpPr>
      <dsp:spPr>
        <a:xfrm>
          <a:off x="4487637" y="187785"/>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8D4C6F-7E3C-4278-BE09-642115BBBB1B}">
      <dsp:nvSpPr>
        <dsp:cNvPr id="0" name=""/>
        <dsp:cNvSpPr/>
      </dsp:nvSpPr>
      <dsp:spPr>
        <a:xfrm>
          <a:off x="4020322" y="1151171"/>
          <a:ext cx="1437890" cy="84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t>Help organise events, promotions, or campaigns.</a:t>
          </a:r>
          <a:endParaRPr lang="en-US" sz="1600" kern="1200" cap="none" dirty="0"/>
        </a:p>
      </dsp:txBody>
      <dsp:txXfrm>
        <a:off x="4020322" y="1151171"/>
        <a:ext cx="1437890" cy="844760"/>
      </dsp:txXfrm>
    </dsp:sp>
    <dsp:sp modelId="{B7F65413-0244-40AC-81D7-1E67C4A743B3}">
      <dsp:nvSpPr>
        <dsp:cNvPr id="0" name=""/>
        <dsp:cNvSpPr/>
      </dsp:nvSpPr>
      <dsp:spPr>
        <a:xfrm>
          <a:off x="5990232" y="859"/>
          <a:ext cx="877113" cy="87711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DE885-B3A8-40F1-93C7-A47CF4CB5B5F}">
      <dsp:nvSpPr>
        <dsp:cNvPr id="0" name=""/>
        <dsp:cNvSpPr/>
      </dsp:nvSpPr>
      <dsp:spPr>
        <a:xfrm>
          <a:off x="6177158" y="187785"/>
          <a:ext cx="503261" cy="503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1D8EB-E7DD-4E63-B100-B3C79FE9BB98}">
      <dsp:nvSpPr>
        <dsp:cNvPr id="0" name=""/>
        <dsp:cNvSpPr/>
      </dsp:nvSpPr>
      <dsp:spPr>
        <a:xfrm>
          <a:off x="5709844" y="1151171"/>
          <a:ext cx="1437890" cy="84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t>Assist with customer service and gathering feedback.</a:t>
          </a:r>
          <a:endParaRPr lang="en-US" sz="1600" kern="1200" cap="none" dirty="0"/>
        </a:p>
      </dsp:txBody>
      <dsp:txXfrm>
        <a:off x="5709844" y="1151171"/>
        <a:ext cx="1437890" cy="844760"/>
      </dsp:txXfrm>
    </dsp:sp>
    <dsp:sp modelId="{2BE92859-5C7B-4268-BD32-34E84944B06F}">
      <dsp:nvSpPr>
        <dsp:cNvPr id="0" name=""/>
        <dsp:cNvSpPr/>
      </dsp:nvSpPr>
      <dsp:spPr>
        <a:xfrm>
          <a:off x="7679754" y="859"/>
          <a:ext cx="877113" cy="87711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4CE0A-8D69-4F95-8825-B3660201DF85}">
      <dsp:nvSpPr>
        <dsp:cNvPr id="0" name=""/>
        <dsp:cNvSpPr/>
      </dsp:nvSpPr>
      <dsp:spPr>
        <a:xfrm>
          <a:off x="7866680" y="187785"/>
          <a:ext cx="503261" cy="5032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8AB55-EFB4-420B-A943-643853DBB8E7}">
      <dsp:nvSpPr>
        <dsp:cNvPr id="0" name=""/>
        <dsp:cNvSpPr/>
      </dsp:nvSpPr>
      <dsp:spPr>
        <a:xfrm>
          <a:off x="7399365" y="1151171"/>
          <a:ext cx="1437890" cy="84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t>Contribute to updating marketing materials, databases and CRM systems.</a:t>
          </a:r>
          <a:endParaRPr lang="en-US" sz="1600" kern="1200" cap="none" dirty="0"/>
        </a:p>
      </dsp:txBody>
      <dsp:txXfrm>
        <a:off x="7399365" y="1151171"/>
        <a:ext cx="1437890" cy="844760"/>
      </dsp:txXfrm>
    </dsp:sp>
    <dsp:sp modelId="{8BD3CB58-AB12-4014-A71B-263F8095B8BA}">
      <dsp:nvSpPr>
        <dsp:cNvPr id="0" name=""/>
        <dsp:cNvSpPr/>
      </dsp:nvSpPr>
      <dsp:spPr>
        <a:xfrm>
          <a:off x="4300711" y="2355405"/>
          <a:ext cx="877113" cy="87711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E2712-AB32-4D78-9E5A-C6C041A35948}">
      <dsp:nvSpPr>
        <dsp:cNvPr id="0" name=""/>
        <dsp:cNvSpPr/>
      </dsp:nvSpPr>
      <dsp:spPr>
        <a:xfrm>
          <a:off x="4487637" y="2542331"/>
          <a:ext cx="503261" cy="5032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8747D3-AF6A-4B73-9518-C74072516CF9}">
      <dsp:nvSpPr>
        <dsp:cNvPr id="0" name=""/>
        <dsp:cNvSpPr/>
      </dsp:nvSpPr>
      <dsp:spPr>
        <a:xfrm>
          <a:off x="4020322" y="3505717"/>
          <a:ext cx="1437890" cy="84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GB" sz="1600" kern="1200" cap="none" dirty="0"/>
            <a:t>Monitor and report on campaign performance using digital tools.</a:t>
          </a:r>
          <a:endParaRPr lang="en-US" sz="1600" kern="1200" cap="none" dirty="0"/>
        </a:p>
      </dsp:txBody>
      <dsp:txXfrm>
        <a:off x="4020322" y="3505717"/>
        <a:ext cx="1437890" cy="84476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EDA6A-A053-4C40-9B93-395610B48BD9}" type="datetimeFigureOut">
              <a:rPr lang="en-GB" smtClean="0"/>
              <a:t>23/09/2025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3F48B-3A48-9244-B0B5-D26A6BFFB480}" type="slidenum">
              <a:rPr lang="en-GB" smtClean="0"/>
              <a:t>‹#›</a:t>
            </a:fld>
            <a:endParaRPr lang="en-GB"/>
          </a:p>
        </p:txBody>
      </p:sp>
    </p:spTree>
    <p:extLst>
      <p:ext uri="{BB962C8B-B14F-4D97-AF65-F5344CB8AC3E}">
        <p14:creationId xmlns:p14="http://schemas.microsoft.com/office/powerpoint/2010/main" val="182417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SPEAKER NOTES:</a:t>
            </a:r>
          </a:p>
          <a:p>
            <a:endParaRPr lang="en-GB"/>
          </a:p>
          <a:p>
            <a:pPr marL="171450" indent="-171450">
              <a:buFont typeface="Arial" panose="020B0604020202020204" pitchFamily="34" charset="0"/>
              <a:buChar char="•"/>
            </a:pPr>
            <a:r>
              <a:rPr lang="en-GB"/>
              <a:t>Welcome audience and carry out any required introductions. </a:t>
            </a:r>
          </a:p>
        </p:txBody>
      </p:sp>
      <p:sp>
        <p:nvSpPr>
          <p:cNvPr id="4" name="Slide Number Placeholder 3"/>
          <p:cNvSpPr>
            <a:spLocks noGrp="1"/>
          </p:cNvSpPr>
          <p:nvPr>
            <p:ph type="sldNum" sz="quarter" idx="5"/>
          </p:nvPr>
        </p:nvSpPr>
        <p:spPr/>
        <p:txBody>
          <a:bodyPr/>
          <a:lstStyle/>
          <a:p>
            <a:fld id="{EFF8DC11-5811-E54C-93FB-BDA3EAE90651}" type="slidenum">
              <a:rPr lang="en-GB" smtClean="0"/>
              <a:t>1</a:t>
            </a:fld>
            <a:endParaRPr lang="en-GB"/>
          </a:p>
        </p:txBody>
      </p:sp>
    </p:spTree>
    <p:extLst>
      <p:ext uri="{BB962C8B-B14F-4D97-AF65-F5344CB8AC3E}">
        <p14:creationId xmlns:p14="http://schemas.microsoft.com/office/powerpoint/2010/main" val="300142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whether you wish to share the range of delivery approaches with employers.  This can be used for discussions on which would work best for them.</a:t>
            </a:r>
          </a:p>
        </p:txBody>
      </p:sp>
      <p:sp>
        <p:nvSpPr>
          <p:cNvPr id="4" name="Slide Number Placeholder 3"/>
          <p:cNvSpPr>
            <a:spLocks noGrp="1"/>
          </p:cNvSpPr>
          <p:nvPr>
            <p:ph type="sldNum" sz="quarter" idx="5"/>
          </p:nvPr>
        </p:nvSpPr>
        <p:spPr/>
        <p:txBody>
          <a:bodyPr/>
          <a:lstStyle/>
          <a:p>
            <a:fld id="{6143F48B-3A48-9244-B0B5-D26A6BFFB480}" type="slidenum">
              <a:rPr lang="en-GB" smtClean="0"/>
              <a:t>10</a:t>
            </a:fld>
            <a:endParaRPr lang="en-GB"/>
          </a:p>
        </p:txBody>
      </p:sp>
    </p:spTree>
    <p:extLst>
      <p:ext uri="{BB962C8B-B14F-4D97-AF65-F5344CB8AC3E}">
        <p14:creationId xmlns:p14="http://schemas.microsoft.com/office/powerpoint/2010/main" val="1406461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EF0D-CFAB-2290-592E-B89379C9F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A9190-AC17-91EA-2835-1317703D9D74}"/>
              </a:ext>
            </a:extLst>
          </p:cNvPr>
          <p:cNvSpPr>
            <a:spLocks noGrp="1" noRot="1" noChangeAspect="1"/>
          </p:cNvSpPr>
          <p:nvPr>
            <p:ph type="sldImg"/>
          </p:nvPr>
        </p:nvSpPr>
        <p:spPr>
          <a:xfrm>
            <a:off x="407988" y="260350"/>
            <a:ext cx="6008687" cy="3381375"/>
          </a:xfrm>
        </p:spPr>
      </p:sp>
      <p:sp>
        <p:nvSpPr>
          <p:cNvPr id="4" name="Slide Number Placeholder 3">
            <a:extLst>
              <a:ext uri="{FF2B5EF4-FFF2-40B4-BE49-F238E27FC236}">
                <a16:creationId xmlns:a16="http://schemas.microsoft.com/office/drawing/2014/main" id="{6D2AC057-F4EE-99A7-311D-AA30CF96DD19}"/>
              </a:ext>
            </a:extLst>
          </p:cNvPr>
          <p:cNvSpPr>
            <a:spLocks noGrp="1"/>
          </p:cNvSpPr>
          <p:nvPr>
            <p:ph type="sldNum" sz="quarter" idx="5"/>
          </p:nvPr>
        </p:nvSpPr>
        <p:spPr/>
        <p:txBody>
          <a:bodyPr/>
          <a:lstStyle/>
          <a:p>
            <a:fld id="{A43584B4-5C97-4A4F-8376-21A6D0FC9A32}" type="slidenum">
              <a:rPr lang="en-GB" smtClean="0"/>
              <a:t>11</a:t>
            </a:fld>
            <a:endParaRPr lang="en-GB"/>
          </a:p>
        </p:txBody>
      </p:sp>
      <p:sp>
        <p:nvSpPr>
          <p:cNvPr id="7" name="Notes Placeholder 2">
            <a:extLst>
              <a:ext uri="{FF2B5EF4-FFF2-40B4-BE49-F238E27FC236}">
                <a16:creationId xmlns:a16="http://schemas.microsoft.com/office/drawing/2014/main" id="{60FE9AF1-DC75-C93E-3911-ECD097853275}"/>
              </a:ext>
            </a:extLst>
          </p:cNvPr>
          <p:cNvSpPr txBox="1">
            <a:spLocks/>
          </p:cNvSpPr>
          <p:nvPr/>
        </p:nvSpPr>
        <p:spPr>
          <a:xfrm>
            <a:off x="407988" y="3713212"/>
            <a:ext cx="6008687" cy="5904655"/>
          </a:xfrm>
          <a:prstGeom prst="rect">
            <a:avLst/>
          </a:prstGeom>
        </p:spPr>
        <p:txBody>
          <a:bodyPr vert="horz" lIns="96606" tIns="48303" rIns="96606" bIns="48303" rtlCol="0"/>
          <a:lst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GB" sz="1000"/>
              <a:t>Let me breakdown what an industry placement is in a bit more detail for you </a:t>
            </a:r>
            <a:r>
              <a:rPr lang="en-GB" sz="1000" i="1"/>
              <a:t>(slide content)</a:t>
            </a:r>
          </a:p>
          <a:p>
            <a:endParaRPr lang="en-GB" sz="1000"/>
          </a:p>
          <a:p>
            <a:r>
              <a:rPr lang="en-GB" sz="1000"/>
              <a:t>It is different to, and can work alongside, apprenticeships and work experience</a:t>
            </a:r>
          </a:p>
          <a:p>
            <a:endParaRPr lang="en-GB" sz="1000" b="1" i="1"/>
          </a:p>
          <a:p>
            <a:r>
              <a:rPr lang="en-GB" sz="1000" b="1" i="1"/>
              <a:t>APPRENTICESHIP</a:t>
            </a:r>
          </a:p>
          <a:p>
            <a:pPr marL="171450" indent="-171450" defTabSz="585806">
              <a:spcBef>
                <a:spcPts val="100"/>
              </a:spcBef>
              <a:spcAft>
                <a:spcPts val="100"/>
              </a:spcAft>
              <a:buFont typeface="Arial" panose="020B0604020202020204" pitchFamily="34" charset="0"/>
              <a:buChar char="•"/>
            </a:pPr>
            <a:r>
              <a:rPr lang="en-GB" sz="1000" b="1">
                <a:solidFill>
                  <a:sysClr val="windowText" lastClr="000000"/>
                </a:solidFill>
                <a:cs typeface="Courier New" panose="02070309020205020404" pitchFamily="49" charset="0"/>
              </a:rPr>
              <a:t>80% in work </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Job – fully committed to working in a role</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End with full job competence</a:t>
            </a:r>
          </a:p>
          <a:p>
            <a:pPr marL="171450" indent="-171450"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T Level is “one foot” into work getting ready to enter the workforce</a:t>
            </a:r>
          </a:p>
          <a:p>
            <a:endParaRPr lang="en-GB" sz="1000" b="1" i="1"/>
          </a:p>
          <a:p>
            <a:endParaRPr lang="en-GB" sz="1000" b="1" i="1"/>
          </a:p>
          <a:p>
            <a:r>
              <a:rPr lang="en-GB" sz="1000" b="1" i="1">
                <a:solidFill>
                  <a:sysClr val="windowText" lastClr="000000"/>
                </a:solidFill>
                <a:cs typeface="Courier New" panose="02070309020205020404" pitchFamily="49" charset="0"/>
              </a:rPr>
              <a:t>WORK EXPERIENCE</a:t>
            </a:r>
          </a:p>
          <a:p>
            <a:pPr marL="183064" indent="-183064" defTabSz="585806">
              <a:spcBef>
                <a:spcPts val="100"/>
              </a:spcBef>
              <a:spcAft>
                <a:spcPts val="100"/>
              </a:spcAft>
              <a:buFont typeface="Arial" panose="020B0604020202020204" pitchFamily="34" charset="0"/>
              <a:buChar char="•"/>
            </a:pPr>
            <a:r>
              <a:rPr lang="en-GB" sz="1000" b="1">
                <a:solidFill>
                  <a:sysClr val="windowText" lastClr="000000"/>
                </a:solidFill>
                <a:cs typeface="Courier New" panose="02070309020205020404" pitchFamily="49" charset="0"/>
              </a:rPr>
              <a:t>1 – 2 weeks </a:t>
            </a:r>
          </a:p>
          <a:p>
            <a:pPr marL="183064" indent="-183064"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Aim to help students gain general ‘employability skills’</a:t>
            </a:r>
          </a:p>
          <a:p>
            <a:pPr marL="183064" indent="-183064" defTabSz="585806">
              <a:spcBef>
                <a:spcPts val="100"/>
              </a:spcBef>
              <a:spcAft>
                <a:spcPts val="100"/>
              </a:spcAft>
              <a:buFont typeface="Arial" panose="020B0604020202020204" pitchFamily="34" charset="0"/>
              <a:buChar char="•"/>
            </a:pPr>
            <a:r>
              <a:rPr lang="en-GB" sz="1000">
                <a:solidFill>
                  <a:sysClr val="windowText" lastClr="000000"/>
                </a:solidFill>
                <a:cs typeface="Courier New" panose="02070309020205020404" pitchFamily="49" charset="0"/>
              </a:rPr>
              <a:t>More of a ‘work taster’ – the first exposure to a working environment</a:t>
            </a:r>
          </a:p>
          <a:p>
            <a:endParaRPr lang="en-GB" sz="1000"/>
          </a:p>
          <a:p>
            <a:endParaRPr lang="en-GB" sz="1000"/>
          </a:p>
          <a:p>
            <a:r>
              <a:rPr lang="en-GB" sz="1000" b="1"/>
              <a:t>The word ‘meaningful’ is particularly important. </a:t>
            </a:r>
            <a:r>
              <a:rPr lang="en-GB" sz="1000"/>
              <a:t>An industry placement is a two-way process – the student undertaking meaningful work that has a clear line of sight to their programme of study – developing students practical and technical skills and for you, that opportunity to engage a young person contribute to your work during the time they are with you. We’ll share an example of that with you soon along with the employers you heard from briefly in the opening video.</a:t>
            </a:r>
          </a:p>
          <a:p>
            <a:endParaRPr lang="en-GB" sz="1000"/>
          </a:p>
          <a:p>
            <a:r>
              <a:rPr lang="en-GB" sz="1000"/>
              <a:t>As you can see, </a:t>
            </a:r>
            <a:r>
              <a:rPr lang="en-GB" sz="1000" b="1"/>
              <a:t>an industry placement is a substantial period of time</a:t>
            </a:r>
            <a:r>
              <a:rPr lang="en-GB" sz="1000"/>
              <a:t>; it needs to be, to ensure we can achieve ‘meaningful’. There are some flexibilities available; such as the 315 hours being split between two employers. We can certainly talk you through this in more detail on a 121 basis if you think this would be of interest to your organisation.</a:t>
            </a:r>
          </a:p>
          <a:p>
            <a:endParaRPr lang="en-GB" sz="1000"/>
          </a:p>
          <a:p>
            <a:r>
              <a:rPr lang="en-GB" sz="1000" b="1"/>
              <a:t>Industry placements can work for both large and small employers</a:t>
            </a:r>
            <a:r>
              <a:rPr lang="en-GB" sz="1000"/>
              <a:t>; there may be different practicalities to work through and support needed from the college, school or education provider you’ll be working with but business size is certainly not a barrier to success.</a:t>
            </a:r>
          </a:p>
          <a:p>
            <a:endParaRPr lang="en-GB" sz="1000"/>
          </a:p>
          <a:p>
            <a:r>
              <a:rPr lang="en-GB" sz="1000" b="1"/>
              <a:t>I’ll move on to show you some of the placement models </a:t>
            </a:r>
            <a:r>
              <a:rPr lang="en-GB" sz="1000"/>
              <a:t>that have already been used by employers then I’ll open up the discussion for questions.</a:t>
            </a:r>
          </a:p>
          <a:p>
            <a:endParaRPr lang="en-GB" sz="1000"/>
          </a:p>
          <a:p>
            <a:endParaRPr lang="en-GB" sz="1000"/>
          </a:p>
        </p:txBody>
      </p:sp>
      <p:sp>
        <p:nvSpPr>
          <p:cNvPr id="3" name="Notes Placeholder 2">
            <a:extLst>
              <a:ext uri="{FF2B5EF4-FFF2-40B4-BE49-F238E27FC236}">
                <a16:creationId xmlns:a16="http://schemas.microsoft.com/office/drawing/2014/main" id="{BB224243-014E-94E0-CBDD-314089A766EC}"/>
              </a:ext>
            </a:extLst>
          </p:cNvPr>
          <p:cNvSpPr>
            <a:spLocks noGrp="1"/>
          </p:cNvSpPr>
          <p:nvPr>
            <p:ph type="body" idx="1"/>
          </p:nvPr>
        </p:nvSpPr>
        <p:spPr/>
        <p:txBody>
          <a:bodyPr/>
          <a:lstStyle/>
          <a:p>
            <a:r>
              <a:rPr lang="en-GB" dirty="0"/>
              <a:t>This provides a simple table of the information which is described in the prior video clip.  Depending on your offer and the purpose of this discussion you may not need / want this level of detail – delete where needed.</a:t>
            </a:r>
          </a:p>
        </p:txBody>
      </p:sp>
    </p:spTree>
    <p:extLst>
      <p:ext uri="{BB962C8B-B14F-4D97-AF65-F5344CB8AC3E}">
        <p14:creationId xmlns:p14="http://schemas.microsoft.com/office/powerpoint/2010/main" val="194332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SPEAKERS NOTES:</a:t>
            </a:r>
          </a:p>
          <a:p>
            <a:endParaRPr lang="en-GB"/>
          </a:p>
          <a:p>
            <a:pPr marL="171450" indent="-171450">
              <a:buFont typeface="Arial" panose="020B0604020202020204" pitchFamily="34" charset="0"/>
              <a:buChar char="•"/>
            </a:pPr>
            <a:r>
              <a:rPr lang="en-GB"/>
              <a:t>Industry placements can be delivered in a number of ways, depending on the needs of the employer and the student. </a:t>
            </a:r>
          </a:p>
          <a:p>
            <a:pPr marL="171450" indent="-171450">
              <a:buFont typeface="Arial" panose="020B0604020202020204" pitchFamily="34" charset="0"/>
              <a:buChar char="•"/>
            </a:pPr>
            <a:r>
              <a:rPr lang="en-GB"/>
              <a:t>There are several delivery models that can be used, including block placements, day-release placements, and staggered placements. </a:t>
            </a:r>
          </a:p>
          <a:p>
            <a:pPr marL="171450" indent="-171450">
              <a:buFont typeface="Arial" panose="020B0604020202020204" pitchFamily="34" charset="0"/>
              <a:buChar char="•"/>
            </a:pPr>
            <a:r>
              <a:rPr lang="en-GB"/>
              <a:t>Block placements involve the student working full-time for an extended period of time, usually 6-8 weeks, while day-release placements involve the student attending work one or two days per week over a longer period of time. </a:t>
            </a:r>
          </a:p>
          <a:p>
            <a:pPr marL="171450" indent="-171450">
              <a:buFont typeface="Arial" panose="020B0604020202020204" pitchFamily="34" charset="0"/>
              <a:buChar char="•"/>
            </a:pPr>
            <a:r>
              <a:rPr lang="en-GB"/>
              <a:t>Staggered placements involve the student working part-time over a longer period of time. </a:t>
            </a:r>
          </a:p>
          <a:p>
            <a:pPr marL="171450" indent="-171450">
              <a:buFont typeface="Arial" panose="020B0604020202020204" pitchFamily="34" charset="0"/>
              <a:buChar char="•"/>
            </a:pPr>
            <a:r>
              <a:rPr lang="en-GB"/>
              <a:t>Placements can also be project-based, with a specific focus on a particular project or task. Employers should work with the school or college to determine the most appropriate delivery model for their needs and the needs of the student.</a:t>
            </a:r>
          </a:p>
          <a:p>
            <a:pPr marL="171450" indent="-171450">
              <a:buFont typeface="Arial" panose="020B0604020202020204" pitchFamily="34" charset="0"/>
              <a:buChar char="•"/>
            </a:pPr>
            <a:r>
              <a:rPr lang="en-GB"/>
              <a:t>Ask the employer if they, even at this early stage would have any preferences / would your model work for them? (BE CAREFUL NOT TO MAKE THIS A BARRIER – THEIR RESPONSE MAY MEAN FURTHER DISCUSSION ABOUT FLEXIBILITIES OF YOUR DELIVERY MODEL IS NECESSARY.) </a:t>
            </a:r>
          </a:p>
        </p:txBody>
      </p:sp>
      <p:sp>
        <p:nvSpPr>
          <p:cNvPr id="4" name="Slide Number Placeholder 3"/>
          <p:cNvSpPr>
            <a:spLocks noGrp="1"/>
          </p:cNvSpPr>
          <p:nvPr>
            <p:ph type="sldNum" sz="quarter" idx="5"/>
          </p:nvPr>
        </p:nvSpPr>
        <p:spPr/>
        <p:txBody>
          <a:bodyPr/>
          <a:lstStyle/>
          <a:p>
            <a:fld id="{6143F48B-3A48-9244-B0B5-D26A6BFFB480}" type="slidenum">
              <a:rPr lang="en-GB" smtClean="0"/>
              <a:t>12</a:t>
            </a:fld>
            <a:endParaRPr lang="en-GB"/>
          </a:p>
        </p:txBody>
      </p:sp>
    </p:spTree>
    <p:extLst>
      <p:ext uri="{BB962C8B-B14F-4D97-AF65-F5344CB8AC3E}">
        <p14:creationId xmlns:p14="http://schemas.microsoft.com/office/powerpoint/2010/main" val="330830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 NOTES:</a:t>
            </a:r>
          </a:p>
          <a:p>
            <a:endParaRPr lang="en-GB"/>
          </a:p>
          <a:p>
            <a:pPr marL="171450" indent="-171450">
              <a:buFont typeface="Arial" panose="020B0604020202020204" pitchFamily="34" charset="0"/>
              <a:buChar char="•"/>
            </a:pPr>
            <a:r>
              <a:rPr lang="en-GB"/>
              <a:t>Employers who offer industry placements make a commitment to provide valuable training and work experience to T-Level students. </a:t>
            </a:r>
          </a:p>
          <a:p>
            <a:pPr marL="171450" indent="-171450">
              <a:buFont typeface="Arial" panose="020B0604020202020204" pitchFamily="34" charset="0"/>
              <a:buChar char="•"/>
            </a:pPr>
            <a:r>
              <a:rPr lang="en-GB"/>
              <a:t>Employers are responsible for ensuring that the student is treated fairly and respectfully, and is provided with meaningful tasks and responsibilities. </a:t>
            </a:r>
          </a:p>
          <a:p>
            <a:pPr marL="171450" indent="-171450">
              <a:buFont typeface="Arial" panose="020B0604020202020204" pitchFamily="34" charset="0"/>
              <a:buChar char="•"/>
            </a:pPr>
            <a:r>
              <a:rPr lang="en-GB"/>
              <a:t>Employers will also need to provide regular feedback and support, and help the student develop employability skills. It is important to adhere to relevant laws and regulations, including health and safety, data protection, and equality and diversity. </a:t>
            </a:r>
          </a:p>
          <a:p>
            <a:pPr marL="171450" indent="-171450">
              <a:buFont typeface="Arial" panose="020B0604020202020204" pitchFamily="34" charset="0"/>
              <a:buChar char="•"/>
            </a:pPr>
            <a:r>
              <a:rPr lang="en-GB"/>
              <a:t>By offering an industry placement, employers can help develop the next generation of skilled workers and benefit from fresh perspectives and new talent in their organisation.</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may also wish to explain there are no requirements for payment, offer of a job longer-term etc.</a:t>
            </a:r>
          </a:p>
        </p:txBody>
      </p:sp>
      <p:sp>
        <p:nvSpPr>
          <p:cNvPr id="4" name="Slide Number Placeholder 3"/>
          <p:cNvSpPr>
            <a:spLocks noGrp="1"/>
          </p:cNvSpPr>
          <p:nvPr>
            <p:ph type="sldNum" sz="quarter" idx="5"/>
          </p:nvPr>
        </p:nvSpPr>
        <p:spPr/>
        <p:txBody>
          <a:bodyPr/>
          <a:lstStyle/>
          <a:p>
            <a:fld id="{6143F48B-3A48-9244-B0B5-D26A6BFFB480}" type="slidenum">
              <a:rPr lang="en-GB" smtClean="0"/>
              <a:t>13</a:t>
            </a:fld>
            <a:endParaRPr lang="en-GB"/>
          </a:p>
        </p:txBody>
      </p:sp>
    </p:spTree>
    <p:extLst>
      <p:ext uri="{BB962C8B-B14F-4D97-AF65-F5344CB8AC3E}">
        <p14:creationId xmlns:p14="http://schemas.microsoft.com/office/powerpoint/2010/main" val="324414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 </a:t>
            </a:r>
          </a:p>
          <a:p>
            <a:endParaRPr lang="en-GB"/>
          </a:p>
          <a:p>
            <a:r>
              <a:rPr lang="en-GB"/>
              <a:t>During an industry placement, it is important that both employer and student are supported to ensure a successful outcome. In this slide, discuss how you will support both parties during the placement. You may wish to edit this slide with your specific approach however, this sets out the minimum expectations.</a:t>
            </a:r>
          </a:p>
        </p:txBody>
      </p:sp>
      <p:sp>
        <p:nvSpPr>
          <p:cNvPr id="4" name="Slide Number Placeholder 3"/>
          <p:cNvSpPr>
            <a:spLocks noGrp="1"/>
          </p:cNvSpPr>
          <p:nvPr>
            <p:ph type="sldNum" sz="quarter" idx="5"/>
          </p:nvPr>
        </p:nvSpPr>
        <p:spPr/>
        <p:txBody>
          <a:bodyPr/>
          <a:lstStyle/>
          <a:p>
            <a:fld id="{6143F48B-3A48-9244-B0B5-D26A6BFFB480}" type="slidenum">
              <a:rPr lang="en-GB" smtClean="0"/>
              <a:t>14</a:t>
            </a:fld>
            <a:endParaRPr lang="en-GB"/>
          </a:p>
        </p:txBody>
      </p:sp>
    </p:spTree>
    <p:extLst>
      <p:ext uri="{BB962C8B-B14F-4D97-AF65-F5344CB8AC3E}">
        <p14:creationId xmlns:p14="http://schemas.microsoft.com/office/powerpoint/2010/main" val="404843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dirty="0">
                <a:solidFill>
                  <a:srgbClr val="000000"/>
                </a:solidFill>
                <a:effectLst/>
                <a:highlight>
                  <a:srgbClr val="FFFF00"/>
                </a:highlight>
                <a:latin typeface="Segoe UI" panose="020B0502040204020203" pitchFamily="34" charset="0"/>
              </a:rPr>
              <a:t>If you offer a progression route such as an apprenticeship, make sure to make this part of the information – you want to demonstrate you can develop their workforce pipeline with T Levels and your wider skills offer.</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There are a broad range of progression routes including: </a:t>
            </a:r>
            <a:r>
              <a:rPr lang="en-GB" dirty="0">
                <a:solidFill>
                  <a:srgbClr val="3F3F3F"/>
                </a:solidFill>
                <a:effectLst/>
                <a:latin typeface="Helvetica" pitchFamily="2" charset="0"/>
              </a:rPr>
              <a:t>HTQs, University, Skilled Employment, Apprenticeships and Accelerated Apprenticeships for more information go to https://</a:t>
            </a:r>
            <a:r>
              <a:rPr lang="en-GB" dirty="0" err="1">
                <a:solidFill>
                  <a:srgbClr val="3F3F3F"/>
                </a:solidFill>
                <a:effectLst/>
                <a:latin typeface="Helvetica" pitchFamily="2" charset="0"/>
              </a:rPr>
              <a:t>www.instituteforapprenticeships.org</a:t>
            </a:r>
            <a:r>
              <a:rPr lang="en-GB" dirty="0">
                <a:solidFill>
                  <a:srgbClr val="3F3F3F"/>
                </a:solidFill>
                <a:effectLst/>
                <a:latin typeface="Helvetica" pitchFamily="2" charset="0"/>
              </a:rPr>
              <a:t>/qualifications/t-levels/t-level-progression-profiles/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SPEAKER NOTES: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This slide outlines the various progression routes available to Marketing T Level students. Students can pursue higher education in a related field or enter the workforce directly. Various career options are available, including administrative assistants, office managers, and customer service representatives. With experience, students can progress to roles such as project managers, HR managers, and executive assistants.</a:t>
            </a:r>
          </a:p>
          <a:p>
            <a:endParaRPr lang="en-GB" dirty="0"/>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15</a:t>
            </a:fld>
            <a:endParaRPr lang="en-GB"/>
          </a:p>
        </p:txBody>
      </p:sp>
    </p:spTree>
    <p:extLst>
      <p:ext uri="{BB962C8B-B14F-4D97-AF65-F5344CB8AC3E}">
        <p14:creationId xmlns:p14="http://schemas.microsoft.com/office/powerpoint/2010/main" val="170566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7" y="4073252"/>
            <a:ext cx="6008687" cy="4309291"/>
          </a:xfrm>
        </p:spPr>
        <p:txBody>
          <a:bodyPr/>
          <a:lstStyle/>
          <a:p>
            <a:pPr>
              <a:lnSpc>
                <a:spcPct val="125000"/>
              </a:lnSpc>
            </a:pPr>
            <a:endParaRPr lang="en-GB" sz="1050"/>
          </a:p>
          <a:p>
            <a:endParaRPr lang="en-GB" sz="1050"/>
          </a:p>
          <a:p>
            <a:endParaRPr lang="en-GB" sz="1050"/>
          </a:p>
          <a:p>
            <a:endParaRPr lang="en-GB" sz="1050"/>
          </a:p>
          <a:p>
            <a:endParaRPr lang="en-GB" sz="1050"/>
          </a:p>
          <a:p>
            <a:endParaRPr lang="en-GB"/>
          </a:p>
          <a:p>
            <a:endParaRPr lang="en-GB"/>
          </a:p>
          <a:p>
            <a:endParaRPr lang="en-GB"/>
          </a:p>
        </p:txBody>
      </p:sp>
      <p:sp>
        <p:nvSpPr>
          <p:cNvPr id="4" name="Slide Number Placeholder 3"/>
          <p:cNvSpPr>
            <a:spLocks noGrp="1"/>
          </p:cNvSpPr>
          <p:nvPr>
            <p:ph type="sldNum" sz="quarter" idx="5"/>
          </p:nvPr>
        </p:nvSpPr>
        <p:spPr/>
        <p:txBody>
          <a:bodyPr/>
          <a:lstStyle/>
          <a:p>
            <a:fld id="{A43584B4-5C97-4A4F-8376-21A6D0FC9A32}" type="slidenum">
              <a:rPr lang="en-GB" smtClean="0"/>
              <a:t>16</a:t>
            </a:fld>
            <a:endParaRPr lang="en-GB"/>
          </a:p>
        </p:txBody>
      </p:sp>
    </p:spTree>
    <p:extLst>
      <p:ext uri="{BB962C8B-B14F-4D97-AF65-F5344CB8AC3E}">
        <p14:creationId xmlns:p14="http://schemas.microsoft.com/office/powerpoint/2010/main" val="203298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666C-C735-1472-70BE-5704C8EEC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06AE2-162A-8CA7-A173-04CCD6F69CCA}"/>
              </a:ext>
            </a:extLst>
          </p:cNvPr>
          <p:cNvSpPr>
            <a:spLocks noGrp="1" noRot="1" noChangeAspect="1"/>
          </p:cNvSpPr>
          <p:nvPr>
            <p:ph type="sldImg"/>
          </p:nvPr>
        </p:nvSpPr>
        <p:spPr>
          <a:xfrm>
            <a:off x="407988" y="260350"/>
            <a:ext cx="6008687" cy="3381375"/>
          </a:xfrm>
        </p:spPr>
      </p:sp>
      <p:sp>
        <p:nvSpPr>
          <p:cNvPr id="3" name="Notes Placeholder 2">
            <a:extLst>
              <a:ext uri="{FF2B5EF4-FFF2-40B4-BE49-F238E27FC236}">
                <a16:creationId xmlns:a16="http://schemas.microsoft.com/office/drawing/2014/main" id="{EB8CF60C-E928-A942-357B-3BBA7E744413}"/>
              </a:ext>
            </a:extLst>
          </p:cNvPr>
          <p:cNvSpPr>
            <a:spLocks noGrp="1"/>
          </p:cNvSpPr>
          <p:nvPr>
            <p:ph type="body" idx="1"/>
          </p:nvPr>
        </p:nvSpPr>
        <p:spPr>
          <a:xfrm>
            <a:off x="407987" y="4073252"/>
            <a:ext cx="6008687" cy="4309291"/>
          </a:xfrm>
        </p:spPr>
        <p:txBody>
          <a:bodyPr/>
          <a:lstStyle/>
          <a:p>
            <a:pPr>
              <a:lnSpc>
                <a:spcPct val="125000"/>
              </a:lnSpc>
            </a:pPr>
            <a:endParaRPr lang="en-GB" sz="1050" dirty="0"/>
          </a:p>
          <a:p>
            <a:endParaRPr lang="en-GB" sz="1050" dirty="0"/>
          </a:p>
          <a:p>
            <a:r>
              <a:rPr lang="en-GB" sz="1050" dirty="0"/>
              <a:t>You may wish to edit this slide with specific details about your claims process.</a:t>
            </a:r>
          </a:p>
          <a:p>
            <a:endParaRPr lang="en-GB" sz="1050" dirty="0"/>
          </a:p>
          <a:p>
            <a:endParaRPr lang="en-GB" sz="1050"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5587B35C-E88B-9F9A-7172-B28B5FA2CF0D}"/>
              </a:ext>
            </a:extLst>
          </p:cNvPr>
          <p:cNvSpPr>
            <a:spLocks noGrp="1"/>
          </p:cNvSpPr>
          <p:nvPr>
            <p:ph type="sldNum" sz="quarter" idx="5"/>
          </p:nvPr>
        </p:nvSpPr>
        <p:spPr/>
        <p:txBody>
          <a:bodyPr/>
          <a:lstStyle/>
          <a:p>
            <a:fld id="{A43584B4-5C97-4A4F-8376-21A6D0FC9A32}" type="slidenum">
              <a:rPr lang="en-GB" smtClean="0"/>
              <a:t>17</a:t>
            </a:fld>
            <a:endParaRPr lang="en-GB"/>
          </a:p>
        </p:txBody>
      </p:sp>
    </p:spTree>
    <p:extLst>
      <p:ext uri="{BB962C8B-B14F-4D97-AF65-F5344CB8AC3E}">
        <p14:creationId xmlns:p14="http://schemas.microsoft.com/office/powerpoint/2010/main" val="272090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929237"/>
            <a:ext cx="5791359" cy="4837138"/>
          </a:xfrm>
        </p:spPr>
        <p:txBody>
          <a:bodyPr/>
          <a:lstStyle/>
          <a:p>
            <a:endParaRPr lang="en-GB" sz="1050"/>
          </a:p>
          <a:p>
            <a:r>
              <a:rPr lang="en-GB"/>
              <a:t>SPEAKERS NOTES:</a:t>
            </a:r>
          </a:p>
          <a:p>
            <a:endParaRPr lang="en-GB"/>
          </a:p>
          <a:p>
            <a:pPr marL="171450" indent="-171450">
              <a:buFont typeface="Arial" panose="020B0604020202020204" pitchFamily="34" charset="0"/>
              <a:buChar char="•"/>
            </a:pPr>
            <a:r>
              <a:rPr lang="en-GB"/>
              <a:t>Open the discussion up for any questions…</a:t>
            </a:r>
          </a:p>
        </p:txBody>
      </p:sp>
      <p:sp>
        <p:nvSpPr>
          <p:cNvPr id="4" name="Slide Number Placeholder 3"/>
          <p:cNvSpPr>
            <a:spLocks noGrp="1"/>
          </p:cNvSpPr>
          <p:nvPr>
            <p:ph type="sldNum" sz="quarter" idx="5"/>
          </p:nvPr>
        </p:nvSpPr>
        <p:spPr/>
        <p:txBody>
          <a:bodyPr/>
          <a:lstStyle/>
          <a:p>
            <a:fld id="{A43584B4-5C97-4A4F-8376-21A6D0FC9A32}" type="slidenum">
              <a:rPr lang="en-GB" smtClean="0"/>
              <a:t>18</a:t>
            </a:fld>
            <a:endParaRPr lang="en-GB"/>
          </a:p>
        </p:txBody>
      </p:sp>
    </p:spTree>
    <p:extLst>
      <p:ext uri="{BB962C8B-B14F-4D97-AF65-F5344CB8AC3E}">
        <p14:creationId xmlns:p14="http://schemas.microsoft.com/office/powerpoint/2010/main" val="813820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Edit this slide as appropriate. This is the call for action for the employer this will depend on whether you are presenting this to a group of employers, or an individual employer.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&lt;To be inserted by presenter&gt;</a:t>
            </a:r>
          </a:p>
        </p:txBody>
      </p:sp>
      <p:sp>
        <p:nvSpPr>
          <p:cNvPr id="4" name="Slide Number Placeholder 3"/>
          <p:cNvSpPr>
            <a:spLocks noGrp="1"/>
          </p:cNvSpPr>
          <p:nvPr>
            <p:ph type="sldNum" sz="quarter" idx="5"/>
          </p:nvPr>
        </p:nvSpPr>
        <p:spPr/>
        <p:txBody>
          <a:bodyPr/>
          <a:lstStyle/>
          <a:p>
            <a:fld id="{EFF8DC11-5811-E54C-93FB-BDA3EAE90651}" type="slidenum">
              <a:rPr lang="en-GB" smtClean="0"/>
              <a:t>19</a:t>
            </a:fld>
            <a:endParaRPr lang="en-GB"/>
          </a:p>
        </p:txBody>
      </p:sp>
    </p:spTree>
    <p:extLst>
      <p:ext uri="{BB962C8B-B14F-4D97-AF65-F5344CB8AC3E}">
        <p14:creationId xmlns:p14="http://schemas.microsoft.com/office/powerpoint/2010/main" val="170631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This session is aimed to give you an overview of the Sales Marketing </a:t>
            </a:r>
            <a:r>
              <a:rPr lang="en-GB">
                <a:latin typeface="Arial" panose="020B0604020202020204" pitchFamily="34" charset="0"/>
                <a:cs typeface="Arial" panose="020B0604020202020204" pitchFamily="34" charset="0"/>
              </a:rPr>
              <a:t>and Procurement T </a:t>
            </a:r>
            <a:r>
              <a:rPr lang="en-GB" dirty="0">
                <a:latin typeface="Arial" panose="020B0604020202020204" pitchFamily="34" charset="0"/>
                <a:cs typeface="Arial" panose="020B0604020202020204" pitchFamily="34" charset="0"/>
              </a:rPr>
              <a:t>Level, the occupational specialisms and the industry placements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 will provide you with an overview of the programme, tell you a little about our students and why you might be interested in hosting a student in your workplace.  We will explore the types and projects and tasks a student would typically be involved in whilst on their industry placement, describe how our placement model works and answer any questions.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Finally, I am keen to understand if you remain interested and if you would like to progress this further. </a:t>
            </a:r>
          </a:p>
        </p:txBody>
      </p:sp>
      <p:sp>
        <p:nvSpPr>
          <p:cNvPr id="4" name="Slide Number Placeholder 3"/>
          <p:cNvSpPr>
            <a:spLocks noGrp="1"/>
          </p:cNvSpPr>
          <p:nvPr>
            <p:ph type="sldNum" sz="quarter" idx="5"/>
          </p:nvPr>
        </p:nvSpPr>
        <p:spPr/>
        <p:txBody>
          <a:bodyPr/>
          <a:lstStyle/>
          <a:p>
            <a:fld id="{EFF8DC11-5811-E54C-93FB-BDA3EAE90651}" type="slidenum">
              <a:rPr lang="en-GB" smtClean="0"/>
              <a:t>2</a:t>
            </a:fld>
            <a:endParaRPr lang="en-GB"/>
          </a:p>
        </p:txBody>
      </p:sp>
    </p:spTree>
    <p:extLst>
      <p:ext uri="{BB962C8B-B14F-4D97-AF65-F5344CB8AC3E}">
        <p14:creationId xmlns:p14="http://schemas.microsoft.com/office/powerpoint/2010/main" val="423653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282575"/>
            <a:ext cx="6523038" cy="3670300"/>
          </a:xfrm>
        </p:spPr>
      </p:sp>
      <p:sp>
        <p:nvSpPr>
          <p:cNvPr id="3" name="Notes Placeholder 2"/>
          <p:cNvSpPr>
            <a:spLocks noGrp="1"/>
          </p:cNvSpPr>
          <p:nvPr>
            <p:ph type="body" idx="1"/>
          </p:nvPr>
        </p:nvSpPr>
        <p:spPr>
          <a:xfrm>
            <a:off x="403514" y="4265541"/>
            <a:ext cx="5955832" cy="4678125"/>
          </a:xfrm>
        </p:spPr>
        <p:txBody>
          <a:bodyPr/>
          <a:lstStyle/>
          <a:p>
            <a:r>
              <a:rPr lang="en-GB" dirty="0"/>
              <a:t>NOTES:</a:t>
            </a:r>
          </a:p>
          <a:p>
            <a:endParaRPr lang="en-GB" dirty="0"/>
          </a:p>
          <a:p>
            <a:r>
              <a:rPr lang="en-GB" dirty="0"/>
              <a:t>If you have relevant case studies – provide links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584B4-5C97-4A4F-8376-21A6D0FC9A3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6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Make sure the contact details you provide (phone and email) are manned and will be responded to in a timely way.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Thank audience for their time and ensure there is a clear route for further engagement.</a:t>
            </a:r>
          </a:p>
        </p:txBody>
      </p:sp>
      <p:sp>
        <p:nvSpPr>
          <p:cNvPr id="4" name="Slide Number Placeholder 3"/>
          <p:cNvSpPr>
            <a:spLocks noGrp="1"/>
          </p:cNvSpPr>
          <p:nvPr>
            <p:ph type="sldNum" sz="quarter" idx="5"/>
          </p:nvPr>
        </p:nvSpPr>
        <p:spPr/>
        <p:txBody>
          <a:bodyPr/>
          <a:lstStyle/>
          <a:p>
            <a:fld id="{EFF8DC11-5811-E54C-93FB-BDA3EAE90651}" type="slidenum">
              <a:rPr lang="en-GB" smtClean="0"/>
              <a:t>21</a:t>
            </a:fld>
            <a:endParaRPr lang="en-GB"/>
          </a:p>
        </p:txBody>
      </p:sp>
    </p:spTree>
    <p:extLst>
      <p:ext uri="{BB962C8B-B14F-4D97-AF65-F5344CB8AC3E}">
        <p14:creationId xmlns:p14="http://schemas.microsoft.com/office/powerpoint/2010/main" val="398144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rPr>
              <a:t>Withi</a:t>
            </a:r>
            <a:r>
              <a:rPr lang="en-GB" sz="1200" dirty="0"/>
              <a:t>n the </a:t>
            </a:r>
            <a:r>
              <a:rPr lang="en-GB" sz="1200" dirty="0">
                <a:effectLst/>
              </a:rPr>
              <a:t>Sales Marketing and Procurement skills area there is 1 T Level: </a:t>
            </a:r>
            <a:r>
              <a:rPr lang="en-GB" sz="1200" b="1" dirty="0">
                <a:solidFill>
                  <a:srgbClr val="E8462B"/>
                </a:solidFill>
                <a:effectLst/>
              </a:rPr>
              <a:t>Marketing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E8462B"/>
                </a:solidFill>
                <a:effectLst/>
              </a:rPr>
              <a:t>Provide a high-level overview of the T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rgbClr val="E8462B"/>
              </a:solidFill>
              <a:effectLst/>
            </a:endParaRP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3</a:t>
            </a:fld>
            <a:endParaRPr lang="en-GB"/>
          </a:p>
        </p:txBody>
      </p:sp>
    </p:spTree>
    <p:extLst>
      <p:ext uri="{BB962C8B-B14F-4D97-AF65-F5344CB8AC3E}">
        <p14:creationId xmlns:p14="http://schemas.microsoft.com/office/powerpoint/2010/main" val="124220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857228"/>
            <a:ext cx="6008686" cy="5832648"/>
          </a:xfrm>
        </p:spPr>
        <p:txBody>
          <a:bodyPr/>
          <a:lstStyle/>
          <a:p>
            <a:pPr>
              <a:lnSpc>
                <a:spcPct val="110000"/>
              </a:lnSpc>
            </a:pPr>
            <a:r>
              <a:rPr lang="en-GB" sz="1050" dirty="0"/>
              <a:t>NOTES:</a:t>
            </a:r>
          </a:p>
          <a:p>
            <a:pPr marL="171450" indent="-171450">
              <a:lnSpc>
                <a:spcPct val="110000"/>
              </a:lnSpc>
              <a:buFont typeface="Arial" panose="020B0604020202020204" pitchFamily="34" charset="0"/>
              <a:buChar char="•"/>
            </a:pPr>
            <a:r>
              <a:rPr lang="en-GB" sz="1050" dirty="0"/>
              <a:t>Choice to edit occupational specialisms, in line with your offer</a:t>
            </a:r>
          </a:p>
          <a:p>
            <a:pPr>
              <a:lnSpc>
                <a:spcPct val="110000"/>
              </a:lnSpc>
            </a:pPr>
            <a:endParaRPr lang="en-GB" sz="1050" dirty="0"/>
          </a:p>
          <a:p>
            <a:pPr>
              <a:lnSpc>
                <a:spcPct val="110000"/>
              </a:lnSpc>
            </a:pPr>
            <a:r>
              <a:rPr lang="en-GB" sz="1050" dirty="0"/>
              <a:t>SPEAKERS NOTES:</a:t>
            </a:r>
          </a:p>
          <a:p>
            <a:pPr>
              <a:lnSpc>
                <a:spcPct val="110000"/>
              </a:lnSpc>
            </a:pPr>
            <a:endParaRPr lang="en-GB" sz="1050" dirty="0"/>
          </a:p>
          <a:p>
            <a:pPr>
              <a:lnSpc>
                <a:spcPct val="110000"/>
              </a:lnSpc>
            </a:pPr>
            <a:r>
              <a:rPr lang="en-GB" sz="1050" dirty="0"/>
              <a:t>What makes up the </a:t>
            </a:r>
            <a:r>
              <a:rPr lang="en-GB" sz="1050" dirty="0" err="1"/>
              <a:t>marketingT</a:t>
            </a:r>
            <a:r>
              <a:rPr lang="en-GB" sz="1050" dirty="0"/>
              <a:t> Level</a:t>
            </a:r>
          </a:p>
          <a:p>
            <a:pPr>
              <a:lnSpc>
                <a:spcPct val="110000"/>
              </a:lnSpc>
            </a:pPr>
            <a:endParaRPr lang="en-GB" sz="1050" dirty="0"/>
          </a:p>
          <a:p>
            <a:pPr>
              <a:lnSpc>
                <a:spcPct val="110000"/>
              </a:lnSpc>
            </a:pPr>
            <a:r>
              <a:rPr lang="en-GB" sz="1050" b="1" dirty="0">
                <a:solidFill>
                  <a:srgbClr val="E8472B"/>
                </a:solidFill>
              </a:rPr>
              <a:t>Core</a:t>
            </a:r>
          </a:p>
          <a:p>
            <a:pPr>
              <a:lnSpc>
                <a:spcPct val="110000"/>
              </a:lnSpc>
            </a:pPr>
            <a:r>
              <a:rPr lang="en-GB" sz="1050" dirty="0"/>
              <a:t>Students learn knowledge, concepts, and principles about the route</a:t>
            </a:r>
          </a:p>
          <a:p>
            <a:pPr>
              <a:lnSpc>
                <a:spcPct val="110000"/>
              </a:lnSpc>
            </a:pPr>
            <a:r>
              <a:rPr lang="en-GB" sz="1050" dirty="0"/>
              <a:t>The Core will be assessed through an exam and a project</a:t>
            </a:r>
          </a:p>
          <a:p>
            <a:pPr>
              <a:lnSpc>
                <a:spcPct val="110000"/>
              </a:lnSpc>
            </a:pPr>
            <a:endParaRPr lang="en-GB" sz="1050" dirty="0"/>
          </a:p>
          <a:p>
            <a:pPr>
              <a:lnSpc>
                <a:spcPct val="110000"/>
              </a:lnSpc>
            </a:pPr>
            <a:endParaRPr lang="en-GB" sz="1050" b="1" dirty="0"/>
          </a:p>
          <a:p>
            <a:pPr>
              <a:lnSpc>
                <a:spcPct val="110000"/>
              </a:lnSpc>
            </a:pPr>
            <a:r>
              <a:rPr lang="en-GB" sz="1050" b="1" dirty="0">
                <a:solidFill>
                  <a:srgbClr val="E8472B"/>
                </a:solidFill>
              </a:rPr>
              <a:t>Occupational specialism</a:t>
            </a:r>
          </a:p>
          <a:p>
            <a:pPr>
              <a:lnSpc>
                <a:spcPct val="110000"/>
              </a:lnSpc>
            </a:pPr>
            <a:r>
              <a:rPr lang="en-GB" sz="1050" dirty="0"/>
              <a:t>Students choose a specialism</a:t>
            </a:r>
          </a:p>
          <a:p>
            <a:pPr>
              <a:lnSpc>
                <a:spcPct val="110000"/>
              </a:lnSpc>
            </a:pPr>
            <a:r>
              <a:rPr lang="en-GB" sz="1050" dirty="0"/>
              <a:t>They will learn and be assessed on the knowledge and skills needed to do a specific job</a:t>
            </a:r>
          </a:p>
          <a:p>
            <a:pPr>
              <a:lnSpc>
                <a:spcPct val="110000"/>
              </a:lnSpc>
            </a:pPr>
            <a:r>
              <a:rPr lang="en-GB" sz="1050" dirty="0"/>
              <a:t>This will be assessed through assignments and tasks, which might be part of the industry placement</a:t>
            </a:r>
          </a:p>
          <a:p>
            <a:pPr>
              <a:lnSpc>
                <a:spcPct val="110000"/>
              </a:lnSpc>
            </a:pPr>
            <a:endParaRPr lang="en-GB" sz="1050" b="1" dirty="0"/>
          </a:p>
          <a:p>
            <a:pPr>
              <a:lnSpc>
                <a:spcPct val="110000"/>
              </a:lnSpc>
            </a:pPr>
            <a:r>
              <a:rPr lang="en-GB" sz="1050" b="1" dirty="0">
                <a:solidFill>
                  <a:srgbClr val="E8472B"/>
                </a:solidFill>
              </a:rPr>
              <a:t>Industry placement</a:t>
            </a:r>
          </a:p>
          <a:p>
            <a:pPr>
              <a:lnSpc>
                <a:spcPct val="110000"/>
              </a:lnSpc>
            </a:pPr>
            <a:r>
              <a:rPr lang="en-GB" sz="1050" b="0" dirty="0"/>
              <a:t>This is time spent with an employer like you, making a meaningful contribution to your organisation </a:t>
            </a:r>
          </a:p>
          <a:p>
            <a:pPr>
              <a:lnSpc>
                <a:spcPct val="110000"/>
              </a:lnSpc>
            </a:pPr>
            <a:endParaRPr lang="en-GB" sz="1050" dirty="0"/>
          </a:p>
          <a:p>
            <a:pPr>
              <a:lnSpc>
                <a:spcPct val="110000"/>
              </a:lnSpc>
            </a:pPr>
            <a:endParaRPr lang="en-GB" sz="1050" dirty="0">
              <a:solidFill>
                <a:srgbClr val="E8472B"/>
              </a:solidFill>
            </a:endParaRPr>
          </a:p>
          <a:p>
            <a:pPr>
              <a:lnSpc>
                <a:spcPct val="110000"/>
              </a:lnSpc>
            </a:pPr>
            <a:r>
              <a:rPr lang="en-GB" sz="1050" b="1" dirty="0">
                <a:solidFill>
                  <a:srgbClr val="E8472B"/>
                </a:solidFill>
              </a:rPr>
              <a:t>English and Maths</a:t>
            </a:r>
          </a:p>
          <a:p>
            <a:pPr>
              <a:lnSpc>
                <a:spcPct val="110000"/>
              </a:lnSpc>
            </a:pPr>
            <a:r>
              <a:rPr lang="en-GB" sz="1050" dirty="0"/>
              <a:t>Student needs Level 2 in both to pass their T Level </a:t>
            </a:r>
          </a:p>
          <a:p>
            <a:pPr>
              <a:lnSpc>
                <a:spcPct val="110000"/>
              </a:lnSpc>
            </a:pPr>
            <a:endParaRPr lang="en-GB" sz="1050" dirty="0"/>
          </a:p>
          <a:p>
            <a:pPr>
              <a:lnSpc>
                <a:spcPct val="110000"/>
              </a:lnSpc>
            </a:pPr>
            <a:r>
              <a:rPr lang="en-GB" sz="1050" b="1" dirty="0">
                <a:solidFill>
                  <a:srgbClr val="E8472B"/>
                </a:solidFill>
              </a:rPr>
              <a:t>Other requirements</a:t>
            </a:r>
          </a:p>
          <a:p>
            <a:pPr>
              <a:lnSpc>
                <a:spcPct val="110000"/>
              </a:lnSpc>
            </a:pPr>
            <a:r>
              <a:rPr lang="en-GB" sz="1050" dirty="0"/>
              <a:t>The employer panels who designed the T Level included specific requirements and accreditations that students will need in the workplace, again getting them ready for work. These could include additional training, certifications or memberships</a:t>
            </a:r>
          </a:p>
          <a:p>
            <a:endParaRPr lang="en-GB" dirty="0"/>
          </a:p>
        </p:txBody>
      </p:sp>
      <p:sp>
        <p:nvSpPr>
          <p:cNvPr id="4" name="Slide Number Placeholder 3"/>
          <p:cNvSpPr>
            <a:spLocks noGrp="1"/>
          </p:cNvSpPr>
          <p:nvPr>
            <p:ph type="sldNum" sz="quarter" idx="5"/>
          </p:nvPr>
        </p:nvSpPr>
        <p:spPr/>
        <p:txBody>
          <a:bodyPr/>
          <a:lstStyle/>
          <a:p>
            <a:fld id="{A43584B4-5C97-4A4F-8376-21A6D0FC9A32}" type="slidenum">
              <a:rPr lang="en-GB" smtClean="0"/>
              <a:t>4</a:t>
            </a:fld>
            <a:endParaRPr lang="en-GB"/>
          </a:p>
        </p:txBody>
      </p:sp>
    </p:spTree>
    <p:extLst>
      <p:ext uri="{BB962C8B-B14F-4D97-AF65-F5344CB8AC3E}">
        <p14:creationId xmlns:p14="http://schemas.microsoft.com/office/powerpoint/2010/main" val="304255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FB19-ACBF-819C-DF40-25C654141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879C7-8105-ED9B-6CC3-24CA787E0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03261-9DAC-367F-D832-5A20CEADA8C0}"/>
              </a:ext>
            </a:extLst>
          </p:cNvPr>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It’s possible employers already understand IP principles ahead of this session however, use this slide as a quick reminder. </a:t>
            </a:r>
          </a:p>
        </p:txBody>
      </p:sp>
      <p:sp>
        <p:nvSpPr>
          <p:cNvPr id="4" name="Slide Number Placeholder 3">
            <a:extLst>
              <a:ext uri="{FF2B5EF4-FFF2-40B4-BE49-F238E27FC236}">
                <a16:creationId xmlns:a16="http://schemas.microsoft.com/office/drawing/2014/main" id="{6450F5A7-E2D9-39CD-FC06-40CA833D2186}"/>
              </a:ext>
            </a:extLst>
          </p:cNvPr>
          <p:cNvSpPr>
            <a:spLocks noGrp="1"/>
          </p:cNvSpPr>
          <p:nvPr>
            <p:ph type="sldNum" sz="quarter" idx="5"/>
          </p:nvPr>
        </p:nvSpPr>
        <p:spPr/>
        <p:txBody>
          <a:bodyPr/>
          <a:lstStyle/>
          <a:p>
            <a:fld id="{6143F48B-3A48-9244-B0B5-D26A6BFFB480}" type="slidenum">
              <a:rPr lang="en-GB" smtClean="0"/>
              <a:t>5</a:t>
            </a:fld>
            <a:endParaRPr lang="en-GB"/>
          </a:p>
        </p:txBody>
      </p:sp>
    </p:spTree>
    <p:extLst>
      <p:ext uri="{BB962C8B-B14F-4D97-AF65-F5344CB8AC3E}">
        <p14:creationId xmlns:p14="http://schemas.microsoft.com/office/powerpoint/2010/main" val="2335896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0B18B-1C43-CA06-AAC4-71D463490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2C073-6E11-EA4B-8332-D510EE15E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C7401-1D7E-447C-2427-85B6F0F8014E}"/>
              </a:ext>
            </a:extLst>
          </p:cNvPr>
          <p:cNvSpPr>
            <a:spLocks noGrp="1"/>
          </p:cNvSpPr>
          <p:nvPr>
            <p:ph type="body" idx="1"/>
          </p:nvPr>
        </p:nvSpPr>
        <p:spPr/>
        <p:txBody>
          <a:bodyPr/>
          <a:lstStyle/>
          <a:p>
            <a:r>
              <a:rPr lang="en-GB" dirty="0"/>
              <a:t>NOTES:</a:t>
            </a:r>
          </a:p>
          <a:p>
            <a:endParaRPr lang="en-GB" dirty="0"/>
          </a:p>
          <a:p>
            <a:pPr marL="171450" indent="-171450">
              <a:buFont typeface="Arial" panose="020B0604020202020204" pitchFamily="34" charset="0"/>
              <a:buChar char="•"/>
            </a:pPr>
            <a:r>
              <a:rPr lang="en-GB" dirty="0"/>
              <a:t>Use this slide to give an insight to your students for employers, you could also add content/another slide with employer feedback.</a:t>
            </a:r>
          </a:p>
        </p:txBody>
      </p:sp>
      <p:sp>
        <p:nvSpPr>
          <p:cNvPr id="4" name="Slide Number Placeholder 3">
            <a:extLst>
              <a:ext uri="{FF2B5EF4-FFF2-40B4-BE49-F238E27FC236}">
                <a16:creationId xmlns:a16="http://schemas.microsoft.com/office/drawing/2014/main" id="{0271390E-FC57-BC37-B974-7A3EE4532A22}"/>
              </a:ext>
            </a:extLst>
          </p:cNvPr>
          <p:cNvSpPr>
            <a:spLocks noGrp="1"/>
          </p:cNvSpPr>
          <p:nvPr>
            <p:ph type="sldNum" sz="quarter" idx="5"/>
          </p:nvPr>
        </p:nvSpPr>
        <p:spPr/>
        <p:txBody>
          <a:bodyPr/>
          <a:lstStyle/>
          <a:p>
            <a:fld id="{6143F48B-3A48-9244-B0B5-D26A6BFFB480}" type="slidenum">
              <a:rPr lang="en-GB" smtClean="0"/>
              <a:t>6</a:t>
            </a:fld>
            <a:endParaRPr lang="en-GB"/>
          </a:p>
        </p:txBody>
      </p:sp>
    </p:spTree>
    <p:extLst>
      <p:ext uri="{BB962C8B-B14F-4D97-AF65-F5344CB8AC3E}">
        <p14:creationId xmlns:p14="http://schemas.microsoft.com/office/powerpoint/2010/main" val="1655057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a:t>
            </a:r>
          </a:p>
          <a:p>
            <a:endParaRPr lang="en-GB"/>
          </a:p>
          <a:p>
            <a:pPr marL="171450" indent="-171450">
              <a:buFont typeface="Arial" panose="020B0604020202020204" pitchFamily="34" charset="0"/>
              <a:buChar char="•"/>
            </a:pPr>
            <a:r>
              <a:rPr lang="en-GB"/>
              <a:t>Use this slide to demonstrate to employers what value your students will bring, if you have some real examples or profiles of your students you could add this here. </a:t>
            </a:r>
          </a:p>
        </p:txBody>
      </p:sp>
      <p:sp>
        <p:nvSpPr>
          <p:cNvPr id="4" name="Slide Number Placeholder 3"/>
          <p:cNvSpPr>
            <a:spLocks noGrp="1"/>
          </p:cNvSpPr>
          <p:nvPr>
            <p:ph type="sldNum" sz="quarter" idx="5"/>
          </p:nvPr>
        </p:nvSpPr>
        <p:spPr/>
        <p:txBody>
          <a:bodyPr/>
          <a:lstStyle/>
          <a:p>
            <a:fld id="{6143F48B-3A48-9244-B0B5-D26A6BFFB480}" type="slidenum">
              <a:rPr lang="en-GB" smtClean="0"/>
              <a:t>7</a:t>
            </a:fld>
            <a:endParaRPr lang="en-GB"/>
          </a:p>
        </p:txBody>
      </p:sp>
    </p:spTree>
    <p:extLst>
      <p:ext uri="{BB962C8B-B14F-4D97-AF65-F5344CB8AC3E}">
        <p14:creationId xmlns:p14="http://schemas.microsoft.com/office/powerpoint/2010/main" val="418426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If you have feedback from your employers about benefits they have found in hosting your students, add this into the slide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3F3F3F"/>
                </a:solidFill>
                <a:effectLst/>
                <a:latin typeface="Helvetica" pitchFamily="2" charset="0"/>
              </a:rPr>
              <a:t>Here's what other employers say about hosting industry placements…</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8</a:t>
            </a:fld>
            <a:endParaRPr lang="en-GB"/>
          </a:p>
        </p:txBody>
      </p:sp>
    </p:spTree>
    <p:extLst>
      <p:ext uri="{BB962C8B-B14F-4D97-AF65-F5344CB8AC3E}">
        <p14:creationId xmlns:p14="http://schemas.microsoft.com/office/powerpoint/2010/main" val="2647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SPEAKERS NOTES:</a:t>
            </a:r>
          </a:p>
          <a:p>
            <a:endParaRPr lang="en-GB"/>
          </a:p>
          <a:p>
            <a:r>
              <a:rPr lang="en-GB"/>
              <a:t>Industry placements provide students with the opportunity to work on a variety of projects that can directly contribute to business operations. These projects may include conducting market research, creating marketing campaigns, implementing administrative policies, managing financial records, recruiting staff, and providing customer service. Through these experiences, students will gain practical skills and knowledge that can help them succeed in future careers.</a:t>
            </a:r>
          </a:p>
          <a:p>
            <a:endParaRPr lang="en-GB"/>
          </a:p>
          <a:p>
            <a:r>
              <a:rPr lang="en-GB"/>
              <a:t>You could also ask the employer about the typical work they undertake and establish if this in in line with the T Level.</a:t>
            </a:r>
          </a:p>
        </p:txBody>
      </p:sp>
      <p:sp>
        <p:nvSpPr>
          <p:cNvPr id="4" name="Slide Number Placeholder 3"/>
          <p:cNvSpPr>
            <a:spLocks noGrp="1"/>
          </p:cNvSpPr>
          <p:nvPr>
            <p:ph type="sldNum" sz="quarter" idx="5"/>
          </p:nvPr>
        </p:nvSpPr>
        <p:spPr/>
        <p:txBody>
          <a:bodyPr/>
          <a:lstStyle/>
          <a:p>
            <a:fld id="{6143F48B-3A48-9244-B0B5-D26A6BFFB480}" type="slidenum">
              <a:rPr lang="en-GB" smtClean="0"/>
              <a:t>9</a:t>
            </a:fld>
            <a:endParaRPr lang="en-GB"/>
          </a:p>
        </p:txBody>
      </p:sp>
    </p:spTree>
    <p:extLst>
      <p:ext uri="{BB962C8B-B14F-4D97-AF65-F5344CB8AC3E}">
        <p14:creationId xmlns:p14="http://schemas.microsoft.com/office/powerpoint/2010/main" val="2393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15F7-B893-F335-398C-0DB86EDC518F}"/>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D02ACF1A-900F-C99C-924F-F3FE0545FE2D}"/>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C9A36D5-9B1C-8783-75A4-0BD1496C5A3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5B15429-6D9A-3040-80AF-A69280E7A205}" type="datetime1">
              <a:rPr lang="en-GB" smtClean="0"/>
              <a:t>23/09/2025</a:t>
            </a:fld>
            <a:endParaRPr lang="en-GB"/>
          </a:p>
        </p:txBody>
      </p:sp>
      <p:sp>
        <p:nvSpPr>
          <p:cNvPr id="5" name="Footer Placeholder 4">
            <a:extLst>
              <a:ext uri="{FF2B5EF4-FFF2-40B4-BE49-F238E27FC236}">
                <a16:creationId xmlns:a16="http://schemas.microsoft.com/office/drawing/2014/main" id="{0ACDD1AB-5433-0DF9-3544-5E2B6F0B6D4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CD790A13-A12C-3086-7E67-58C057775D2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70A69C31-D06C-1A0B-454E-A0AE91A0D4A0}"/>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3569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0F1A-27E4-EA50-A454-1B2799B7D5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D06A96F-99EE-2AF4-B6D9-C8BFCEFF8D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71B361-4946-8944-19CA-0B54CDC3A9D8}"/>
              </a:ext>
            </a:extLst>
          </p:cNvPr>
          <p:cNvSpPr>
            <a:spLocks noGrp="1"/>
          </p:cNvSpPr>
          <p:nvPr>
            <p:ph type="dt" sz="half" idx="10"/>
          </p:nvPr>
        </p:nvSpPr>
        <p:spPr/>
        <p:txBody>
          <a:bodyPr/>
          <a:lstStyle/>
          <a:p>
            <a:fld id="{3DFF6834-85CD-7846-B2F6-7AC8975E4391}" type="datetime1">
              <a:rPr lang="en-GB" smtClean="0"/>
              <a:t>23/09/2025</a:t>
            </a:fld>
            <a:endParaRPr lang="en-GB"/>
          </a:p>
        </p:txBody>
      </p:sp>
      <p:sp>
        <p:nvSpPr>
          <p:cNvPr id="5" name="Footer Placeholder 4">
            <a:extLst>
              <a:ext uri="{FF2B5EF4-FFF2-40B4-BE49-F238E27FC236}">
                <a16:creationId xmlns:a16="http://schemas.microsoft.com/office/drawing/2014/main" id="{6210141C-E3D9-B30E-5EAA-8393067A19F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06ECBF48-24EA-B6A3-B0CC-C1A4844AC8E1}"/>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427815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24166-090D-8F8E-0268-FA07AA10F98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F02668B-7E23-CB9A-4117-649B6A657D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9857C1-FE31-1317-3C06-F91DED707B9E}"/>
              </a:ext>
            </a:extLst>
          </p:cNvPr>
          <p:cNvSpPr>
            <a:spLocks noGrp="1"/>
          </p:cNvSpPr>
          <p:nvPr>
            <p:ph type="dt" sz="half" idx="10"/>
          </p:nvPr>
        </p:nvSpPr>
        <p:spPr/>
        <p:txBody>
          <a:bodyPr/>
          <a:lstStyle/>
          <a:p>
            <a:fld id="{02BE3A87-AED1-864F-8A1F-0E24CA16D8C9}" type="datetime1">
              <a:rPr lang="en-GB" smtClean="0"/>
              <a:t>23/09/2025</a:t>
            </a:fld>
            <a:endParaRPr lang="en-GB"/>
          </a:p>
        </p:txBody>
      </p:sp>
      <p:sp>
        <p:nvSpPr>
          <p:cNvPr id="5" name="Footer Placeholder 4">
            <a:extLst>
              <a:ext uri="{FF2B5EF4-FFF2-40B4-BE49-F238E27FC236}">
                <a16:creationId xmlns:a16="http://schemas.microsoft.com/office/drawing/2014/main" id="{BC8261FE-0A4A-EA1E-0220-51BC35271A1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0D1C0CAB-7E81-1D38-C94E-5535418254A5}"/>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3297027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204443" y="1038332"/>
            <a:ext cx="9782221" cy="503663"/>
          </a:xfrm>
          <a:prstGeom prst="rect">
            <a:avLst/>
          </a:prstGeom>
        </p:spPr>
        <p:txBody>
          <a:bodyPr wrap="square" lIns="0" tIns="0" rIns="0" bIns="0" anchor="t" anchorCtr="0">
            <a:noAutofit/>
          </a:bodyPr>
          <a:lstStyle>
            <a:lvl1pPr algn="l">
              <a:defRPr sz="1637" cap="all" baseline="0">
                <a:solidFill>
                  <a:schemeClr val="tx1"/>
                </a:solidFill>
              </a:defRPr>
            </a:lvl1pPr>
          </a:lstStyle>
          <a:p>
            <a:r>
              <a:rPr lang="en-US"/>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481"/>
            <a:ext cx="12192000" cy="6857519"/>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sz="1092"/>
          </a:p>
        </p:txBody>
      </p:sp>
      <p:sp>
        <p:nvSpPr>
          <p:cNvPr id="7" name="Freeform 6">
            <a:extLst>
              <a:ext uri="{FF2B5EF4-FFF2-40B4-BE49-F238E27FC236}">
                <a16:creationId xmlns:a16="http://schemas.microsoft.com/office/drawing/2014/main" id="{4C7ADA1A-7896-E442-830A-907F10FB58E2}"/>
              </a:ext>
            </a:extLst>
          </p:cNvPr>
          <p:cNvSpPr/>
          <p:nvPr/>
        </p:nvSpPr>
        <p:spPr>
          <a:xfrm>
            <a:off x="0" y="1712830"/>
            <a:ext cx="1149350"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43532269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1800" y="1512001"/>
            <a:ext cx="11294120" cy="4648655"/>
          </a:xfrm>
          <a:noFill/>
        </p:spPr>
        <p:txBody>
          <a:bodyPr lIns="180000" tIns="180000" rIns="180000"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 2025 SDN. No portion of this presentation may be reproduced without permission of  SDN Enterprises Ltd.</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n-GB" noProof="0" smtClean="0"/>
              <a:pPr rtl="0"/>
              <a:t>‹#›</a:t>
            </a:fld>
            <a:endParaRPr lang="en-GB" noProof="0"/>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11293920" cy="432000"/>
          </a:xfrm>
        </p:spPr>
        <p:txBody>
          <a:bodyPr rtlCol="0"/>
          <a:lstStyle/>
          <a:p>
            <a:pPr rtl="0"/>
            <a:r>
              <a:rPr lang="en-US" noProof="0"/>
              <a:t>Click to edit Master title style</a:t>
            </a:r>
            <a:endParaRPr lang="en-GB" noProof="0"/>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799" y="1008000"/>
            <a:ext cx="11293919" cy="360000"/>
          </a:xfrm>
        </p:spPr>
        <p:txBody>
          <a:bodyPr rtlCol="0" anchor="ctr"/>
          <a:lstStyle>
            <a:lvl1pPr marL="0" indent="0">
              <a:buNone/>
              <a:defRPr sz="2200" i="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Tree>
    <p:extLst>
      <p:ext uri="{BB962C8B-B14F-4D97-AF65-F5344CB8AC3E}">
        <p14:creationId xmlns:p14="http://schemas.microsoft.com/office/powerpoint/2010/main" val="284306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813B-646E-BC0F-7D70-66A375187B4D}"/>
              </a:ext>
            </a:extLst>
          </p:cNvPr>
          <p:cNvSpPr>
            <a:spLocks noGrp="1"/>
          </p:cNvSpPr>
          <p:nvPr>
            <p:ph type="title"/>
          </p:nvPr>
        </p:nvSpPr>
        <p:spPr/>
        <p:txBody>
          <a:bodyPr>
            <a:normAutofit/>
          </a:bodyPr>
          <a:lstStyle>
            <a:lvl1pPr>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2987C673-3935-1D75-8EF9-2C5B6158E21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D7C07F-D6BB-168C-9719-8F46574D045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A891A04-0A03-B245-9C22-B5146B39AD8E}" type="datetime1">
              <a:rPr lang="en-GB" smtClean="0"/>
              <a:t>23/09/2025</a:t>
            </a:fld>
            <a:endParaRPr lang="en-GB"/>
          </a:p>
        </p:txBody>
      </p:sp>
      <p:sp>
        <p:nvSpPr>
          <p:cNvPr id="5" name="Footer Placeholder 4">
            <a:extLst>
              <a:ext uri="{FF2B5EF4-FFF2-40B4-BE49-F238E27FC236}">
                <a16:creationId xmlns:a16="http://schemas.microsoft.com/office/drawing/2014/main" id="{F5DF972E-F232-AF29-33A2-700FE172B46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462F96DF-809F-AB3D-0C96-9B2EAFC68D5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BF41F464-E226-7F3B-0A43-7175A167163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9161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AE7-E19B-31B8-F641-10F7C00BECCC}"/>
              </a:ext>
            </a:extLst>
          </p:cNvPr>
          <p:cNvSpPr>
            <a:spLocks noGrp="1"/>
          </p:cNvSpPr>
          <p:nvPr>
            <p:ph type="title"/>
          </p:nvPr>
        </p:nvSpPr>
        <p:spPr>
          <a:xfrm>
            <a:off x="831850" y="1709738"/>
            <a:ext cx="10515600" cy="2852737"/>
          </a:xfrm>
        </p:spPr>
        <p:txBody>
          <a:bodyPr anchor="b"/>
          <a:lstStyle>
            <a:lvl1pPr>
              <a:defRPr sz="6000">
                <a:solidFill>
                  <a:srgbClr val="E8462B"/>
                </a:solidFill>
              </a:defRPr>
            </a:lvl1pPr>
          </a:lstStyle>
          <a:p>
            <a:r>
              <a:rPr lang="en-GB"/>
              <a:t>Click to edit Master title style</a:t>
            </a:r>
          </a:p>
        </p:txBody>
      </p:sp>
      <p:sp>
        <p:nvSpPr>
          <p:cNvPr id="3" name="Text Placeholder 2">
            <a:extLst>
              <a:ext uri="{FF2B5EF4-FFF2-40B4-BE49-F238E27FC236}">
                <a16:creationId xmlns:a16="http://schemas.microsoft.com/office/drawing/2014/main" id="{CDBF9910-82B9-8B24-7A94-168548BFB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71BC9B-A015-E9DE-2EBF-9231AF6CA2EA}"/>
              </a:ext>
            </a:extLst>
          </p:cNvPr>
          <p:cNvSpPr>
            <a:spLocks noGrp="1"/>
          </p:cNvSpPr>
          <p:nvPr>
            <p:ph type="dt" sz="half" idx="10"/>
          </p:nvPr>
        </p:nvSpPr>
        <p:spPr/>
        <p:txBody>
          <a:bodyPr/>
          <a:lstStyle/>
          <a:p>
            <a:fld id="{9CFFA742-3D46-1B49-AA6E-FF44ABD9E1F7}" type="datetime1">
              <a:rPr lang="en-GB" smtClean="0"/>
              <a:t>23/09/2025</a:t>
            </a:fld>
            <a:endParaRPr lang="en-GB"/>
          </a:p>
        </p:txBody>
      </p:sp>
      <p:sp>
        <p:nvSpPr>
          <p:cNvPr id="5" name="Footer Placeholder 4">
            <a:extLst>
              <a:ext uri="{FF2B5EF4-FFF2-40B4-BE49-F238E27FC236}">
                <a16:creationId xmlns:a16="http://schemas.microsoft.com/office/drawing/2014/main" id="{445138B9-57D7-C5C1-9636-241049AFE98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13254E89-F0F3-72FC-EBCC-7D64AE3DB955}"/>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76CD94F9-FFEF-4145-62BA-12125F320709}"/>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5504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BB1-4741-E507-792A-EB4AC76BE7E8}"/>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mj-lt"/>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846456A3-1C1E-D214-7739-9CD1B24DC0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F614F4-DEB2-D2C8-F7EF-96D43EFC14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7137A25-5CA1-4C02-5328-5C3850A8010C}"/>
              </a:ext>
            </a:extLst>
          </p:cNvPr>
          <p:cNvSpPr>
            <a:spLocks noGrp="1"/>
          </p:cNvSpPr>
          <p:nvPr>
            <p:ph type="dt" sz="half" idx="10"/>
          </p:nvPr>
        </p:nvSpPr>
        <p:spPr/>
        <p:txBody>
          <a:bodyPr/>
          <a:lstStyle/>
          <a:p>
            <a:fld id="{5013203C-87D0-4A44-9FE2-077DAFDE4479}" type="datetime1">
              <a:rPr lang="en-GB" smtClean="0"/>
              <a:t>23/09/2025</a:t>
            </a:fld>
            <a:endParaRPr lang="en-GB"/>
          </a:p>
        </p:txBody>
      </p:sp>
      <p:sp>
        <p:nvSpPr>
          <p:cNvPr id="6" name="Footer Placeholder 5">
            <a:extLst>
              <a:ext uri="{FF2B5EF4-FFF2-40B4-BE49-F238E27FC236}">
                <a16:creationId xmlns:a16="http://schemas.microsoft.com/office/drawing/2014/main" id="{23416D4F-7573-C3A7-351F-72A6F08EFA7E}"/>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564E57A1-148D-2771-9EF1-F6DCAD9B03DF}"/>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94FD8B57-957E-494A-0EEA-B0AE3702F0A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160872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0ADC-64B8-120D-431C-4192B3A94902}"/>
              </a:ext>
            </a:extLst>
          </p:cNvPr>
          <p:cNvSpPr>
            <a:spLocks noGrp="1"/>
          </p:cNvSpPr>
          <p:nvPr>
            <p:ph type="title"/>
          </p:nvPr>
        </p:nvSpPr>
        <p:spPr>
          <a:xfrm>
            <a:off x="839788" y="365125"/>
            <a:ext cx="10515600" cy="1325563"/>
          </a:xfrm>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Text Placeholder 2">
            <a:extLst>
              <a:ext uri="{FF2B5EF4-FFF2-40B4-BE49-F238E27FC236}">
                <a16:creationId xmlns:a16="http://schemas.microsoft.com/office/drawing/2014/main" id="{8DB19FC7-0AEA-C65B-1889-4BC25F9CE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7E751A-896E-B3D4-95AE-15AF945BB4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CAD6A39-E4CC-843A-7341-2A9B04C6D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87D40D-DD02-B383-F3B4-024CFA89C6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9B56282-39DD-BEB3-C43D-E06B4BD0137B}"/>
              </a:ext>
            </a:extLst>
          </p:cNvPr>
          <p:cNvSpPr>
            <a:spLocks noGrp="1"/>
          </p:cNvSpPr>
          <p:nvPr>
            <p:ph type="dt" sz="half" idx="10"/>
          </p:nvPr>
        </p:nvSpPr>
        <p:spPr/>
        <p:txBody>
          <a:bodyPr/>
          <a:lstStyle/>
          <a:p>
            <a:fld id="{E940D70E-C0D8-8947-857D-FAF57CC7A034}" type="datetime1">
              <a:rPr lang="en-GB" smtClean="0"/>
              <a:t>23/09/2025</a:t>
            </a:fld>
            <a:endParaRPr lang="en-GB"/>
          </a:p>
        </p:txBody>
      </p:sp>
      <p:sp>
        <p:nvSpPr>
          <p:cNvPr id="8" name="Footer Placeholder 7">
            <a:extLst>
              <a:ext uri="{FF2B5EF4-FFF2-40B4-BE49-F238E27FC236}">
                <a16:creationId xmlns:a16="http://schemas.microsoft.com/office/drawing/2014/main" id="{3AB91056-C0A5-7E5F-409D-3C2939BF210F}"/>
              </a:ext>
            </a:extLst>
          </p:cNvPr>
          <p:cNvSpPr>
            <a:spLocks noGrp="1"/>
          </p:cNvSpPr>
          <p:nvPr>
            <p:ph type="ftr" sz="quarter" idx="11"/>
          </p:nvPr>
        </p:nvSpPr>
        <p:spPr/>
        <p:txBody>
          <a:bodyPr/>
          <a:lstStyle/>
          <a:p>
            <a:r>
              <a:rPr lang="en-GB"/>
              <a:t>Resource #22 Introductory Presentation for Employers</a:t>
            </a:r>
          </a:p>
        </p:txBody>
      </p:sp>
      <p:sp>
        <p:nvSpPr>
          <p:cNvPr id="9" name="Slide Number Placeholder 8">
            <a:extLst>
              <a:ext uri="{FF2B5EF4-FFF2-40B4-BE49-F238E27FC236}">
                <a16:creationId xmlns:a16="http://schemas.microsoft.com/office/drawing/2014/main" id="{992D084D-EC20-3A6F-D172-D3E9CBD533AB}"/>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10" name="Freeform 9">
            <a:extLst>
              <a:ext uri="{FF2B5EF4-FFF2-40B4-BE49-F238E27FC236}">
                <a16:creationId xmlns:a16="http://schemas.microsoft.com/office/drawing/2014/main" id="{B18583D8-744E-5FC2-EBBA-4C48F958D9C2}"/>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292857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79D4-C68F-7DEA-617F-5ACD9D3FDE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E0B14F5-943E-C207-9DA0-F8C4F2B404CC}"/>
              </a:ext>
            </a:extLst>
          </p:cNvPr>
          <p:cNvSpPr>
            <a:spLocks noGrp="1"/>
          </p:cNvSpPr>
          <p:nvPr>
            <p:ph type="dt" sz="half" idx="10"/>
          </p:nvPr>
        </p:nvSpPr>
        <p:spPr/>
        <p:txBody>
          <a:bodyPr/>
          <a:lstStyle/>
          <a:p>
            <a:fld id="{C4D4CA94-2BD6-914D-A60E-D9EB1260C182}" type="datetime1">
              <a:rPr lang="en-GB" smtClean="0"/>
              <a:t>23/09/2025</a:t>
            </a:fld>
            <a:endParaRPr lang="en-GB"/>
          </a:p>
        </p:txBody>
      </p:sp>
      <p:sp>
        <p:nvSpPr>
          <p:cNvPr id="4" name="Footer Placeholder 3">
            <a:extLst>
              <a:ext uri="{FF2B5EF4-FFF2-40B4-BE49-F238E27FC236}">
                <a16:creationId xmlns:a16="http://schemas.microsoft.com/office/drawing/2014/main" id="{97209D6C-BFB3-C2BB-E39A-AA1E0B905499}"/>
              </a:ext>
            </a:extLst>
          </p:cNvPr>
          <p:cNvSpPr>
            <a:spLocks noGrp="1"/>
          </p:cNvSpPr>
          <p:nvPr>
            <p:ph type="ftr" sz="quarter" idx="11"/>
          </p:nvPr>
        </p:nvSpPr>
        <p:spPr/>
        <p:txBody>
          <a:bodyPr/>
          <a:lstStyle/>
          <a:p>
            <a:r>
              <a:rPr lang="en-GB"/>
              <a:t>Resource #22 Introductory Presentation for Employers</a:t>
            </a:r>
          </a:p>
        </p:txBody>
      </p:sp>
      <p:sp>
        <p:nvSpPr>
          <p:cNvPr id="5" name="Slide Number Placeholder 4">
            <a:extLst>
              <a:ext uri="{FF2B5EF4-FFF2-40B4-BE49-F238E27FC236}">
                <a16:creationId xmlns:a16="http://schemas.microsoft.com/office/drawing/2014/main" id="{236D8C55-093D-C94E-9C5B-0368C2495C12}"/>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81320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D84DDD-5022-8114-B102-41295B2029D8}"/>
              </a:ext>
            </a:extLst>
          </p:cNvPr>
          <p:cNvSpPr>
            <a:spLocks noGrp="1"/>
          </p:cNvSpPr>
          <p:nvPr>
            <p:ph type="dt" sz="half" idx="10"/>
          </p:nvPr>
        </p:nvSpPr>
        <p:spPr/>
        <p:txBody>
          <a:bodyPr/>
          <a:lstStyle/>
          <a:p>
            <a:fld id="{879418CE-F12E-9946-90B2-8AEE0F61E564}" type="datetime1">
              <a:rPr lang="en-GB" smtClean="0"/>
              <a:t>23/09/2025</a:t>
            </a:fld>
            <a:endParaRPr lang="en-GB"/>
          </a:p>
        </p:txBody>
      </p:sp>
      <p:sp>
        <p:nvSpPr>
          <p:cNvPr id="3" name="Footer Placeholder 2">
            <a:extLst>
              <a:ext uri="{FF2B5EF4-FFF2-40B4-BE49-F238E27FC236}">
                <a16:creationId xmlns:a16="http://schemas.microsoft.com/office/drawing/2014/main" id="{5440EAD0-0282-E092-DC44-93E116316653}"/>
              </a:ext>
            </a:extLst>
          </p:cNvPr>
          <p:cNvSpPr>
            <a:spLocks noGrp="1"/>
          </p:cNvSpPr>
          <p:nvPr>
            <p:ph type="ftr" sz="quarter" idx="11"/>
          </p:nvPr>
        </p:nvSpPr>
        <p:spPr/>
        <p:txBody>
          <a:bodyPr/>
          <a:lstStyle/>
          <a:p>
            <a:r>
              <a:rPr lang="en-GB"/>
              <a:t>Resource #22 Introductory Presentation for Employers</a:t>
            </a:r>
          </a:p>
        </p:txBody>
      </p:sp>
      <p:sp>
        <p:nvSpPr>
          <p:cNvPr id="4" name="Slide Number Placeholder 3">
            <a:extLst>
              <a:ext uri="{FF2B5EF4-FFF2-40B4-BE49-F238E27FC236}">
                <a16:creationId xmlns:a16="http://schemas.microsoft.com/office/drawing/2014/main" id="{B55C3B88-FD70-BACE-B7D5-7111B20F48A3}"/>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96977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DF0B-17EA-4A38-57AB-155792E38E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CFBCF4B-80C3-D1B8-38FA-4D8C94ABE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01DEF11-6D67-6E68-69AA-8E55A3CE6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7D2D0B-A653-9EC0-030F-B638D0092036}"/>
              </a:ext>
            </a:extLst>
          </p:cNvPr>
          <p:cNvSpPr>
            <a:spLocks noGrp="1"/>
          </p:cNvSpPr>
          <p:nvPr>
            <p:ph type="dt" sz="half" idx="10"/>
          </p:nvPr>
        </p:nvSpPr>
        <p:spPr/>
        <p:txBody>
          <a:bodyPr/>
          <a:lstStyle/>
          <a:p>
            <a:fld id="{2A3DA2DD-3243-7242-8082-158B45FA6F08}" type="datetime1">
              <a:rPr lang="en-GB" smtClean="0"/>
              <a:t>23/09/2025</a:t>
            </a:fld>
            <a:endParaRPr lang="en-GB"/>
          </a:p>
        </p:txBody>
      </p:sp>
      <p:sp>
        <p:nvSpPr>
          <p:cNvPr id="6" name="Footer Placeholder 5">
            <a:extLst>
              <a:ext uri="{FF2B5EF4-FFF2-40B4-BE49-F238E27FC236}">
                <a16:creationId xmlns:a16="http://schemas.microsoft.com/office/drawing/2014/main" id="{C8990435-F4CF-E90D-6F6A-87D0C1552DAD}"/>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40D61C35-6D78-A919-64CB-66F11DB73427}"/>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401134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DF2E-B9EF-5FB1-340F-BB848C0433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D92556-5ABA-3C76-4B65-F8C4BE5E7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7D9D3A-A413-8C33-0776-4F0B55242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DF7EE7-5A8B-B666-0681-724167C47D84}"/>
              </a:ext>
            </a:extLst>
          </p:cNvPr>
          <p:cNvSpPr>
            <a:spLocks noGrp="1"/>
          </p:cNvSpPr>
          <p:nvPr>
            <p:ph type="dt" sz="half" idx="10"/>
          </p:nvPr>
        </p:nvSpPr>
        <p:spPr/>
        <p:txBody>
          <a:bodyPr/>
          <a:lstStyle/>
          <a:p>
            <a:fld id="{4FEF1E79-18B7-A644-B9AE-7DE66F535AF7}" type="datetime1">
              <a:rPr lang="en-GB" smtClean="0"/>
              <a:t>23/09/2025</a:t>
            </a:fld>
            <a:endParaRPr lang="en-GB"/>
          </a:p>
        </p:txBody>
      </p:sp>
      <p:sp>
        <p:nvSpPr>
          <p:cNvPr id="6" name="Footer Placeholder 5">
            <a:extLst>
              <a:ext uri="{FF2B5EF4-FFF2-40B4-BE49-F238E27FC236}">
                <a16:creationId xmlns:a16="http://schemas.microsoft.com/office/drawing/2014/main" id="{24B7E07A-4B0C-F31D-4300-856223A1FB3E}"/>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20226F03-0BFB-C119-2189-04B160F914DA}"/>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335798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29C7A-97CA-338D-D9C7-80C70A99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34439A0-8E22-FBE4-21BB-2027FF018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F12D77-F1B3-3D6B-6829-751B9A500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59FD843-A253-7643-BED7-D96286A26783}" type="datetime1">
              <a:rPr lang="en-GB" smtClean="0"/>
              <a:t>23/09/2025</a:t>
            </a:fld>
            <a:endParaRPr lang="en-GB"/>
          </a:p>
        </p:txBody>
      </p:sp>
      <p:sp>
        <p:nvSpPr>
          <p:cNvPr id="5" name="Footer Placeholder 4">
            <a:extLst>
              <a:ext uri="{FF2B5EF4-FFF2-40B4-BE49-F238E27FC236}">
                <a16:creationId xmlns:a16="http://schemas.microsoft.com/office/drawing/2014/main" id="{676E1E28-4024-D5C4-3F4F-2435F3AC2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22FB23BE-4F78-8555-D0F7-EB6A9F28B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B070656B-8B1B-19B7-1970-2425493AEF69}"/>
              </a:ext>
            </a:extLst>
          </p:cNvPr>
          <p:cNvPicPr>
            <a:picLocks noChangeAspect="1"/>
          </p:cNvPicPr>
          <p:nvPr userDrawn="1"/>
        </p:nvPicPr>
        <p:blipFill>
          <a:blip r:embed="rId15"/>
          <a:stretch>
            <a:fillRect/>
          </a:stretch>
        </p:blipFill>
        <p:spPr>
          <a:xfrm>
            <a:off x="254000" y="6055360"/>
            <a:ext cx="753570" cy="611664"/>
          </a:xfrm>
          <a:prstGeom prst="rect">
            <a:avLst/>
          </a:prstGeom>
        </p:spPr>
      </p:pic>
    </p:spTree>
    <p:extLst>
      <p:ext uri="{BB962C8B-B14F-4D97-AF65-F5344CB8AC3E}">
        <p14:creationId xmlns:p14="http://schemas.microsoft.com/office/powerpoint/2010/main" val="37505505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sldNum="0" hdr="0"/>
  <p:txStyles>
    <p:titleStyle>
      <a:lvl1pPr algn="l" defTabSz="914400" rtl="0" eaLnBrk="1" latinLnBrk="0" hangingPunct="1">
        <a:lnSpc>
          <a:spcPct val="90000"/>
        </a:lnSpc>
        <a:spcBef>
          <a:spcPct val="0"/>
        </a:spcBef>
        <a:buNone/>
        <a:defRPr sz="4400" kern="1200">
          <a:solidFill>
            <a:srgbClr val="E8462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gov.uk/government/publications/brand-and-communication-guidelines-for-t-level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https://www.youtube.com/embed/Kr1UBylf10g?feature=oembed" TargetMode="External"/><Relationship Id="rId5" Type="http://schemas.openxmlformats.org/officeDocument/2006/relationships/image" Target="../media/image26.jpeg"/><Relationship Id="rId4" Type="http://schemas.openxmlformats.org/officeDocument/2006/relationships/hyperlink" Target="https://youtu.be/Kr1UBylf10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mployers.tlevels.gov.uk/hc/en-gb/sections/4403442852626-Health-and-Science"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employers.tlevels.gov.uk/hc/en-gb"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7CD4B-B4E3-A3CD-BE6C-B7E4AF8D42FB}"/>
              </a:ext>
            </a:extLst>
          </p:cNvPr>
          <p:cNvSpPr>
            <a:spLocks noGrp="1"/>
          </p:cNvSpPr>
          <p:nvPr>
            <p:ph type="ctrTitle"/>
          </p:nvPr>
        </p:nvSpPr>
        <p:spPr>
          <a:xfrm>
            <a:off x="1414271" y="3050677"/>
            <a:ext cx="10282177" cy="2387600"/>
          </a:xfrm>
        </p:spPr>
        <p:txBody>
          <a:bodyPr>
            <a:normAutofit/>
          </a:bodyPr>
          <a:lstStyle/>
          <a:p>
            <a:r>
              <a:rPr lang="en-GB" b="1" i="1" dirty="0"/>
              <a:t>INTRODUCTION</a:t>
            </a:r>
            <a:r>
              <a:rPr lang="en-GB" sz="5400" b="1" i="1" dirty="0"/>
              <a:t> </a:t>
            </a:r>
            <a:br>
              <a:rPr lang="en-GB" sz="5400" b="1" i="1" dirty="0"/>
            </a:br>
            <a:r>
              <a:rPr lang="en-GB" sz="4800" b="1" i="1" dirty="0"/>
              <a:t>SALES MARKETING AND PROCUREMENT </a:t>
            </a:r>
            <a:endParaRPr lang="en-GB" sz="5400" b="1" i="1" dirty="0"/>
          </a:p>
        </p:txBody>
      </p:sp>
      <p:pic>
        <p:nvPicPr>
          <p:cNvPr id="3" name="Picture 2" descr="A black background with orange letters&#10;&#10;Description automatically generated">
            <a:extLst>
              <a:ext uri="{FF2B5EF4-FFF2-40B4-BE49-F238E27FC236}">
                <a16:creationId xmlns:a16="http://schemas.microsoft.com/office/drawing/2014/main" id="{D64DD884-0D40-AA4A-8B7A-50A0AD2D83A7}"/>
              </a:ext>
            </a:extLst>
          </p:cNvPr>
          <p:cNvPicPr>
            <a:picLocks noChangeAspect="1"/>
          </p:cNvPicPr>
          <p:nvPr/>
        </p:nvPicPr>
        <p:blipFill>
          <a:blip r:embed="rId3"/>
          <a:stretch>
            <a:fillRect/>
          </a:stretch>
        </p:blipFill>
        <p:spPr>
          <a:xfrm>
            <a:off x="2952750" y="1005977"/>
            <a:ext cx="6286500" cy="2044700"/>
          </a:xfrm>
          <a:prstGeom prst="rect">
            <a:avLst/>
          </a:prstGeom>
        </p:spPr>
      </p:pic>
      <p:sp>
        <p:nvSpPr>
          <p:cNvPr id="5" name="TextBox 4">
            <a:extLst>
              <a:ext uri="{FF2B5EF4-FFF2-40B4-BE49-F238E27FC236}">
                <a16:creationId xmlns:a16="http://schemas.microsoft.com/office/drawing/2014/main" id="{3223EA5D-E4E2-69C2-AEE0-F8E673187A04}"/>
              </a:ext>
            </a:extLst>
          </p:cNvPr>
          <p:cNvSpPr txBox="1"/>
          <p:nvPr/>
        </p:nvSpPr>
        <p:spPr>
          <a:xfrm>
            <a:off x="9388659" y="3050677"/>
            <a:ext cx="3651504" cy="504753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solidFill>
                  <a:srgbClr val="FF0000"/>
                </a:solidFill>
                <a:latin typeface="Arial" panose="020B0604020202020204" pitchFamily="34" charset="0"/>
                <a:cs typeface="Arial" panose="020B0604020202020204" pitchFamily="34" charset="0"/>
              </a:rPr>
              <a:t>SUPPORTING NOTES - DELETE BEFORE PRESENTING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This is an outline slide deck to introduce the Sales Marketing and Procurement T Level Route to Employers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Key T Level messages have been included throughout however; each slide is editable to customise it to your specific T Level offer.</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Branding has been kept to a minimum to allow you to apply your own logo’s, imagery and style, however, where possible please align this to the </a:t>
            </a:r>
            <a:r>
              <a:rPr lang="en-GB" sz="1400" dirty="0">
                <a:latin typeface="Arial" panose="020B0604020202020204" pitchFamily="34" charset="0"/>
                <a:cs typeface="Arial" panose="020B0604020202020204" pitchFamily="34" charset="0"/>
                <a:hlinkClick r:id="rId4"/>
              </a:rPr>
              <a:t>T Level Branding Guidance</a:t>
            </a:r>
            <a:r>
              <a:rPr lang="en-GB" sz="1400" dirty="0">
                <a:latin typeface="Arial" panose="020B0604020202020204" pitchFamily="34" charset="0"/>
                <a:cs typeface="Arial" panose="020B0604020202020204" pitchFamily="34" charset="0"/>
              </a:rPr>
              <a:t>.</a:t>
            </a:r>
          </a:p>
          <a:p>
            <a:endParaRPr lang="en-GB" sz="1400" dirty="0">
              <a:latin typeface="Arial" panose="020B0604020202020204" pitchFamily="34" charset="0"/>
              <a:cs typeface="Arial" panose="020B0604020202020204" pitchFamily="34" charset="0"/>
            </a:endParaRPr>
          </a:p>
          <a:p>
            <a:r>
              <a:rPr lang="en-GB" sz="1400" dirty="0">
                <a:highlight>
                  <a:srgbClr val="FFFF00"/>
                </a:highlight>
                <a:latin typeface="Arial" panose="020B0604020202020204" pitchFamily="34" charset="0"/>
                <a:cs typeface="Arial" panose="020B0604020202020204" pitchFamily="34" charset="0"/>
              </a:rPr>
              <a:t>&lt;xxx&gt; </a:t>
            </a:r>
            <a:r>
              <a:rPr lang="en-GB" sz="1400" dirty="0">
                <a:latin typeface="Arial" panose="020B0604020202020204" pitchFamily="34" charset="0"/>
                <a:cs typeface="Arial" panose="020B0604020202020204" pitchFamily="34" charset="0"/>
              </a:rPr>
              <a:t>is used to indicate where an insertion of specific detail is required by you. Please overtype this and remove the highlighting.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There may be further guidance and / or speaker notes within the notes section of each slide. </a:t>
            </a:r>
          </a:p>
        </p:txBody>
      </p:sp>
    </p:spTree>
    <p:extLst>
      <p:ext uri="{BB962C8B-B14F-4D97-AF65-F5344CB8AC3E}">
        <p14:creationId xmlns:p14="http://schemas.microsoft.com/office/powerpoint/2010/main" val="190774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T Level industry placements – how can you use the delivery approaches?">
            <a:hlinkClick r:id="rId4"/>
            <a:extLst>
              <a:ext uri="{FF2B5EF4-FFF2-40B4-BE49-F238E27FC236}">
                <a16:creationId xmlns:a16="http://schemas.microsoft.com/office/drawing/2014/main" id="{0F94861D-531D-D6B4-D629-BA1699F404A8}"/>
              </a:ext>
            </a:extLst>
          </p:cNvPr>
          <p:cNvPicPr>
            <a:picLocks noGrp="1" noRot="1" noChangeAspect="1"/>
          </p:cNvPicPr>
          <p:nvPr>
            <p:ph sz="half" idx="1"/>
            <a:videoFile r:link="rId1"/>
          </p:nvPr>
        </p:nvPicPr>
        <p:blipFill>
          <a:blip r:embed="rId5"/>
          <a:stretch>
            <a:fillRect/>
          </a:stretch>
        </p:blipFill>
        <p:spPr>
          <a:xfrm>
            <a:off x="882850" y="214324"/>
            <a:ext cx="10470950" cy="5916168"/>
          </a:xfrm>
          <a:prstGeom prst="rect">
            <a:avLst/>
          </a:prstGeom>
        </p:spPr>
      </p:pic>
      <p:sp>
        <p:nvSpPr>
          <p:cNvPr id="3" name="Footer Placeholder 2">
            <a:extLst>
              <a:ext uri="{FF2B5EF4-FFF2-40B4-BE49-F238E27FC236}">
                <a16:creationId xmlns:a16="http://schemas.microsoft.com/office/drawing/2014/main" id="{4947D81B-3A18-53DD-1958-19D295E801A0}"/>
              </a:ext>
            </a:extLst>
          </p:cNvPr>
          <p:cNvSpPr>
            <a:spLocks noGrp="1"/>
          </p:cNvSpPr>
          <p:nvPr>
            <p:ph type="ftr" sz="quarter" idx="13"/>
          </p:nvPr>
        </p:nvSpPr>
        <p:spPr/>
        <p:txBody>
          <a:bodyPr/>
          <a:lstStyle/>
          <a:p>
            <a:pPr rtl="0"/>
            <a:endParaRPr lang="en-GB" noProof="0" dirty="0"/>
          </a:p>
        </p:txBody>
      </p:sp>
      <p:sp>
        <p:nvSpPr>
          <p:cNvPr id="4" name="Slide Number Placeholder 3">
            <a:extLst>
              <a:ext uri="{FF2B5EF4-FFF2-40B4-BE49-F238E27FC236}">
                <a16:creationId xmlns:a16="http://schemas.microsoft.com/office/drawing/2014/main" id="{542B1BE2-8730-49D5-CC03-371F42A3C74C}"/>
              </a:ext>
            </a:extLst>
          </p:cNvPr>
          <p:cNvSpPr>
            <a:spLocks noGrp="1"/>
          </p:cNvSpPr>
          <p:nvPr>
            <p:ph type="sldNum" sz="quarter" idx="34"/>
          </p:nvPr>
        </p:nvSpPr>
        <p:spPr/>
        <p:txBody>
          <a:bodyPr/>
          <a:lstStyle/>
          <a:p>
            <a:pPr rtl="0"/>
            <a:fld id="{19B51A1E-902D-48AF-9020-955120F399B6}" type="slidenum">
              <a:rPr lang="en-GB" noProof="0" smtClean="0"/>
              <a:pPr rtl="0"/>
              <a:t>10</a:t>
            </a:fld>
            <a:endParaRPr lang="en-GB" noProof="0"/>
          </a:p>
        </p:txBody>
      </p:sp>
    </p:spTree>
    <p:extLst>
      <p:ext uri="{BB962C8B-B14F-4D97-AF65-F5344CB8AC3E}">
        <p14:creationId xmlns:p14="http://schemas.microsoft.com/office/powerpoint/2010/main" val="13234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020F-AB76-15CE-86B0-9C1874C74C88}"/>
            </a:ext>
          </a:extLst>
        </p:cNvPr>
        <p:cNvGrpSpPr/>
        <p:nvPr/>
      </p:nvGrpSpPr>
      <p:grpSpPr>
        <a:xfrm>
          <a:off x="0" y="0"/>
          <a:ext cx="0" cy="0"/>
          <a:chOff x="0" y="0"/>
          <a:chExt cx="0" cy="0"/>
        </a:xfrm>
      </p:grpSpPr>
      <p:sp>
        <p:nvSpPr>
          <p:cNvPr id="4" name="AutoShape 19">
            <a:extLst>
              <a:ext uri="{FF2B5EF4-FFF2-40B4-BE49-F238E27FC236}">
                <a16:creationId xmlns:a16="http://schemas.microsoft.com/office/drawing/2014/main" id="{41223CDC-6267-FD43-2A4A-917535C80442}"/>
              </a:ext>
            </a:extLst>
          </p:cNvPr>
          <p:cNvSpPr>
            <a:spLocks noChangeArrowheads="1"/>
          </p:cNvSpPr>
          <p:nvPr/>
        </p:nvSpPr>
        <p:spPr bwMode="auto">
          <a:xfrm>
            <a:off x="1204889" y="1243620"/>
            <a:ext cx="10203953" cy="5040560"/>
          </a:xfrm>
          <a:prstGeom prst="roundRect">
            <a:avLst>
              <a:gd name="adj" fmla="val 16667"/>
            </a:avLst>
          </a:prstGeom>
          <a:noFill/>
          <a:ln w="38100">
            <a:noFill/>
            <a:round/>
            <a:headEnd/>
            <a:tailEnd/>
          </a:ln>
        </p:spPr>
        <p:txBody>
          <a:bodyPr wrap="square" lIns="91440" tIns="45720" rIns="91440" bIns="45720" anchor="t">
            <a:noAutofit/>
          </a:bodyPr>
          <a:lstStyle/>
          <a:p>
            <a:pPr marL="172720" indent="-172720" defTabSz="554478">
              <a:spcBef>
                <a:spcPts val="1200"/>
              </a:spcBef>
              <a:spcAft>
                <a:spcPts val="1200"/>
              </a:spcAft>
              <a:buFont typeface="Arial" panose="020B0604020202020204" pitchFamily="34" charset="0"/>
              <a:buChar char="•"/>
            </a:pPr>
            <a:endParaRPr lang="en-GB" sz="2800">
              <a:latin typeface="Arial"/>
              <a:cs typeface="Arial"/>
            </a:endParaRPr>
          </a:p>
        </p:txBody>
      </p:sp>
      <p:sp>
        <p:nvSpPr>
          <p:cNvPr id="2" name="Title 1">
            <a:extLst>
              <a:ext uri="{FF2B5EF4-FFF2-40B4-BE49-F238E27FC236}">
                <a16:creationId xmlns:a16="http://schemas.microsoft.com/office/drawing/2014/main" id="{3F22A2CC-255C-53A0-E553-B4AF79BF649F}"/>
              </a:ext>
            </a:extLst>
          </p:cNvPr>
          <p:cNvSpPr>
            <a:spLocks noGrp="1"/>
          </p:cNvSpPr>
          <p:nvPr>
            <p:ph type="title"/>
          </p:nvPr>
        </p:nvSpPr>
        <p:spPr/>
        <p:txBody>
          <a:bodyPr>
            <a:noAutofit/>
          </a:bodyPr>
          <a:lstStyle/>
          <a:p>
            <a:pPr>
              <a:lnSpc>
                <a:spcPct val="100000"/>
              </a:lnSpc>
            </a:pPr>
            <a:r>
              <a:rPr lang="en-GB" sz="4000" b="1" i="1" kern="0" cap="all" dirty="0"/>
              <a:t>Industry placement delivery approaches</a:t>
            </a:r>
          </a:p>
        </p:txBody>
      </p:sp>
      <p:graphicFrame>
        <p:nvGraphicFramePr>
          <p:cNvPr id="3" name="Table 2">
            <a:extLst>
              <a:ext uri="{FF2B5EF4-FFF2-40B4-BE49-F238E27FC236}">
                <a16:creationId xmlns:a16="http://schemas.microsoft.com/office/drawing/2014/main" id="{CD6F96C6-F4E8-0382-896E-C866C0C043D5}"/>
              </a:ext>
            </a:extLst>
          </p:cNvPr>
          <p:cNvGraphicFramePr>
            <a:graphicFrameLocks noGrp="1"/>
          </p:cNvGraphicFramePr>
          <p:nvPr/>
        </p:nvGraphicFramePr>
        <p:xfrm>
          <a:off x="529028" y="1262370"/>
          <a:ext cx="11196892" cy="4693361"/>
        </p:xfrm>
        <a:graphic>
          <a:graphicData uri="http://schemas.openxmlformats.org/drawingml/2006/table">
            <a:tbl>
              <a:tblPr firstRow="1" bandRow="1">
                <a:tableStyleId>{72833802-FEF1-4C79-8D5D-14CF1EAF98D9}</a:tableStyleId>
              </a:tblPr>
              <a:tblGrid>
                <a:gridCol w="2615944">
                  <a:extLst>
                    <a:ext uri="{9D8B030D-6E8A-4147-A177-3AD203B41FA5}">
                      <a16:colId xmlns:a16="http://schemas.microsoft.com/office/drawing/2014/main" val="3388258061"/>
                    </a:ext>
                  </a:extLst>
                </a:gridCol>
                <a:gridCol w="2390203">
                  <a:extLst>
                    <a:ext uri="{9D8B030D-6E8A-4147-A177-3AD203B41FA5}">
                      <a16:colId xmlns:a16="http://schemas.microsoft.com/office/drawing/2014/main" val="2068934703"/>
                    </a:ext>
                  </a:extLst>
                </a:gridCol>
                <a:gridCol w="6190745">
                  <a:extLst>
                    <a:ext uri="{9D8B030D-6E8A-4147-A177-3AD203B41FA5}">
                      <a16:colId xmlns:a16="http://schemas.microsoft.com/office/drawing/2014/main" val="343627793"/>
                    </a:ext>
                  </a:extLst>
                </a:gridCol>
              </a:tblGrid>
              <a:tr h="342024">
                <a:tc>
                  <a:txBody>
                    <a:bodyPr/>
                    <a:lstStyle/>
                    <a:p>
                      <a:r>
                        <a:rPr lang="en-GB" dirty="0"/>
                        <a:t>APPROACH</a:t>
                      </a:r>
                      <a:endParaRPr lang="en-GB" dirty="0">
                        <a:latin typeface="Arial" panose="020B0604020202020204" pitchFamily="34" charset="0"/>
                        <a:cs typeface="Arial" panose="020B0604020202020204" pitchFamily="34" charset="0"/>
                      </a:endParaRPr>
                    </a:p>
                  </a:txBody>
                  <a:tcPr>
                    <a:solidFill>
                      <a:srgbClr val="E8462B"/>
                    </a:solidFill>
                  </a:tcPr>
                </a:tc>
                <a:tc>
                  <a:txBody>
                    <a:bodyPr/>
                    <a:lstStyle/>
                    <a:p>
                      <a:r>
                        <a:rPr lang="en-GB" dirty="0"/>
                        <a:t>HOURS</a:t>
                      </a:r>
                      <a:endParaRPr lang="en-GB" dirty="0">
                        <a:latin typeface="Arial" panose="020B0604020202020204" pitchFamily="34" charset="0"/>
                        <a:cs typeface="Arial" panose="020B0604020202020204" pitchFamily="34" charset="0"/>
                      </a:endParaRPr>
                    </a:p>
                  </a:txBody>
                  <a:tcPr>
                    <a:solidFill>
                      <a:srgbClr val="E8462B"/>
                    </a:solidFill>
                  </a:tcPr>
                </a:tc>
                <a:tc>
                  <a:txBody>
                    <a:bodyPr/>
                    <a:lstStyle/>
                    <a:p>
                      <a:r>
                        <a:rPr lang="en-GB" dirty="0"/>
                        <a:t>DESCRIPTION</a:t>
                      </a:r>
                      <a:endParaRPr lang="en-GB" dirty="0">
                        <a:latin typeface="Arial" panose="020B0604020202020204" pitchFamily="34" charset="0"/>
                        <a:cs typeface="Arial" panose="020B0604020202020204" pitchFamily="34" charset="0"/>
                      </a:endParaRPr>
                    </a:p>
                  </a:txBody>
                  <a:tcPr>
                    <a:solidFill>
                      <a:srgbClr val="E8462B"/>
                    </a:solidFill>
                  </a:tcPr>
                </a:tc>
                <a:extLst>
                  <a:ext uri="{0D108BD9-81ED-4DB2-BD59-A6C34878D82A}">
                    <a16:rowId xmlns:a16="http://schemas.microsoft.com/office/drawing/2014/main" val="541412551"/>
                  </a:ext>
                </a:extLst>
              </a:tr>
              <a:tr h="562232">
                <a:tc>
                  <a:txBody>
                    <a:bodyPr/>
                    <a:lstStyle/>
                    <a:p>
                      <a:r>
                        <a:rPr lang="en-GB" sz="1700" b="1" dirty="0"/>
                        <a:t>Work taster activities</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Up to 35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Short-term activities like shadowing, site visits, or team meetings.</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211839299"/>
                  </a:ext>
                </a:extLst>
              </a:tr>
              <a:tr h="562232">
                <a:tc>
                  <a:txBody>
                    <a:bodyPr/>
                    <a:lstStyle/>
                    <a:p>
                      <a:r>
                        <a:rPr lang="en-GB" sz="1700" b="1" dirty="0"/>
                        <a:t>Pathway or route-level</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Placement can cover broader areas across your T level, not just the student’s occupational specialism.</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303433323"/>
                  </a:ext>
                </a:extLst>
              </a:tr>
              <a:tr h="562232">
                <a:tc>
                  <a:txBody>
                    <a:bodyPr/>
                    <a:lstStyle/>
                    <a:p>
                      <a:r>
                        <a:rPr lang="en-GB" sz="1700" b="1" dirty="0"/>
                        <a:t>Part-time work</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Allows students to count part-time work relevant to their T level. </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30273420"/>
                  </a:ext>
                </a:extLst>
              </a:tr>
              <a:tr h="762000">
                <a:tc>
                  <a:txBody>
                    <a:bodyPr/>
                    <a:lstStyle/>
                    <a:p>
                      <a:r>
                        <a:rPr lang="en-GB" sz="1700" b="1" dirty="0"/>
                        <a:t>Multiple employers</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All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Placement hours can be with up to 2 employers or shared across up to 3 employers in a supply chain or network.</a:t>
                      </a:r>
                    </a:p>
                  </a:txBody>
                  <a:tcPr/>
                </a:tc>
                <a:extLst>
                  <a:ext uri="{0D108BD9-81ED-4DB2-BD59-A6C34878D82A}">
                    <a16:rowId xmlns:a16="http://schemas.microsoft.com/office/drawing/2014/main" val="251773136"/>
                  </a:ext>
                </a:extLst>
              </a:tr>
              <a:tr h="935620">
                <a:tc>
                  <a:txBody>
                    <a:bodyPr/>
                    <a:lstStyle/>
                    <a:p>
                      <a:r>
                        <a:rPr lang="en-GB" sz="1700" b="1" dirty="0"/>
                        <a:t>Hybrid (remote)</a:t>
                      </a:r>
                      <a:endParaRPr lang="en-GB" sz="1700" b="1"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50% (Digital route)</a:t>
                      </a:r>
                    </a:p>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20% (All other eligible routes)</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Some placement hours can be completed remotely, but this must take place in a suitable environment. </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78449216"/>
                  </a:ext>
                </a:extLst>
              </a:tr>
              <a:tr h="801181">
                <a:tc>
                  <a:txBody>
                    <a:bodyPr/>
                    <a:lstStyle/>
                    <a:p>
                      <a:r>
                        <a:rPr lang="en-GB" sz="1700" b="1" dirty="0"/>
                        <a:t>Skills development and simulated activities </a:t>
                      </a:r>
                      <a:endParaRPr lang="en-GB" sz="1700" b="1" dirty="0">
                        <a:latin typeface="Arial" panose="020B0604020202020204" pitchFamily="34" charset="0"/>
                        <a:cs typeface="Arial" panose="020B0604020202020204" pitchFamily="34" charset="0"/>
                      </a:endParaRPr>
                    </a:p>
                  </a:txBody>
                  <a:tcPr/>
                </a:tc>
                <a:tc>
                  <a:txBody>
                    <a:bodyPr/>
                    <a:lstStyle/>
                    <a:p>
                      <a:r>
                        <a:rPr lang="en-GB" sz="1700" dirty="0"/>
                        <a:t>Up to one third of placement hours</a:t>
                      </a:r>
                      <a:endParaRPr lang="en-GB" sz="1700" dirty="0">
                        <a:latin typeface="Arial" panose="020B0604020202020204" pitchFamily="34" charset="0"/>
                        <a:cs typeface="Arial" panose="020B0604020202020204" pitchFamily="34" charset="0"/>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700" dirty="0">
                          <a:solidFill>
                            <a:schemeClr val="dk1"/>
                          </a:solidFill>
                          <a:effectLst/>
                        </a:rPr>
                        <a:t>Students’ complete activities in small teams or work in simulated environments under employer supervision.</a:t>
                      </a:r>
                      <a:endParaRPr lang="en-GB" sz="17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448870445"/>
                  </a:ext>
                </a:extLst>
              </a:tr>
            </a:tbl>
          </a:graphicData>
        </a:graphic>
      </p:graphicFrame>
    </p:spTree>
    <p:extLst>
      <p:ext uri="{BB962C8B-B14F-4D97-AF65-F5344CB8AC3E}">
        <p14:creationId xmlns:p14="http://schemas.microsoft.com/office/powerpoint/2010/main" val="3650700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FB3C-2822-E9F3-EA0C-25690ED3C89C}"/>
              </a:ext>
            </a:extLst>
          </p:cNvPr>
          <p:cNvSpPr>
            <a:spLocks noGrp="1"/>
          </p:cNvSpPr>
          <p:nvPr>
            <p:ph type="title"/>
          </p:nvPr>
        </p:nvSpPr>
        <p:spPr>
          <a:xfrm>
            <a:off x="587375" y="152400"/>
            <a:ext cx="10515600" cy="1325563"/>
          </a:xfrm>
        </p:spPr>
        <p:txBody>
          <a:bodyPr anchor="ctr">
            <a:normAutofit/>
          </a:bodyPr>
          <a:lstStyle/>
          <a:p>
            <a:r>
              <a:rPr lang="en-GB" sz="4800"/>
              <a:t>THE placement MODEL</a:t>
            </a:r>
          </a:p>
        </p:txBody>
      </p:sp>
      <p:pic>
        <p:nvPicPr>
          <p:cNvPr id="7" name="Content Placeholder 6" descr="Calculator and a pen on a desk">
            <a:extLst>
              <a:ext uri="{FF2B5EF4-FFF2-40B4-BE49-F238E27FC236}">
                <a16:creationId xmlns:a16="http://schemas.microsoft.com/office/drawing/2014/main" id="{94CAA1C9-D0A7-BD53-079F-D2FFB75348F4}"/>
              </a:ext>
            </a:extLst>
          </p:cNvPr>
          <p:cNvPicPr>
            <a:picLocks noGrp="1" noChangeAspect="1"/>
          </p:cNvPicPr>
          <p:nvPr>
            <p:ph sz="half" idx="1"/>
          </p:nvPr>
        </p:nvPicPr>
        <p:blipFill rotWithShape="1">
          <a:blip r:embed="rId3"/>
          <a:srcRect l="11267" r="9246" b="-1"/>
          <a:stretch/>
        </p:blipFill>
        <p:spPr>
          <a:xfrm>
            <a:off x="1280160" y="1825625"/>
            <a:ext cx="4739640" cy="3980194"/>
          </a:xfrm>
          <a:noFill/>
        </p:spPr>
      </p:pic>
      <p:sp>
        <p:nvSpPr>
          <p:cNvPr id="4" name="Content Placeholder 3">
            <a:extLst>
              <a:ext uri="{FF2B5EF4-FFF2-40B4-BE49-F238E27FC236}">
                <a16:creationId xmlns:a16="http://schemas.microsoft.com/office/drawing/2014/main" id="{959DC0F4-79F2-4B32-6DEC-D4FD32F3F94F}"/>
              </a:ext>
            </a:extLst>
          </p:cNvPr>
          <p:cNvSpPr>
            <a:spLocks noGrp="1"/>
          </p:cNvSpPr>
          <p:nvPr>
            <p:ph sz="half" idx="2"/>
          </p:nvPr>
        </p:nvSpPr>
        <p:spPr>
          <a:xfrm>
            <a:off x="6172200" y="1825625"/>
            <a:ext cx="5181600" cy="4351338"/>
          </a:xfrm>
        </p:spPr>
        <p:txBody>
          <a:bodyPr>
            <a:normAutofit lnSpcReduction="10000"/>
          </a:bodyPr>
          <a:lstStyle/>
          <a:p>
            <a:pPr>
              <a:lnSpc>
                <a:spcPct val="100000"/>
              </a:lnSpc>
              <a:spcBef>
                <a:spcPts val="1200"/>
              </a:spcBef>
              <a:spcAft>
                <a:spcPts val="600"/>
              </a:spcAft>
            </a:pPr>
            <a:r>
              <a:rPr lang="en-GB">
                <a:highlight>
                  <a:srgbClr val="FFFF00"/>
                </a:highlight>
              </a:rPr>
              <a:t>&lt;Describe your delivery model - Typical delivery models include block, day-release, and staggered placements&gt;</a:t>
            </a:r>
          </a:p>
          <a:p>
            <a:pPr>
              <a:lnSpc>
                <a:spcPct val="100000"/>
              </a:lnSpc>
              <a:spcBef>
                <a:spcPts val="1200"/>
              </a:spcBef>
              <a:spcAft>
                <a:spcPts val="600"/>
              </a:spcAft>
            </a:pPr>
            <a:r>
              <a:rPr lang="en-GB">
                <a:highlight>
                  <a:srgbClr val="FFFF00"/>
                </a:highlight>
              </a:rPr>
              <a:t>&lt;When in the year are you looking for the IP to begin?&gt;</a:t>
            </a:r>
          </a:p>
          <a:p>
            <a:pPr>
              <a:lnSpc>
                <a:spcPct val="100000"/>
              </a:lnSpc>
              <a:spcBef>
                <a:spcPts val="1200"/>
              </a:spcBef>
              <a:spcAft>
                <a:spcPts val="600"/>
              </a:spcAft>
            </a:pPr>
            <a:r>
              <a:rPr lang="en-GB">
                <a:highlight>
                  <a:srgbClr val="FFFF00"/>
                </a:highlight>
              </a:rPr>
              <a:t>&lt;If you can be flexible make sure this is clear&gt;</a:t>
            </a:r>
          </a:p>
        </p:txBody>
      </p:sp>
    </p:spTree>
    <p:extLst>
      <p:ext uri="{BB962C8B-B14F-4D97-AF65-F5344CB8AC3E}">
        <p14:creationId xmlns:p14="http://schemas.microsoft.com/office/powerpoint/2010/main" val="156114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ADA7-C54F-86F1-B872-7D6FA0689031}"/>
              </a:ext>
            </a:extLst>
          </p:cNvPr>
          <p:cNvSpPr>
            <a:spLocks noGrp="1"/>
          </p:cNvSpPr>
          <p:nvPr>
            <p:ph type="title"/>
          </p:nvPr>
        </p:nvSpPr>
        <p:spPr>
          <a:xfrm>
            <a:off x="587375" y="152400"/>
            <a:ext cx="10515600" cy="1325563"/>
          </a:xfrm>
        </p:spPr>
        <p:txBody>
          <a:bodyPr anchor="ctr">
            <a:normAutofit/>
          </a:bodyPr>
          <a:lstStyle/>
          <a:p>
            <a:r>
              <a:rPr lang="en-GB"/>
              <a:t>Employer Commitments to Industry Placement Students</a:t>
            </a:r>
          </a:p>
        </p:txBody>
      </p:sp>
      <p:sp>
        <p:nvSpPr>
          <p:cNvPr id="4" name="Content Placeholder 3">
            <a:extLst>
              <a:ext uri="{FF2B5EF4-FFF2-40B4-BE49-F238E27FC236}">
                <a16:creationId xmlns:a16="http://schemas.microsoft.com/office/drawing/2014/main" id="{0A1F0443-91B6-87CF-6E89-CB0A590F9EE5}"/>
              </a:ext>
            </a:extLst>
          </p:cNvPr>
          <p:cNvSpPr>
            <a:spLocks noGrp="1"/>
          </p:cNvSpPr>
          <p:nvPr>
            <p:ph sz="half" idx="1"/>
          </p:nvPr>
        </p:nvSpPr>
        <p:spPr>
          <a:xfrm>
            <a:off x="1181100" y="1620529"/>
            <a:ext cx="5181600" cy="4351338"/>
          </a:xfrm>
        </p:spPr>
        <p:txBody>
          <a:bodyPr vert="horz" lIns="91440" tIns="45720" rIns="91440" bIns="45720" rtlCol="0" anchor="t">
            <a:noAutofit/>
          </a:bodyPr>
          <a:lstStyle/>
          <a:p>
            <a:pPr>
              <a:lnSpc>
                <a:spcPct val="100000"/>
              </a:lnSpc>
              <a:spcAft>
                <a:spcPts val="600"/>
              </a:spcAft>
            </a:pPr>
            <a:r>
              <a:rPr lang="en-GB" sz="1700">
                <a:latin typeface="Arial"/>
                <a:cs typeface="Arial"/>
              </a:rPr>
              <a:t>Provide the student with a meaningful work experience and responsibilities related to their T-Level course</a:t>
            </a:r>
          </a:p>
          <a:p>
            <a:pPr>
              <a:lnSpc>
                <a:spcPct val="100000"/>
              </a:lnSpc>
              <a:spcAft>
                <a:spcPts val="600"/>
              </a:spcAft>
            </a:pPr>
            <a:r>
              <a:rPr lang="en-GB" sz="1700">
                <a:latin typeface="Arial"/>
                <a:cs typeface="Arial"/>
              </a:rPr>
              <a:t>Provide on-the-job training and support during the placement</a:t>
            </a:r>
          </a:p>
          <a:p>
            <a:pPr>
              <a:lnSpc>
                <a:spcPct val="100000"/>
              </a:lnSpc>
              <a:spcAft>
                <a:spcPts val="600"/>
              </a:spcAft>
            </a:pPr>
            <a:r>
              <a:rPr lang="en-GB" sz="1700">
                <a:latin typeface="Arial"/>
                <a:cs typeface="Arial"/>
              </a:rPr>
              <a:t>Ensure that the student is treated fairly, with respect, and is always safe</a:t>
            </a:r>
          </a:p>
          <a:p>
            <a:pPr>
              <a:lnSpc>
                <a:spcPct val="100000"/>
              </a:lnSpc>
              <a:spcAft>
                <a:spcPts val="600"/>
              </a:spcAft>
            </a:pPr>
            <a:r>
              <a:rPr lang="en-GB" sz="1700">
                <a:latin typeface="Arial"/>
                <a:cs typeface="Arial"/>
              </a:rPr>
              <a:t>Provide regular feedback and opportunities to review progress</a:t>
            </a:r>
          </a:p>
          <a:p>
            <a:pPr>
              <a:lnSpc>
                <a:spcPct val="100000"/>
              </a:lnSpc>
              <a:spcAft>
                <a:spcPts val="600"/>
              </a:spcAft>
            </a:pPr>
            <a:r>
              <a:rPr lang="en-GB" sz="1700">
                <a:latin typeface="Arial"/>
                <a:cs typeface="Arial"/>
              </a:rPr>
              <a:t>Help the student develop employability skills and prepare for their future career</a:t>
            </a:r>
          </a:p>
          <a:p>
            <a:pPr>
              <a:lnSpc>
                <a:spcPct val="100000"/>
              </a:lnSpc>
              <a:spcAft>
                <a:spcPts val="600"/>
              </a:spcAft>
            </a:pPr>
            <a:r>
              <a:rPr lang="en-GB" sz="1700">
                <a:latin typeface="Arial"/>
                <a:cs typeface="Arial"/>
              </a:rPr>
              <a:t>Adhere to relevant laws and regulations, including health and safety, data protection, and equality and diversity</a:t>
            </a:r>
          </a:p>
        </p:txBody>
      </p:sp>
      <p:pic>
        <p:nvPicPr>
          <p:cNvPr id="7" name="Content Placeholder 6" descr="Two boardroom chairs. Blue tint">
            <a:extLst>
              <a:ext uri="{FF2B5EF4-FFF2-40B4-BE49-F238E27FC236}">
                <a16:creationId xmlns:a16="http://schemas.microsoft.com/office/drawing/2014/main" id="{780430A2-6CFC-B1FC-1CB9-04290F86C19A}"/>
              </a:ext>
            </a:extLst>
          </p:cNvPr>
          <p:cNvPicPr>
            <a:picLocks noGrp="1" noChangeAspect="1"/>
          </p:cNvPicPr>
          <p:nvPr>
            <p:ph sz="half" idx="2"/>
          </p:nvPr>
        </p:nvPicPr>
        <p:blipFill>
          <a:blip r:embed="rId3"/>
          <a:stretch>
            <a:fillRect/>
          </a:stretch>
        </p:blipFill>
        <p:spPr>
          <a:xfrm>
            <a:off x="6807200" y="2271935"/>
            <a:ext cx="5181600" cy="3458718"/>
          </a:xfrm>
          <a:noFill/>
        </p:spPr>
      </p:pic>
    </p:spTree>
    <p:extLst>
      <p:ext uri="{BB962C8B-B14F-4D97-AF65-F5344CB8AC3E}">
        <p14:creationId xmlns:p14="http://schemas.microsoft.com/office/powerpoint/2010/main" val="3490301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16CB-6592-6C1B-06FA-0721A5C6DADB}"/>
              </a:ext>
            </a:extLst>
          </p:cNvPr>
          <p:cNvSpPr>
            <a:spLocks noGrp="1"/>
          </p:cNvSpPr>
          <p:nvPr>
            <p:ph type="title"/>
          </p:nvPr>
        </p:nvSpPr>
        <p:spPr>
          <a:xfrm>
            <a:off x="353199" y="152400"/>
            <a:ext cx="11390781" cy="1325563"/>
          </a:xfrm>
        </p:spPr>
        <p:txBody>
          <a:bodyPr anchor="ctr">
            <a:normAutofit fontScale="90000"/>
          </a:bodyPr>
          <a:lstStyle/>
          <a:p>
            <a:pPr>
              <a:lnSpc>
                <a:spcPct val="100000"/>
              </a:lnSpc>
            </a:pPr>
            <a:r>
              <a:rPr lang="en-GB" dirty="0"/>
              <a:t>Support During Industry </a:t>
            </a:r>
            <a:r>
              <a:rPr lang="en-GB" dirty="0" err="1"/>
              <a:t>PlacementS</a:t>
            </a:r>
            <a:endParaRPr lang="en-GB" dirty="0"/>
          </a:p>
        </p:txBody>
      </p:sp>
      <p:sp>
        <p:nvSpPr>
          <p:cNvPr id="5" name="Content Placeholder 4">
            <a:extLst>
              <a:ext uri="{FF2B5EF4-FFF2-40B4-BE49-F238E27FC236}">
                <a16:creationId xmlns:a16="http://schemas.microsoft.com/office/drawing/2014/main" id="{14F6A75B-9DCD-4ACF-3CF6-AC5661DBD16F}"/>
              </a:ext>
            </a:extLst>
          </p:cNvPr>
          <p:cNvSpPr>
            <a:spLocks noGrp="1"/>
          </p:cNvSpPr>
          <p:nvPr>
            <p:ph sz="half" idx="2"/>
          </p:nvPr>
        </p:nvSpPr>
        <p:spPr>
          <a:xfrm>
            <a:off x="5003800" y="1477963"/>
            <a:ext cx="6929895" cy="4351338"/>
          </a:xfrm>
        </p:spPr>
        <p:txBody>
          <a:bodyPr>
            <a:noAutofit/>
          </a:bodyPr>
          <a:lstStyle/>
          <a:p>
            <a:pPr marL="0" indent="0">
              <a:lnSpc>
                <a:spcPct val="100000"/>
              </a:lnSpc>
              <a:spcBef>
                <a:spcPts val="900"/>
              </a:spcBef>
              <a:spcAft>
                <a:spcPts val="900"/>
              </a:spcAft>
              <a:buNone/>
            </a:pPr>
            <a:r>
              <a:rPr lang="en-GB" sz="2400" b="1"/>
              <a:t>We will:</a:t>
            </a:r>
          </a:p>
          <a:p>
            <a:pPr>
              <a:lnSpc>
                <a:spcPct val="100000"/>
              </a:lnSpc>
              <a:spcBef>
                <a:spcPts val="900"/>
              </a:spcBef>
              <a:spcAft>
                <a:spcPts val="900"/>
              </a:spcAft>
            </a:pPr>
            <a:r>
              <a:rPr lang="en-GB" sz="1800"/>
              <a:t>Work with you to design industry placement(s) that meet your and students needs</a:t>
            </a:r>
          </a:p>
          <a:p>
            <a:pPr>
              <a:lnSpc>
                <a:spcPct val="100000"/>
              </a:lnSpc>
              <a:spcBef>
                <a:spcPts val="900"/>
              </a:spcBef>
              <a:spcAft>
                <a:spcPts val="900"/>
              </a:spcAft>
            </a:pPr>
            <a:r>
              <a:rPr lang="en-GB" sz="1800"/>
              <a:t>Support students throughout the placement with regular check-ins and feedback on their progress</a:t>
            </a:r>
          </a:p>
          <a:p>
            <a:pPr>
              <a:lnSpc>
                <a:spcPct val="100000"/>
              </a:lnSpc>
              <a:spcBef>
                <a:spcPts val="900"/>
              </a:spcBef>
              <a:spcAft>
                <a:spcPts val="900"/>
              </a:spcAft>
            </a:pPr>
            <a:r>
              <a:rPr lang="en-GB" sz="1800"/>
              <a:t>Work with you and the student to resolve any issues during the placement in a timely manner</a:t>
            </a:r>
          </a:p>
          <a:p>
            <a:pPr>
              <a:lnSpc>
                <a:spcPct val="100000"/>
              </a:lnSpc>
              <a:spcBef>
                <a:spcPts val="900"/>
              </a:spcBef>
              <a:spcAft>
                <a:spcPts val="900"/>
              </a:spcAft>
            </a:pPr>
            <a:r>
              <a:rPr lang="en-GB" sz="1800"/>
              <a:t>Provide training and support for you to help them understand their responsibilities during the placement</a:t>
            </a:r>
          </a:p>
          <a:p>
            <a:pPr>
              <a:lnSpc>
                <a:spcPct val="100000"/>
              </a:lnSpc>
              <a:spcBef>
                <a:spcPts val="900"/>
              </a:spcBef>
              <a:spcAft>
                <a:spcPts val="900"/>
              </a:spcAft>
            </a:pPr>
            <a:r>
              <a:rPr lang="en-GB" sz="1800"/>
              <a:t>Provide students with training to help them prepare for the placement and develop the skills they need to succeed</a:t>
            </a:r>
          </a:p>
          <a:p>
            <a:pPr>
              <a:lnSpc>
                <a:spcPct val="100000"/>
              </a:lnSpc>
              <a:spcBef>
                <a:spcPts val="900"/>
              </a:spcBef>
              <a:spcAft>
                <a:spcPts val="900"/>
              </a:spcAft>
            </a:pPr>
            <a:r>
              <a:rPr lang="en-GB" sz="1800"/>
              <a:t>Provide you with a single point of contact</a:t>
            </a:r>
          </a:p>
        </p:txBody>
      </p:sp>
      <p:pic>
        <p:nvPicPr>
          <p:cNvPr id="3" name="Content Placeholder 6" descr="Rows of colorful paper chain people">
            <a:extLst>
              <a:ext uri="{FF2B5EF4-FFF2-40B4-BE49-F238E27FC236}">
                <a16:creationId xmlns:a16="http://schemas.microsoft.com/office/drawing/2014/main" id="{56E56052-4F48-DA9B-51CA-8E1D93C0206A}"/>
              </a:ext>
            </a:extLst>
          </p:cNvPr>
          <p:cNvPicPr>
            <a:picLocks noChangeAspect="1"/>
          </p:cNvPicPr>
          <p:nvPr/>
        </p:nvPicPr>
        <p:blipFill rotWithShape="1">
          <a:blip r:embed="rId3"/>
          <a:srcRect l="7411" r="13102" b="-1"/>
          <a:stretch/>
        </p:blipFill>
        <p:spPr>
          <a:xfrm>
            <a:off x="1328921" y="2793292"/>
            <a:ext cx="3391525" cy="2848091"/>
          </a:xfrm>
          <a:prstGeom prst="rect">
            <a:avLst/>
          </a:prstGeom>
          <a:noFill/>
        </p:spPr>
      </p:pic>
    </p:spTree>
    <p:extLst>
      <p:ext uri="{BB962C8B-B14F-4D97-AF65-F5344CB8AC3E}">
        <p14:creationId xmlns:p14="http://schemas.microsoft.com/office/powerpoint/2010/main" val="411262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BF51-D902-B4C6-C733-B3112477533D}"/>
              </a:ext>
            </a:extLst>
          </p:cNvPr>
          <p:cNvSpPr>
            <a:spLocks noGrp="1"/>
          </p:cNvSpPr>
          <p:nvPr>
            <p:ph type="title"/>
          </p:nvPr>
        </p:nvSpPr>
        <p:spPr>
          <a:xfrm>
            <a:off x="587375" y="152400"/>
            <a:ext cx="10515600" cy="1325563"/>
          </a:xfrm>
        </p:spPr>
        <p:txBody>
          <a:bodyPr anchor="ctr">
            <a:normAutofit/>
          </a:bodyPr>
          <a:lstStyle/>
          <a:p>
            <a:r>
              <a:rPr lang="en-GB"/>
              <a:t>Progression Routes for </a:t>
            </a:r>
            <a:br>
              <a:rPr lang="en-GB"/>
            </a:br>
            <a:r>
              <a:rPr lang="en-GB"/>
              <a:t>T Level Students</a:t>
            </a:r>
          </a:p>
        </p:txBody>
      </p:sp>
      <p:sp>
        <p:nvSpPr>
          <p:cNvPr id="4" name="Content Placeholder 3">
            <a:extLst>
              <a:ext uri="{FF2B5EF4-FFF2-40B4-BE49-F238E27FC236}">
                <a16:creationId xmlns:a16="http://schemas.microsoft.com/office/drawing/2014/main" id="{043E1606-61DD-C92E-95F1-23E5A034E318}"/>
              </a:ext>
            </a:extLst>
          </p:cNvPr>
          <p:cNvSpPr>
            <a:spLocks noGrp="1"/>
          </p:cNvSpPr>
          <p:nvPr>
            <p:ph sz="half" idx="1"/>
          </p:nvPr>
        </p:nvSpPr>
        <p:spPr>
          <a:xfrm>
            <a:off x="1076487" y="1825625"/>
            <a:ext cx="5181600" cy="4351338"/>
          </a:xfrm>
        </p:spPr>
        <p:txBody>
          <a:bodyPr>
            <a:normAutofit fontScale="92500"/>
          </a:bodyPr>
          <a:lstStyle/>
          <a:p>
            <a:pPr>
              <a:lnSpc>
                <a:spcPct val="100000"/>
              </a:lnSpc>
              <a:spcBef>
                <a:spcPts val="1200"/>
              </a:spcBef>
              <a:spcAft>
                <a:spcPts val="1200"/>
              </a:spcAft>
            </a:pPr>
            <a:r>
              <a:rPr lang="en-GB" sz="2400" dirty="0"/>
              <a:t>Students can progress to university-level education in a related field</a:t>
            </a:r>
          </a:p>
          <a:p>
            <a:pPr>
              <a:lnSpc>
                <a:spcPct val="100000"/>
              </a:lnSpc>
              <a:spcBef>
                <a:spcPts val="1200"/>
              </a:spcBef>
              <a:spcAft>
                <a:spcPts val="1200"/>
              </a:spcAft>
            </a:pPr>
            <a:r>
              <a:rPr lang="en-GB" sz="2400" dirty="0"/>
              <a:t>Alternatively, they can enter the workforce directly</a:t>
            </a:r>
          </a:p>
          <a:p>
            <a:r>
              <a:rPr lang="en-GB" sz="2400" dirty="0"/>
              <a:t>Career options include marketing assistant, digital marketing executive, or customer service representative.</a:t>
            </a:r>
          </a:p>
          <a:p>
            <a:r>
              <a:rPr lang="en-GB" sz="2400" dirty="0"/>
              <a:t>With experience, students can progress to roles such as marketing officer, campaign coordinator, or marketing manager.</a:t>
            </a:r>
          </a:p>
        </p:txBody>
      </p:sp>
      <p:pic>
        <p:nvPicPr>
          <p:cNvPr id="3" name="Content Placeholder 2" descr="Person using laptop computer">
            <a:extLst>
              <a:ext uri="{FF2B5EF4-FFF2-40B4-BE49-F238E27FC236}">
                <a16:creationId xmlns:a16="http://schemas.microsoft.com/office/drawing/2014/main" id="{BD2E9C4B-51B8-A8FB-23C4-CFB20CD77776}"/>
              </a:ext>
            </a:extLst>
          </p:cNvPr>
          <p:cNvPicPr>
            <a:picLocks noGrp="1" noChangeAspect="1"/>
          </p:cNvPicPr>
          <p:nvPr>
            <p:ph sz="half" idx="2"/>
          </p:nvPr>
        </p:nvPicPr>
        <p:blipFill>
          <a:blip r:embed="rId3"/>
          <a:srcRect/>
          <a:stretch/>
        </p:blipFill>
        <p:spPr>
          <a:xfrm>
            <a:off x="6546850" y="2284889"/>
            <a:ext cx="5181600" cy="3432810"/>
          </a:xfrm>
          <a:noFill/>
        </p:spPr>
      </p:pic>
    </p:spTree>
    <p:extLst>
      <p:ext uri="{BB962C8B-B14F-4D97-AF65-F5344CB8AC3E}">
        <p14:creationId xmlns:p14="http://schemas.microsoft.com/office/powerpoint/2010/main" val="193723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4887B8E-542A-4C30-8519-053B23AAC239}"/>
              </a:ext>
            </a:extLst>
          </p:cNvPr>
          <p:cNvSpPr txBox="1">
            <a:spLocks/>
          </p:cNvSpPr>
          <p:nvPr/>
        </p:nvSpPr>
        <p:spPr>
          <a:xfrm>
            <a:off x="2636322" y="1058788"/>
            <a:ext cx="8616176" cy="1728340"/>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What is it?</a:t>
            </a:r>
          </a:p>
          <a:p>
            <a:pPr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A £6.3m </a:t>
            </a:r>
            <a:r>
              <a:rPr lang="en-GB" sz="1800" b="1" dirty="0">
                <a:latin typeface="Arial" panose="020B0604020202020204" pitchFamily="34" charset="0"/>
                <a:cs typeface="Arial" panose="020B0604020202020204" pitchFamily="34" charset="0"/>
              </a:rPr>
              <a:t>one year </a:t>
            </a:r>
            <a:r>
              <a:rPr lang="en-GB" sz="1800" dirty="0">
                <a:latin typeface="Arial" panose="020B0604020202020204" pitchFamily="34" charset="0"/>
                <a:cs typeface="Arial" panose="020B0604020202020204" pitchFamily="34" charset="0"/>
              </a:rPr>
              <a:t>Employer Support Fund (ESF) for financial year 2025-26</a:t>
            </a:r>
          </a:p>
          <a:p>
            <a:pPr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Targeted funding to support </a:t>
            </a:r>
            <a:r>
              <a:rPr lang="en-GB" sz="1800" b="1" dirty="0">
                <a:latin typeface="Arial" panose="020B0604020202020204" pitchFamily="34" charset="0"/>
                <a:cs typeface="Arial" panose="020B0604020202020204" pitchFamily="34" charset="0"/>
              </a:rPr>
              <a:t>essential costs </a:t>
            </a:r>
            <a:r>
              <a:rPr lang="en-GB" sz="1800" dirty="0">
                <a:latin typeface="Arial" panose="020B0604020202020204" pitchFamily="34" charset="0"/>
                <a:cs typeface="Arial" panose="020B0604020202020204" pitchFamily="34" charset="0"/>
              </a:rPr>
              <a:t>associated with industry placements starting on or between </a:t>
            </a:r>
            <a:r>
              <a:rPr lang="en-GB" sz="1800" b="1" dirty="0">
                <a:latin typeface="Arial" panose="020B0604020202020204" pitchFamily="34" charset="0"/>
                <a:cs typeface="Arial" panose="020B0604020202020204" pitchFamily="34" charset="0"/>
              </a:rPr>
              <a:t>23 April 2025 and 31 March 2026</a:t>
            </a:r>
            <a:endParaRPr lang="en-GB" sz="1800" b="1" dirty="0">
              <a:solidFill>
                <a:schemeClr val="bg2"/>
              </a:solidFill>
              <a:latin typeface="Arial" panose="020B0604020202020204" pitchFamily="34" charset="0"/>
              <a:cs typeface="Arial" panose="020B0604020202020204" pitchFamily="34" charset="0"/>
            </a:endParaRPr>
          </a:p>
        </p:txBody>
      </p:sp>
      <p:sp>
        <p:nvSpPr>
          <p:cNvPr id="2" name="Text Placeholder 2">
            <a:extLst>
              <a:ext uri="{FF2B5EF4-FFF2-40B4-BE49-F238E27FC236}">
                <a16:creationId xmlns:a16="http://schemas.microsoft.com/office/drawing/2014/main" id="{FE154D28-1B2A-4774-F23B-282EEF894A17}"/>
              </a:ext>
            </a:extLst>
          </p:cNvPr>
          <p:cNvSpPr txBox="1">
            <a:spLocks/>
          </p:cNvSpPr>
          <p:nvPr/>
        </p:nvSpPr>
        <p:spPr>
          <a:xfrm>
            <a:off x="2636322" y="2873755"/>
            <a:ext cx="8616176" cy="2092307"/>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Why has it been introduced?</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encourage </a:t>
            </a:r>
            <a:r>
              <a:rPr lang="en-GB" sz="1800" b="1" dirty="0">
                <a:latin typeface="Arial" panose="020B0604020202020204" pitchFamily="34" charset="0"/>
                <a:cs typeface="Arial" panose="020B0604020202020204" pitchFamily="34" charset="0"/>
              </a:rPr>
              <a:t>new employers to offer </a:t>
            </a:r>
            <a:r>
              <a:rPr lang="en-GB" sz="1800" dirty="0">
                <a:latin typeface="Arial" panose="020B0604020202020204" pitchFamily="34" charset="0"/>
                <a:cs typeface="Arial" panose="020B0604020202020204" pitchFamily="34" charset="0"/>
              </a:rPr>
              <a:t>placements</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encourage existing employers to </a:t>
            </a:r>
            <a:r>
              <a:rPr lang="en-GB" sz="1800" b="1" dirty="0">
                <a:latin typeface="Arial" panose="020B0604020202020204" pitchFamily="34" charset="0"/>
                <a:cs typeface="Arial" panose="020B0604020202020204" pitchFamily="34" charset="0"/>
              </a:rPr>
              <a:t>grow</a:t>
            </a:r>
            <a:r>
              <a:rPr lang="en-GB" sz="1800" dirty="0">
                <a:latin typeface="Arial" panose="020B0604020202020204" pitchFamily="34" charset="0"/>
                <a:cs typeface="Arial" panose="020B0604020202020204" pitchFamily="34" charset="0"/>
              </a:rPr>
              <a:t> their placement offer</a:t>
            </a:r>
          </a:p>
          <a:p>
            <a:pPr marL="285750" indent="-285750" algn="l">
              <a:lnSpc>
                <a:spcPct val="100000"/>
              </a:lnSpc>
              <a:spcBef>
                <a:spcPts val="600"/>
              </a:spcBef>
              <a:spcAft>
                <a:spcPts val="600"/>
              </a:spcAft>
            </a:pPr>
            <a:r>
              <a:rPr lang="en-GB" sz="1800" dirty="0">
                <a:latin typeface="Arial" panose="020B0604020202020204" pitchFamily="34" charset="0"/>
                <a:cs typeface="Arial" panose="020B0604020202020204" pitchFamily="34" charset="0"/>
              </a:rPr>
              <a:t>To focus on T Levels we know have significant financial barriers or have been identified as a </a:t>
            </a:r>
            <a:r>
              <a:rPr lang="en-GB" sz="1800" b="1" dirty="0">
                <a:latin typeface="Arial" panose="020B0604020202020204" pitchFamily="34" charset="0"/>
                <a:cs typeface="Arial" panose="020B0604020202020204" pitchFamily="34" charset="0"/>
              </a:rPr>
              <a:t>key Government focus</a:t>
            </a:r>
            <a:r>
              <a:rPr lang="en-GB" sz="1800" dirty="0">
                <a:latin typeface="Arial" panose="020B0604020202020204" pitchFamily="34" charset="0"/>
                <a:cs typeface="Arial" panose="020B0604020202020204" pitchFamily="34" charset="0"/>
              </a:rPr>
              <a:t>. </a:t>
            </a:r>
          </a:p>
          <a:p>
            <a:pPr marL="0" indent="0">
              <a:lnSpc>
                <a:spcPct val="100000"/>
              </a:lnSpc>
              <a:spcBef>
                <a:spcPts val="3000"/>
              </a:spcBef>
              <a:spcAft>
                <a:spcPts val="3000"/>
              </a:spcAft>
              <a:buNone/>
            </a:pPr>
            <a:endParaRPr lang="en-GB" sz="4800" b="1" dirty="0">
              <a:solidFill>
                <a:schemeClr val="bg2"/>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E94AF5E-AEFB-64B7-8CD1-2FB2EA7821E1}"/>
              </a:ext>
            </a:extLst>
          </p:cNvPr>
          <p:cNvGrpSpPr/>
          <p:nvPr/>
        </p:nvGrpSpPr>
        <p:grpSpPr>
          <a:xfrm>
            <a:off x="1248490" y="1345603"/>
            <a:ext cx="1062328" cy="1062328"/>
            <a:chOff x="938593" y="1097279"/>
            <a:chExt cx="1323191" cy="1323191"/>
          </a:xfrm>
        </p:grpSpPr>
        <p:sp>
          <p:nvSpPr>
            <p:cNvPr id="6" name="Oval 5">
              <a:extLst>
                <a:ext uri="{FF2B5EF4-FFF2-40B4-BE49-F238E27FC236}">
                  <a16:creationId xmlns:a16="http://schemas.microsoft.com/office/drawing/2014/main" id="{DB745666-F96D-4AD9-6E0E-A65D2B0DC10D}"/>
                </a:ext>
              </a:extLst>
            </p:cNvPr>
            <p:cNvSpPr/>
            <p:nvPr/>
          </p:nvSpPr>
          <p:spPr>
            <a:xfrm>
              <a:off x="938593" y="1097279"/>
              <a:ext cx="1323191" cy="1323191"/>
            </a:xfrm>
            <a:prstGeom prst="ellipse">
              <a:avLst/>
            </a:prstGeom>
            <a:noFill/>
            <a:ln w="38100">
              <a:solidFill>
                <a:srgbClr val="E8462B"/>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5" name="Graphic 4" descr="Pound with solid fill">
              <a:extLst>
                <a:ext uri="{FF2B5EF4-FFF2-40B4-BE49-F238E27FC236}">
                  <a16:creationId xmlns:a16="http://schemas.microsoft.com/office/drawing/2014/main" id="{D83C7CDB-721B-2756-408A-C84BEFFD6D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988" y="1301674"/>
              <a:ext cx="914400" cy="914400"/>
            </a:xfrm>
            <a:prstGeom prst="rect">
              <a:avLst/>
            </a:prstGeom>
          </p:spPr>
        </p:pic>
      </p:grpSp>
      <p:pic>
        <p:nvPicPr>
          <p:cNvPr id="10" name="Graphic 9" descr="Help outline">
            <a:extLst>
              <a:ext uri="{FF2B5EF4-FFF2-40B4-BE49-F238E27FC236}">
                <a16:creationId xmlns:a16="http://schemas.microsoft.com/office/drawing/2014/main" id="{C5BFE474-2563-14BB-3210-8019091551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937" y="3131213"/>
            <a:ext cx="1347432" cy="1347432"/>
          </a:xfrm>
          <a:prstGeom prst="rect">
            <a:avLst/>
          </a:prstGeom>
        </p:spPr>
      </p:pic>
      <p:sp>
        <p:nvSpPr>
          <p:cNvPr id="11" name="Title 1">
            <a:extLst>
              <a:ext uri="{FF2B5EF4-FFF2-40B4-BE49-F238E27FC236}">
                <a16:creationId xmlns:a16="http://schemas.microsoft.com/office/drawing/2014/main" id="{39024D94-622A-CF10-EA6A-B0A15656BDA6}"/>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EMPLOYER SUPPORT FUND</a:t>
            </a:r>
          </a:p>
        </p:txBody>
      </p:sp>
      <p:sp>
        <p:nvSpPr>
          <p:cNvPr id="13" name="Text Placeholder 2">
            <a:extLst>
              <a:ext uri="{FF2B5EF4-FFF2-40B4-BE49-F238E27FC236}">
                <a16:creationId xmlns:a16="http://schemas.microsoft.com/office/drawing/2014/main" id="{F17E824B-A753-F5C2-3952-1C68EBA69FDC}"/>
              </a:ext>
            </a:extLst>
          </p:cNvPr>
          <p:cNvSpPr txBox="1">
            <a:spLocks/>
          </p:cNvSpPr>
          <p:nvPr/>
        </p:nvSpPr>
        <p:spPr>
          <a:xfrm>
            <a:off x="2635543" y="5069270"/>
            <a:ext cx="8616176" cy="1602994"/>
          </a:xfrm>
          <a:prstGeom prst="rect">
            <a:avLst/>
          </a:prstGeom>
          <a:ln>
            <a:solidFill>
              <a:srgbClr val="E8462B"/>
            </a:solid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000" b="1" dirty="0">
                <a:solidFill>
                  <a:srgbClr val="E8462B"/>
                </a:solidFill>
                <a:latin typeface="Arial" panose="020B0604020202020204" pitchFamily="34" charset="0"/>
                <a:cs typeface="Arial" panose="020B0604020202020204" pitchFamily="34" charset="0"/>
              </a:rPr>
              <a:t>Who can access the fund?</a:t>
            </a:r>
          </a:p>
          <a:p>
            <a:pPr marL="285750" indent="-285750" algn="l" fontAlgn="base">
              <a:lnSpc>
                <a:spcPct val="100000"/>
              </a:lnSpc>
              <a:spcBef>
                <a:spcPts val="600"/>
              </a:spcBef>
              <a:spcAft>
                <a:spcPts val="600"/>
              </a:spcAft>
            </a:pPr>
            <a:r>
              <a:rPr lang="en-GB" sz="1800" dirty="0">
                <a:latin typeface="Arial" panose="020B0604020202020204" pitchFamily="34" charset="0"/>
                <a:cs typeface="Arial" panose="020B0604020202020204" pitchFamily="34" charset="0"/>
              </a:rPr>
              <a:t>Funding is available for SMEs.</a:t>
            </a:r>
            <a:endParaRPr lang="en-US" sz="1800" dirty="0">
              <a:latin typeface="Arial" panose="020B0604020202020204" pitchFamily="34" charset="0"/>
              <a:cs typeface="Arial" panose="020B0604020202020204" pitchFamily="34" charset="0"/>
            </a:endParaRPr>
          </a:p>
          <a:p>
            <a:pPr marL="285750" indent="-285750" algn="l">
              <a:lnSpc>
                <a:spcPct val="100000"/>
              </a:lnSpc>
              <a:spcBef>
                <a:spcPts val="600"/>
              </a:spcBef>
              <a:spcAft>
                <a:spcPts val="600"/>
              </a:spcAft>
            </a:pPr>
            <a:endParaRPr lang="en-GB" sz="4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39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AB46-7358-2749-E0CD-329902DDB672}"/>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5F5BE486-0D1B-90F2-C3F4-2CA0041ED74C}"/>
              </a:ext>
            </a:extLst>
          </p:cNvPr>
          <p:cNvSpPr txBox="1">
            <a:spLocks/>
          </p:cNvSpPr>
          <p:nvPr/>
        </p:nvSpPr>
        <p:spPr>
          <a:xfrm>
            <a:off x="1312431" y="1256593"/>
            <a:ext cx="9940065" cy="4386969"/>
          </a:xfrm>
          <a:prstGeom prst="rect">
            <a:avLst/>
          </a:prstGeom>
          <a:ln>
            <a:noFill/>
          </a:ln>
        </p:spPr>
        <p:style>
          <a:lnRef idx="2">
            <a:schemeClr val="accent5"/>
          </a:lnRef>
          <a:fillRef idx="1">
            <a:schemeClr val="lt1"/>
          </a:fillRef>
          <a:effectRef idx="0">
            <a:schemeClr val="accent5"/>
          </a:effectRef>
          <a:fontRef idx="minor">
            <a:schemeClr val="dk1"/>
          </a:fontRef>
        </p:style>
        <p:txBody>
          <a:bodyP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gn="l">
              <a:lnSpc>
                <a:spcPct val="100000"/>
              </a:lnSpc>
              <a:spcBef>
                <a:spcPts val="600"/>
              </a:spcBef>
              <a:spcAft>
                <a:spcPts val="600"/>
              </a:spcAft>
              <a:buNone/>
            </a:pPr>
            <a:r>
              <a:rPr lang="en-GB" sz="2400" b="1" dirty="0">
                <a:solidFill>
                  <a:srgbClr val="E8462B"/>
                </a:solidFill>
                <a:latin typeface="Arial" panose="020B0604020202020204" pitchFamily="34" charset="0"/>
                <a:cs typeface="Arial" panose="020B0604020202020204" pitchFamily="34" charset="0"/>
              </a:rPr>
              <a:t>What will the fund cover?</a:t>
            </a:r>
          </a:p>
          <a:p>
            <a:pPr marL="355600" indent="-355600" algn="l">
              <a:lnSpc>
                <a:spcPct val="100000"/>
              </a:lnSpc>
              <a:spcBef>
                <a:spcPts val="600"/>
              </a:spcBef>
              <a:spcAft>
                <a:spcPts val="600"/>
              </a:spcAft>
            </a:pPr>
            <a:r>
              <a:rPr lang="en-GB" sz="2000" b="1" dirty="0">
                <a:latin typeface="Arial" panose="020B0604020202020204" pitchFamily="34" charset="0"/>
                <a:cs typeface="Arial" panose="020B0604020202020204" pitchFamily="34" charset="0"/>
              </a:rPr>
              <a:t>Administrative costs</a:t>
            </a:r>
            <a:r>
              <a:rPr lang="en-GB" sz="2000" dirty="0">
                <a:latin typeface="Arial" panose="020B0604020202020204" pitchFamily="34" charset="0"/>
                <a:cs typeface="Arial" panose="020B0604020202020204" pitchFamily="34" charset="0"/>
              </a:rPr>
              <a:t> e.g. physical workspace, processes and procedures </a:t>
            </a:r>
          </a:p>
          <a:p>
            <a:pPr marL="355600" indent="-355600" algn="l">
              <a:lnSpc>
                <a:spcPct val="100000"/>
              </a:lnSpc>
              <a:spcBef>
                <a:spcPts val="600"/>
              </a:spcBef>
              <a:spcAft>
                <a:spcPts val="600"/>
              </a:spcAft>
            </a:pPr>
            <a:r>
              <a:rPr lang="en-GB" sz="2000" b="1" dirty="0">
                <a:latin typeface="Arial" panose="020B0604020202020204" pitchFamily="34" charset="0"/>
                <a:cs typeface="Arial" panose="020B0604020202020204" pitchFamily="34" charset="0"/>
              </a:rPr>
              <a:t>Tangible costs</a:t>
            </a:r>
            <a:r>
              <a:rPr lang="en-GB" sz="2000" dirty="0">
                <a:latin typeface="Arial" panose="020B0604020202020204" pitchFamily="34" charset="0"/>
                <a:cs typeface="Arial" panose="020B0604020202020204" pitchFamily="34" charset="0"/>
              </a:rPr>
              <a:t> e.g. equipment, insurance, security passes, software licenses, essential training required for staff (e.g. safeguarding) or for the student (e.g. certification) </a:t>
            </a:r>
            <a:r>
              <a:rPr lang="en-GB" sz="1800" dirty="0">
                <a:latin typeface="Arial" panose="020B0604020202020204" pitchFamily="34" charset="0"/>
                <a:cs typeface="Arial" panose="020B0604020202020204" pitchFamily="34" charset="0"/>
              </a:rPr>
              <a:t> </a:t>
            </a:r>
          </a:p>
          <a:p>
            <a:pPr marL="355600" indent="-355600" algn="l">
              <a:lnSpc>
                <a:spcPct val="100000"/>
              </a:lnSpc>
              <a:spcBef>
                <a:spcPts val="600"/>
              </a:spcBef>
              <a:spcAft>
                <a:spcPts val="600"/>
              </a:spcAft>
            </a:pPr>
            <a:endParaRPr lang="en-GB" sz="2000" dirty="0">
              <a:latin typeface="Arial" panose="020B0604020202020204" pitchFamily="34" charset="0"/>
              <a:cs typeface="Arial" panose="020B0604020202020204" pitchFamily="34" charset="0"/>
            </a:endParaRPr>
          </a:p>
          <a:p>
            <a:pPr marL="0" indent="0" algn="l">
              <a:lnSpc>
                <a:spcPct val="100000"/>
              </a:lnSpc>
              <a:spcBef>
                <a:spcPts val="600"/>
              </a:spcBef>
              <a:spcAft>
                <a:spcPts val="600"/>
              </a:spcAft>
              <a:buFont typeface="Arial" panose="020B0604020202020204" pitchFamily="34" charset="0"/>
              <a:buNone/>
            </a:pPr>
            <a:r>
              <a:rPr lang="en-GB" sz="2400" b="1" dirty="0">
                <a:solidFill>
                  <a:srgbClr val="E8462B"/>
                </a:solidFill>
                <a:latin typeface="Arial" panose="020B0604020202020204" pitchFamily="34" charset="0"/>
                <a:cs typeface="Arial" panose="020B0604020202020204" pitchFamily="34" charset="0"/>
              </a:rPr>
              <a:t>How is funding claimed?</a:t>
            </a:r>
          </a:p>
          <a:p>
            <a:pPr marL="355600" indent="-355600" algn="l" fontAlgn="base">
              <a:lnSpc>
                <a:spcPct val="100000"/>
              </a:lnSpc>
              <a:spcBef>
                <a:spcPts val="600"/>
              </a:spcBef>
              <a:spcAft>
                <a:spcPts val="600"/>
              </a:spcAft>
            </a:pPr>
            <a:r>
              <a:rPr lang="en-GB" sz="2000" dirty="0">
                <a:latin typeface="Arial" panose="020B0604020202020204" pitchFamily="34" charset="0"/>
                <a:cs typeface="Arial" panose="020B0604020202020204" pitchFamily="34" charset="0"/>
              </a:rPr>
              <a:t>Using the claim form we provide submit your claim and receipts to </a:t>
            </a:r>
            <a:r>
              <a:rPr lang="en-GB" sz="2000" dirty="0">
                <a:highlight>
                  <a:srgbClr val="FFFF00"/>
                </a:highlight>
                <a:latin typeface="Arial" panose="020B0604020202020204" pitchFamily="34" charset="0"/>
                <a:cs typeface="Arial" panose="020B0604020202020204" pitchFamily="34" charset="0"/>
              </a:rPr>
              <a:t>&lt;&lt;xxx&gt;&gt;</a:t>
            </a:r>
            <a:r>
              <a:rPr lang="en-GB" sz="2000" dirty="0">
                <a:latin typeface="Arial" panose="020B0604020202020204" pitchFamily="34" charset="0"/>
                <a:cs typeface="Arial" panose="020B0604020202020204" pitchFamily="34" charset="0"/>
              </a:rPr>
              <a:t>. Only essential claims will be supported.</a:t>
            </a:r>
          </a:p>
          <a:p>
            <a:pPr marL="355600" indent="-355600" algn="l" fontAlgn="base">
              <a:lnSpc>
                <a:spcPct val="100000"/>
              </a:lnSpc>
              <a:spcBef>
                <a:spcPts val="600"/>
              </a:spcBef>
              <a:spcAft>
                <a:spcPts val="600"/>
              </a:spcAft>
            </a:pPr>
            <a:r>
              <a:rPr lang="en-GB" sz="2000" dirty="0">
                <a:latin typeface="Arial" panose="020B0604020202020204" pitchFamily="34" charset="0"/>
                <a:cs typeface="Arial" panose="020B0604020202020204" pitchFamily="34" charset="0"/>
              </a:rPr>
              <a:t>Await approval and receive funding from us. </a:t>
            </a:r>
            <a:endParaRPr lang="en-US" sz="2000" dirty="0">
              <a:latin typeface="Arial" panose="020B0604020202020204" pitchFamily="34" charset="0"/>
              <a:cs typeface="Arial" panose="020B0604020202020204" pitchFamily="34" charset="0"/>
            </a:endParaRPr>
          </a:p>
          <a:p>
            <a:pPr marL="355600" indent="-355600" algn="l">
              <a:lnSpc>
                <a:spcPct val="100000"/>
              </a:lnSpc>
              <a:spcBef>
                <a:spcPts val="600"/>
              </a:spcBef>
              <a:spcAft>
                <a:spcPts val="600"/>
              </a:spcAft>
            </a:pPr>
            <a:endParaRPr lang="en-GB" sz="1800" b="1" dirty="0">
              <a:latin typeface="Arial" panose="020B0604020202020204" pitchFamily="34" charset="0"/>
              <a:cs typeface="Arial" panose="020B0604020202020204" pitchFamily="34" charset="0"/>
            </a:endParaRPr>
          </a:p>
          <a:p>
            <a:pPr marL="0" indent="0">
              <a:lnSpc>
                <a:spcPct val="100000"/>
              </a:lnSpc>
              <a:spcBef>
                <a:spcPts val="3000"/>
              </a:spcBef>
              <a:spcAft>
                <a:spcPts val="3000"/>
              </a:spcAft>
              <a:buNone/>
            </a:pPr>
            <a:endParaRPr lang="en-GB" sz="4800" b="1" dirty="0">
              <a:solidFill>
                <a:schemeClr val="bg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E6B506-2182-206E-B59F-E1EA90BB1802}"/>
              </a:ext>
            </a:extLst>
          </p:cNvPr>
          <p:cNvSpPr>
            <a:spLocks noGrp="1"/>
          </p:cNvSpPr>
          <p:nvPr>
            <p:ph type="title"/>
          </p:nvPr>
        </p:nvSpPr>
        <p:spPr>
          <a:xfrm>
            <a:off x="1312430" y="276247"/>
            <a:ext cx="9782221" cy="503663"/>
          </a:xfrm>
        </p:spPr>
        <p:txBody>
          <a:bodyPr vert="horz" lIns="91440" tIns="45720" rIns="91440" bIns="45720" rtlCol="0" anchor="t">
            <a:noAutofit/>
          </a:bodyPr>
          <a:lstStyle/>
          <a:p>
            <a:pPr>
              <a:lnSpc>
                <a:spcPct val="100000"/>
              </a:lnSpc>
            </a:pPr>
            <a:r>
              <a:rPr lang="en-GB" sz="4000" b="1" i="1" kern="0" dirty="0">
                <a:solidFill>
                  <a:srgbClr val="E8462B"/>
                </a:solidFill>
              </a:rPr>
              <a:t>Claiming funding</a:t>
            </a:r>
          </a:p>
        </p:txBody>
      </p:sp>
      <p:sp>
        <p:nvSpPr>
          <p:cNvPr id="4" name="Text Placeholder 2">
            <a:extLst>
              <a:ext uri="{FF2B5EF4-FFF2-40B4-BE49-F238E27FC236}">
                <a16:creationId xmlns:a16="http://schemas.microsoft.com/office/drawing/2014/main" id="{A61C7026-642A-CA51-116E-14D9E585C4D4}"/>
              </a:ext>
            </a:extLst>
          </p:cNvPr>
          <p:cNvSpPr txBox="1">
            <a:spLocks/>
          </p:cNvSpPr>
          <p:nvPr/>
        </p:nvSpPr>
        <p:spPr>
          <a:xfrm>
            <a:off x="1312431" y="6078090"/>
            <a:ext cx="9940065" cy="503663"/>
          </a:xfrm>
          <a:prstGeom prst="rect">
            <a:avLst/>
          </a:prstGeom>
          <a:solidFill>
            <a:srgbClr val="E8472B"/>
          </a:solidFill>
          <a:ln>
            <a:solidFill>
              <a:srgbClr val="E8462B"/>
            </a:solidFill>
          </a:ln>
        </p:spPr>
        <p:style>
          <a:lnRef idx="2">
            <a:schemeClr val="accent5"/>
          </a:lnRef>
          <a:fillRef idx="1">
            <a:schemeClr val="lt1"/>
          </a:fillRef>
          <a:effectRef idx="0">
            <a:schemeClr val="accent5"/>
          </a:effectRef>
          <a:fontRef idx="minor">
            <a:schemeClr val="dk1"/>
          </a:fontRef>
        </p:style>
        <p:txBody>
          <a:bodyPr anchor="ctr">
            <a:noAutofit/>
          </a:bodyPr>
          <a:lstStyle>
            <a:lvl1pPr marL="107818" indent="-107818" algn="ctr">
              <a:lnSpc>
                <a:spcPct val="140000"/>
              </a:lnSpc>
              <a:spcBef>
                <a:spcPts val="0"/>
              </a:spcBef>
              <a:spcAft>
                <a:spcPts val="1092"/>
              </a:spcAft>
              <a:buFont typeface="Arial" panose="020B0604020202020204" pitchFamily="34" charset="0"/>
              <a:buChar char="•"/>
              <a:tabLst/>
              <a:defRPr lang="en-US" sz="1001" b="0" i="0" kern="1200" spc="3" dirty="0" smtClean="0">
                <a:solidFill>
                  <a:schemeClr val="tx1"/>
                </a:solidFill>
                <a:latin typeface="Courier" pitchFamily="2" charset="0"/>
                <a:ea typeface="+mn-ea"/>
                <a:cs typeface="Courier New"/>
              </a:defRPr>
            </a:lvl1pPr>
            <a:lvl2pPr marL="7316" marR="3081" algn="ctr" defTabSz="554492" rtl="0" eaLnBrk="1" latinLnBrk="0" hangingPunct="1">
              <a:lnSpc>
                <a:spcPct val="120000"/>
              </a:lnSpc>
              <a:spcBef>
                <a:spcPts val="0"/>
              </a:spcBef>
              <a:spcAft>
                <a:spcPts val="364"/>
              </a:spcAft>
              <a:defRPr lang="en-US" sz="1001" b="0" i="0" kern="1200" spc="3" dirty="0" smtClean="0">
                <a:solidFill>
                  <a:schemeClr val="tx1"/>
                </a:solidFill>
                <a:latin typeface="Courier" pitchFamily="2" charset="0"/>
                <a:ea typeface="+mn-ea"/>
                <a:cs typeface="Courier New"/>
              </a:defRPr>
            </a:lvl2pPr>
            <a:lvl3pPr marL="180595" marR="3081" indent="-173279" algn="ctr" defTabSz="554492" rtl="0" eaLnBrk="1" latinLnBrk="0" hangingPunct="1">
              <a:lnSpc>
                <a:spcPct val="118300"/>
              </a:lnSpc>
              <a:spcBef>
                <a:spcPts val="58"/>
              </a:spcBef>
              <a:buFont typeface="Arial" panose="020B0604020202020204" pitchFamily="34" charset="0"/>
              <a:buChar char="•"/>
              <a:defRPr lang="en-US" sz="1092" b="0" i="0" kern="1200" spc="3" dirty="0" smtClean="0">
                <a:solidFill>
                  <a:schemeClr val="tx1"/>
                </a:solidFill>
                <a:latin typeface="Courier" pitchFamily="2" charset="0"/>
                <a:ea typeface="+mn-ea"/>
                <a:cs typeface="Courier New"/>
              </a:defRPr>
            </a:lvl3pPr>
            <a:lvl4pPr marL="180595" marR="3081" indent="-173279" algn="ctr" defTabSz="554492" rtl="0" eaLnBrk="1" latinLnBrk="0" hangingPunct="1">
              <a:lnSpc>
                <a:spcPct val="118300"/>
              </a:lnSpc>
              <a:spcBef>
                <a:spcPts val="58"/>
              </a:spcBef>
              <a:buFont typeface="Arial" panose="020B0604020202020204" pitchFamily="34" charset="0"/>
              <a:buChar char="•"/>
              <a:defRPr lang="en-US" sz="1092" kern="1200" spc="3" dirty="0" smtClean="0">
                <a:solidFill>
                  <a:schemeClr val="tx1"/>
                </a:solidFill>
                <a:latin typeface="Courier New"/>
                <a:ea typeface="+mn-ea"/>
                <a:cs typeface="Courier New"/>
              </a:defRPr>
            </a:lvl4pPr>
            <a:lvl5pPr marL="7316" marR="3081" algn="ctr" defTabSz="554492" rtl="0" eaLnBrk="1" latinLnBrk="0" hangingPunct="1">
              <a:lnSpc>
                <a:spcPct val="118300"/>
              </a:lnSpc>
              <a:spcBef>
                <a:spcPts val="58"/>
              </a:spcBef>
              <a:defRPr lang="en-US" sz="1092" kern="1200" spc="3" dirty="0" smtClean="0">
                <a:solidFill>
                  <a:schemeClr val="tx1"/>
                </a:solidFill>
                <a:latin typeface="Courier New"/>
                <a:ea typeface="+mn-ea"/>
                <a:cs typeface="Courier New"/>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lnSpc>
                <a:spcPct val="100000"/>
              </a:lnSpc>
              <a:spcBef>
                <a:spcPts val="600"/>
              </a:spcBef>
              <a:spcAft>
                <a:spcPts val="600"/>
              </a:spcAft>
              <a:buNone/>
            </a:pPr>
            <a:r>
              <a:rPr lang="en-GB" sz="1700" b="1" dirty="0">
                <a:solidFill>
                  <a:schemeClr val="bg1"/>
                </a:solidFill>
                <a:latin typeface="Arial"/>
                <a:ea typeface="Calibri"/>
                <a:cs typeface="Calibri"/>
              </a:rPr>
              <a:t>The ESF contributes to essential costs only. </a:t>
            </a:r>
            <a:endParaRPr lang="en-GB" sz="1700" dirty="0">
              <a:solidFill>
                <a:schemeClr val="bg1"/>
              </a:solidFill>
              <a:latin typeface="Arial"/>
            </a:endParaRPr>
          </a:p>
        </p:txBody>
      </p:sp>
    </p:spTree>
    <p:extLst>
      <p:ext uri="{BB962C8B-B14F-4D97-AF65-F5344CB8AC3E}">
        <p14:creationId xmlns:p14="http://schemas.microsoft.com/office/powerpoint/2010/main" val="4257614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ED99A-07E9-4F6E-BEC7-069F8F020EBE}"/>
              </a:ext>
            </a:extLst>
          </p:cNvPr>
          <p:cNvSpPr txBox="1"/>
          <p:nvPr/>
        </p:nvSpPr>
        <p:spPr>
          <a:xfrm>
            <a:off x="591798" y="155096"/>
            <a:ext cx="6032296" cy="707886"/>
          </a:xfrm>
          <a:prstGeom prst="rect">
            <a:avLst/>
          </a:prstGeom>
          <a:noFill/>
        </p:spPr>
        <p:txBody>
          <a:bodyPr wrap="square" rtlCol="0">
            <a:spAutoFit/>
          </a:bodyPr>
          <a:lstStyle/>
          <a:p>
            <a:r>
              <a:rPr lang="en-GB" sz="4000" b="1" i="1">
                <a:solidFill>
                  <a:srgbClr val="E8472B"/>
                </a:solidFill>
                <a:latin typeface="Arial" panose="020B0604020202020204" pitchFamily="34" charset="0"/>
                <a:cs typeface="Arial" panose="020B0604020202020204" pitchFamily="34" charset="0"/>
              </a:rPr>
              <a:t>COMMON QUESTIONS</a:t>
            </a:r>
          </a:p>
        </p:txBody>
      </p:sp>
      <p:sp>
        <p:nvSpPr>
          <p:cNvPr id="4" name="TextBox 3">
            <a:extLst>
              <a:ext uri="{FF2B5EF4-FFF2-40B4-BE49-F238E27FC236}">
                <a16:creationId xmlns:a16="http://schemas.microsoft.com/office/drawing/2014/main" id="{2F1BCAC6-9A59-474C-8492-9DD4C1F9497D}"/>
              </a:ext>
            </a:extLst>
          </p:cNvPr>
          <p:cNvSpPr txBox="1"/>
          <p:nvPr/>
        </p:nvSpPr>
        <p:spPr>
          <a:xfrm>
            <a:off x="1329258" y="1093118"/>
            <a:ext cx="4680000" cy="2088232"/>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WHO’S GOING TO LOOK AFTER THEM?</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A supervisor and a mentor (could be the same person)</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A great opportunity for staff to develop mentoring skills</a:t>
            </a:r>
          </a:p>
        </p:txBody>
      </p:sp>
      <p:sp>
        <p:nvSpPr>
          <p:cNvPr id="5" name="TextBox 4">
            <a:extLst>
              <a:ext uri="{FF2B5EF4-FFF2-40B4-BE49-F238E27FC236}">
                <a16:creationId xmlns:a16="http://schemas.microsoft.com/office/drawing/2014/main" id="{F9777855-3851-401C-964F-482255823283}"/>
              </a:ext>
            </a:extLst>
          </p:cNvPr>
          <p:cNvSpPr txBox="1"/>
          <p:nvPr/>
        </p:nvSpPr>
        <p:spPr>
          <a:xfrm>
            <a:off x="6583680" y="491099"/>
            <a:ext cx="4680000" cy="2209471"/>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WON’T IT TAKE TOO MUCH TIME?</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It should be quite a quick process to design a placement and it will get quicker once you’ve had your first placement</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The short- and long-term benefits will make it worth the time investment</a:t>
            </a:r>
          </a:p>
        </p:txBody>
      </p:sp>
      <p:sp>
        <p:nvSpPr>
          <p:cNvPr id="6" name="TextBox 5">
            <a:extLst>
              <a:ext uri="{FF2B5EF4-FFF2-40B4-BE49-F238E27FC236}">
                <a16:creationId xmlns:a16="http://schemas.microsoft.com/office/drawing/2014/main" id="{E0D3BCA6-D1BC-4ED1-8E5E-871872AAE3D9}"/>
              </a:ext>
            </a:extLst>
          </p:cNvPr>
          <p:cNvSpPr txBox="1"/>
          <p:nvPr/>
        </p:nvSpPr>
        <p:spPr>
          <a:xfrm>
            <a:off x="7042770" y="3602455"/>
            <a:ext cx="4680000" cy="2422504"/>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WILL STUDENTS BE HIGH-CALIBRE?</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T Levels are demanding courses</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We will work with you to understand your needs and find students that fit well with you</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You can also be involved in recruiting students</a:t>
            </a:r>
          </a:p>
        </p:txBody>
      </p:sp>
      <p:sp>
        <p:nvSpPr>
          <p:cNvPr id="8" name="TextBox 7">
            <a:extLst>
              <a:ext uri="{FF2B5EF4-FFF2-40B4-BE49-F238E27FC236}">
                <a16:creationId xmlns:a16="http://schemas.microsoft.com/office/drawing/2014/main" id="{286A10A5-AC92-4AD8-AC5C-3EADE01F37FC}"/>
              </a:ext>
            </a:extLst>
          </p:cNvPr>
          <p:cNvSpPr txBox="1"/>
          <p:nvPr/>
        </p:nvSpPr>
        <p:spPr>
          <a:xfrm>
            <a:off x="1488008" y="3493213"/>
            <a:ext cx="5095672" cy="2873688"/>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CAN WE TRUST STUDENTS WITH CONFIDENTIAL AND SENSITIVE DATA?</a:t>
            </a:r>
            <a:br>
              <a:rPr lang="en-GB" b="1" i="1">
                <a:latin typeface="Arial" panose="020B0604020202020204" pitchFamily="34" charset="0"/>
                <a:cs typeface="Arial" panose="020B0604020202020204" pitchFamily="34" charset="0"/>
              </a:rPr>
            </a:br>
            <a:endParaRPr lang="en-GB" b="1" i="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We will support you to consider the risk of students mishandling personal data or confidential information, before giving them a task which involves this</a:t>
            </a:r>
          </a:p>
          <a:p>
            <a:endParaRPr lang="en-GB" sz="1600" b="0" i="0" u="none" strike="noStrike">
              <a:solidFill>
                <a:srgbClr val="0B0C0C"/>
              </a:solidFill>
              <a:effectLst/>
              <a:latin typeface="GDS Transport"/>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Students will be given clear guidance and training on handling data or sensitive information</a:t>
            </a:r>
          </a:p>
        </p:txBody>
      </p:sp>
    </p:spTree>
    <p:extLst>
      <p:ext uri="{BB962C8B-B14F-4D97-AF65-F5344CB8AC3E}">
        <p14:creationId xmlns:p14="http://schemas.microsoft.com/office/powerpoint/2010/main" val="148766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C140-2FAE-ECCD-BE7D-A42A0FD3DBB6}"/>
              </a:ext>
            </a:extLst>
          </p:cNvPr>
          <p:cNvSpPr>
            <a:spLocks noGrp="1"/>
          </p:cNvSpPr>
          <p:nvPr>
            <p:ph type="title"/>
          </p:nvPr>
        </p:nvSpPr>
        <p:spPr>
          <a:xfrm>
            <a:off x="1419726" y="365125"/>
            <a:ext cx="9934074" cy="1325563"/>
          </a:xfrm>
        </p:spPr>
        <p:txBody>
          <a:bodyPr/>
          <a:lstStyle/>
          <a:p>
            <a:r>
              <a:rPr lang="en-GB" b="1" i="1"/>
              <a:t>READY FOR THE NEXT LEVEL?</a:t>
            </a:r>
          </a:p>
        </p:txBody>
      </p:sp>
      <p:sp>
        <p:nvSpPr>
          <p:cNvPr id="3" name="Content Placeholder 2">
            <a:extLst>
              <a:ext uri="{FF2B5EF4-FFF2-40B4-BE49-F238E27FC236}">
                <a16:creationId xmlns:a16="http://schemas.microsoft.com/office/drawing/2014/main" id="{A88D8EF5-3AA5-1C89-22C8-CB5D125FBABD}"/>
              </a:ext>
            </a:extLst>
          </p:cNvPr>
          <p:cNvSpPr>
            <a:spLocks noGrp="1"/>
          </p:cNvSpPr>
          <p:nvPr>
            <p:ph idx="1"/>
          </p:nvPr>
        </p:nvSpPr>
        <p:spPr>
          <a:xfrm>
            <a:off x="1419726" y="1825625"/>
            <a:ext cx="10340474" cy="4351338"/>
          </a:xfrm>
        </p:spPr>
        <p:txBody>
          <a:bodyPr/>
          <a:lstStyle/>
          <a:p>
            <a:pPr marL="0" indent="0">
              <a:buNone/>
            </a:pPr>
            <a:r>
              <a:rPr lang="en-GB"/>
              <a:t>If you are interested in offering an industry placement you can:</a:t>
            </a:r>
          </a:p>
          <a:p>
            <a:pPr marL="0" indent="0">
              <a:buNone/>
            </a:pPr>
            <a:endParaRPr lang="en-GB"/>
          </a:p>
          <a:p>
            <a:r>
              <a:rPr lang="en-GB"/>
              <a:t>Arrange to speak with one of our team who will explore the opportunity with you in more detail</a:t>
            </a:r>
          </a:p>
          <a:p>
            <a:endParaRPr lang="en-GB"/>
          </a:p>
          <a:p>
            <a:r>
              <a:rPr lang="en-GB"/>
              <a:t>Attend a briefing / forum </a:t>
            </a:r>
            <a:r>
              <a:rPr lang="en-GB">
                <a:highlight>
                  <a:srgbClr val="FFFF00"/>
                </a:highlight>
              </a:rPr>
              <a:t>&lt;insert date/time&gt;</a:t>
            </a:r>
          </a:p>
          <a:p>
            <a:pPr marL="0" indent="0">
              <a:buNone/>
            </a:pPr>
            <a:endParaRPr lang="en-GB"/>
          </a:p>
        </p:txBody>
      </p:sp>
    </p:spTree>
    <p:extLst>
      <p:ext uri="{BB962C8B-B14F-4D97-AF65-F5344CB8AC3E}">
        <p14:creationId xmlns:p14="http://schemas.microsoft.com/office/powerpoint/2010/main" val="406330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0819-DC49-69D6-AA74-186D2254F6E4}"/>
              </a:ext>
            </a:extLst>
          </p:cNvPr>
          <p:cNvSpPr>
            <a:spLocks noGrp="1"/>
          </p:cNvSpPr>
          <p:nvPr>
            <p:ph type="title"/>
          </p:nvPr>
        </p:nvSpPr>
        <p:spPr>
          <a:xfrm>
            <a:off x="587375" y="152400"/>
            <a:ext cx="10160000" cy="1325563"/>
          </a:xfrm>
        </p:spPr>
        <p:txBody>
          <a:bodyPr>
            <a:normAutofit/>
          </a:bodyPr>
          <a:lstStyle/>
          <a:p>
            <a:r>
              <a:rPr lang="en-GB" dirty="0"/>
              <a:t>SESSION AIMS</a:t>
            </a:r>
          </a:p>
        </p:txBody>
      </p:sp>
      <p:sp>
        <p:nvSpPr>
          <p:cNvPr id="3" name="Content Placeholder 2">
            <a:extLst>
              <a:ext uri="{FF2B5EF4-FFF2-40B4-BE49-F238E27FC236}">
                <a16:creationId xmlns:a16="http://schemas.microsoft.com/office/drawing/2014/main" id="{CA58C545-0609-FF96-CFC2-011EF93526CF}"/>
              </a:ext>
            </a:extLst>
          </p:cNvPr>
          <p:cNvSpPr>
            <a:spLocks noGrp="1"/>
          </p:cNvSpPr>
          <p:nvPr>
            <p:ph idx="1"/>
          </p:nvPr>
        </p:nvSpPr>
        <p:spPr>
          <a:xfrm>
            <a:off x="1193800" y="1825625"/>
            <a:ext cx="6122194" cy="4351338"/>
          </a:xfrm>
        </p:spPr>
        <p:txBody>
          <a:bodyPr vert="horz" lIns="91440" tIns="45720" rIns="91440" bIns="45720" rtlCol="0" anchor="t">
            <a:normAutofit fontScale="92500" lnSpcReduction="20000"/>
          </a:bodyPr>
          <a:lstStyle/>
          <a:p>
            <a:pPr>
              <a:lnSpc>
                <a:spcPct val="100000"/>
              </a:lnSpc>
              <a:spcBef>
                <a:spcPts val="2400"/>
              </a:spcBef>
              <a:spcAft>
                <a:spcPts val="2400"/>
              </a:spcAft>
            </a:pPr>
            <a:r>
              <a:rPr lang="en-GB" sz="3200" dirty="0">
                <a:latin typeface="Arial"/>
                <a:cs typeface="Arial"/>
              </a:rPr>
              <a:t>Introduce you to the </a:t>
            </a:r>
            <a:r>
              <a:rPr lang="en-GB" sz="3200" b="1" dirty="0">
                <a:latin typeface="Arial"/>
                <a:cs typeface="Arial"/>
              </a:rPr>
              <a:t>Sales Marketing and Procurement </a:t>
            </a:r>
            <a:r>
              <a:rPr lang="en-GB" sz="3200" dirty="0">
                <a:latin typeface="Arial"/>
                <a:cs typeface="Arial"/>
              </a:rPr>
              <a:t>T Level, occupational specialisms and industry placements</a:t>
            </a:r>
          </a:p>
          <a:p>
            <a:pPr>
              <a:lnSpc>
                <a:spcPct val="100000"/>
              </a:lnSpc>
              <a:spcBef>
                <a:spcPts val="2400"/>
              </a:spcBef>
              <a:spcAft>
                <a:spcPts val="2400"/>
              </a:spcAft>
            </a:pPr>
            <a:r>
              <a:rPr lang="en-GB" sz="3200" dirty="0"/>
              <a:t>Answer any initial questions</a:t>
            </a:r>
          </a:p>
          <a:p>
            <a:pPr>
              <a:lnSpc>
                <a:spcPct val="100000"/>
              </a:lnSpc>
              <a:spcBef>
                <a:spcPts val="2400"/>
              </a:spcBef>
              <a:spcAft>
                <a:spcPts val="2400"/>
              </a:spcAft>
            </a:pPr>
            <a:r>
              <a:rPr lang="en-GB" sz="3200" dirty="0"/>
              <a:t>Gauge your interest in offering a </a:t>
            </a:r>
            <a:r>
              <a:rPr lang="en-GB" sz="3200" dirty="0">
                <a:highlight>
                  <a:srgbClr val="FFFF00"/>
                </a:highlight>
              </a:rPr>
              <a:t>&lt;school/college&gt; </a:t>
            </a:r>
            <a:r>
              <a:rPr lang="en-GB" sz="3200" dirty="0"/>
              <a:t>student an industry placement</a:t>
            </a:r>
            <a:endParaRPr lang="en-GB" sz="3200" dirty="0">
              <a:highlight>
                <a:srgbClr val="FFFF00"/>
              </a:highlight>
            </a:endParaRPr>
          </a:p>
        </p:txBody>
      </p:sp>
      <p:pic>
        <p:nvPicPr>
          <p:cNvPr id="4" name="Picture 3" descr="A black and orange poster with white text&#10;&#10;Description automatically generated">
            <a:extLst>
              <a:ext uri="{FF2B5EF4-FFF2-40B4-BE49-F238E27FC236}">
                <a16:creationId xmlns:a16="http://schemas.microsoft.com/office/drawing/2014/main" id="{BF1D97EB-245C-71B4-CB74-7F567DD02ECD}"/>
              </a:ext>
            </a:extLst>
          </p:cNvPr>
          <p:cNvPicPr>
            <a:picLocks noChangeAspect="1"/>
          </p:cNvPicPr>
          <p:nvPr/>
        </p:nvPicPr>
        <p:blipFill>
          <a:blip r:embed="rId3"/>
          <a:stretch>
            <a:fillRect/>
          </a:stretch>
        </p:blipFill>
        <p:spPr>
          <a:xfrm>
            <a:off x="7315994" y="1825625"/>
            <a:ext cx="4351338" cy="4351338"/>
          </a:xfrm>
          <a:prstGeom prst="rect">
            <a:avLst/>
          </a:prstGeom>
          <a:noFill/>
        </p:spPr>
      </p:pic>
    </p:spTree>
    <p:extLst>
      <p:ext uri="{BB962C8B-B14F-4D97-AF65-F5344CB8AC3E}">
        <p14:creationId xmlns:p14="http://schemas.microsoft.com/office/powerpoint/2010/main" val="26897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E5F2E-AF5F-4579-9421-314B1B05090F}"/>
              </a:ext>
            </a:extLst>
          </p:cNvPr>
          <p:cNvSpPr txBox="1"/>
          <p:nvPr/>
        </p:nvSpPr>
        <p:spPr>
          <a:xfrm>
            <a:off x="899723" y="3335711"/>
            <a:ext cx="7217630" cy="2693045"/>
          </a:xfrm>
          <a:prstGeom prst="rect">
            <a:avLst/>
          </a:prstGeom>
          <a:noFill/>
        </p:spPr>
        <p:txBody>
          <a:bodyPr wrap="square" rtlCol="0">
            <a:spAutoFit/>
          </a:bodyPr>
          <a:lstStyle/>
          <a:p>
            <a:pPr lvl="0">
              <a:spcBef>
                <a:spcPts val="1200"/>
              </a:spcBef>
              <a:spcAft>
                <a:spcPts val="600"/>
              </a:spcAft>
            </a:pPr>
            <a:r>
              <a:rPr lang="en-GB" sz="2800" b="1" i="1" dirty="0">
                <a:solidFill>
                  <a:srgbClr val="E8462B"/>
                </a:solidFill>
                <a:latin typeface="Arial" panose="020B0604020202020204" pitchFamily="34" charset="0"/>
                <a:cs typeface="Arial" panose="020B0604020202020204" pitchFamily="34" charset="0"/>
              </a:rPr>
              <a:t>GO TO: </a:t>
            </a:r>
            <a:r>
              <a:rPr lang="en-GB" sz="2400" b="1" dirty="0">
                <a:solidFill>
                  <a:srgbClr val="0070C0"/>
                </a:solidFill>
                <a:latin typeface="Arial" panose="020B0604020202020204" pitchFamily="34" charset="0"/>
                <a:cs typeface="Arial" panose="020B0604020202020204" pitchFamily="34" charset="0"/>
              </a:rPr>
              <a:t>employers.tlevels.gov.uk</a:t>
            </a:r>
          </a:p>
          <a:p>
            <a:pPr marL="285750" lvl="0" indent="-285750">
              <a:spcBef>
                <a:spcPts val="12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Tools, guides, templates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Events</a:t>
            </a:r>
          </a:p>
          <a:p>
            <a:pPr marL="285750" lvl="0" indent="-285750">
              <a:spcBef>
                <a:spcPts val="600"/>
              </a:spcBef>
              <a:spcAft>
                <a:spcPts val="6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Advice</a:t>
            </a:r>
          </a:p>
          <a:p>
            <a:pPr marL="285750" lvl="0" indent="-285750">
              <a:spcBef>
                <a:spcPts val="600"/>
              </a:spcBef>
              <a:spcAft>
                <a:spcPts val="600"/>
              </a:spcAft>
              <a:buFont typeface="Arial" panose="020B0604020202020204" pitchFamily="34" charset="0"/>
              <a:buChar char="•"/>
            </a:pPr>
            <a:r>
              <a:rPr lang="en-GB" sz="2400" i="1" dirty="0">
                <a:solidFill>
                  <a:prstClr val="black"/>
                </a:solidFill>
                <a:latin typeface="Arial" panose="020B0604020202020204" pitchFamily="34" charset="0"/>
                <a:cs typeface="Arial" panose="020B0604020202020204" pitchFamily="34" charset="0"/>
                <a:hlinkClick r:id="rId3"/>
              </a:rPr>
              <a:t>Hear from another employer</a:t>
            </a:r>
            <a:endParaRPr lang="en-GB" sz="2000" i="1" dirty="0">
              <a:solidFill>
                <a:srgbClr val="E8472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244D11-440B-43ED-B45B-A230828FA53D}"/>
              </a:ext>
            </a:extLst>
          </p:cNvPr>
          <p:cNvSpPr txBox="1"/>
          <p:nvPr/>
        </p:nvSpPr>
        <p:spPr>
          <a:xfrm>
            <a:off x="899723" y="244400"/>
            <a:ext cx="6016108" cy="2641749"/>
          </a:xfrm>
          <a:prstGeom prst="rect">
            <a:avLst/>
          </a:prstGeom>
          <a:noFill/>
        </p:spPr>
        <p:txBody>
          <a:bodyPr wrap="square" rtlCol="0">
            <a:spAutoFit/>
          </a:bodyPr>
          <a:lstStyle/>
          <a:p>
            <a:pPr>
              <a:spcBef>
                <a:spcPts val="1200"/>
              </a:spcBef>
            </a:pPr>
            <a:r>
              <a:rPr lang="en-GB" sz="2800" b="1" i="1" dirty="0">
                <a:solidFill>
                  <a:srgbClr val="E8462B"/>
                </a:solidFill>
                <a:latin typeface="Arial" panose="020B0604020202020204" pitchFamily="34" charset="0"/>
                <a:cs typeface="Arial" panose="020B0604020202020204" pitchFamily="34" charset="0"/>
              </a:rPr>
              <a:t>WANT FURTHER SUPPORT WITH</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Understanding and deciding whether to offer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Planning industry placements</a:t>
            </a:r>
          </a:p>
          <a:p>
            <a:pPr marL="285750" indent="-285750">
              <a:spcBef>
                <a:spcPts val="1000"/>
              </a:spcBef>
              <a:spcAft>
                <a:spcPts val="10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Delivering industry placements</a:t>
            </a:r>
          </a:p>
        </p:txBody>
      </p:sp>
      <p:pic>
        <p:nvPicPr>
          <p:cNvPr id="3" name="Picture 2">
            <a:extLst>
              <a:ext uri="{FF2B5EF4-FFF2-40B4-BE49-F238E27FC236}">
                <a16:creationId xmlns:a16="http://schemas.microsoft.com/office/drawing/2014/main" id="{B040FEBC-2AEE-5C6B-5B7B-B8D8FF4132AA}"/>
              </a:ext>
            </a:extLst>
          </p:cNvPr>
          <p:cNvPicPr>
            <a:picLocks noChangeAspect="1"/>
          </p:cNvPicPr>
          <p:nvPr/>
        </p:nvPicPr>
        <p:blipFill>
          <a:blip r:embed="rId4"/>
          <a:stretch>
            <a:fillRect/>
          </a:stretch>
        </p:blipFill>
        <p:spPr>
          <a:xfrm>
            <a:off x="6298032" y="1461139"/>
            <a:ext cx="5493917" cy="4806238"/>
          </a:xfrm>
          <a:prstGeom prst="rect">
            <a:avLst/>
          </a:prstGeom>
        </p:spPr>
      </p:pic>
    </p:spTree>
    <p:extLst>
      <p:ext uri="{BB962C8B-B14F-4D97-AF65-F5344CB8AC3E}">
        <p14:creationId xmlns:p14="http://schemas.microsoft.com/office/powerpoint/2010/main" val="187514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3D66-47E5-4731-AFAE-DBC2DF19E109}"/>
              </a:ext>
            </a:extLst>
          </p:cNvPr>
          <p:cNvSpPr>
            <a:spLocks noGrp="1"/>
          </p:cNvSpPr>
          <p:nvPr>
            <p:ph type="title"/>
          </p:nvPr>
        </p:nvSpPr>
        <p:spPr>
          <a:xfrm>
            <a:off x="1395662" y="1709738"/>
            <a:ext cx="9951787" cy="1913995"/>
          </a:xfrm>
        </p:spPr>
        <p:txBody>
          <a:bodyPr/>
          <a:lstStyle/>
          <a:p>
            <a:r>
              <a:rPr lang="en-GB" b="1" i="1"/>
              <a:t>Thank you for your time</a:t>
            </a:r>
          </a:p>
        </p:txBody>
      </p:sp>
      <p:sp>
        <p:nvSpPr>
          <p:cNvPr id="3" name="Content Placeholder 2">
            <a:extLst>
              <a:ext uri="{FF2B5EF4-FFF2-40B4-BE49-F238E27FC236}">
                <a16:creationId xmlns:a16="http://schemas.microsoft.com/office/drawing/2014/main" id="{711853AE-E317-F978-6D95-D5C6A4F0B44F}"/>
              </a:ext>
            </a:extLst>
          </p:cNvPr>
          <p:cNvSpPr>
            <a:spLocks noGrp="1"/>
          </p:cNvSpPr>
          <p:nvPr>
            <p:ph type="body" idx="1"/>
          </p:nvPr>
        </p:nvSpPr>
        <p:spPr>
          <a:xfrm>
            <a:off x="1612232" y="4589463"/>
            <a:ext cx="9735218" cy="1500187"/>
          </a:xfrm>
        </p:spPr>
        <p:txBody>
          <a:bodyPr>
            <a:normAutofit/>
          </a:bodyPr>
          <a:lstStyle/>
          <a:p>
            <a:pPr marL="0" indent="0">
              <a:buNone/>
            </a:pPr>
            <a:r>
              <a:rPr lang="en-GB">
                <a:highlight>
                  <a:srgbClr val="FFFF00"/>
                </a:highlight>
              </a:rPr>
              <a:t>&lt;INSERT CONTACT DETAILS (Phone, Email, Website, LinkedIn)&gt;</a:t>
            </a:r>
          </a:p>
          <a:p>
            <a:pPr marL="0" indent="0">
              <a:buNone/>
            </a:pPr>
            <a:endParaRPr lang="en-GB">
              <a:highlight>
                <a:srgbClr val="FFFF00"/>
              </a:highlight>
            </a:endParaRPr>
          </a:p>
          <a:p>
            <a:pPr marL="0" indent="0">
              <a:buNone/>
            </a:pPr>
            <a:r>
              <a:rPr lang="en-GB">
                <a:highlight>
                  <a:srgbClr val="FFFF00"/>
                </a:highlight>
              </a:rPr>
              <a:t>More information and support can be accessed on </a:t>
            </a:r>
            <a:r>
              <a:rPr lang="en-GB" err="1">
                <a:highlight>
                  <a:srgbClr val="FFFF00"/>
                </a:highlight>
                <a:hlinkClick r:id="rId3"/>
              </a:rPr>
              <a:t>gov.uk</a:t>
            </a:r>
            <a:r>
              <a:rPr lang="en-GB">
                <a:highlight>
                  <a:srgbClr val="FFFF00"/>
                </a:highlight>
                <a:hlinkClick r:id="rId3"/>
              </a:rPr>
              <a:t> </a:t>
            </a:r>
            <a:endParaRPr lang="en-GB">
              <a:highlight>
                <a:srgbClr val="FFFF00"/>
              </a:highlight>
            </a:endParaRPr>
          </a:p>
        </p:txBody>
      </p:sp>
    </p:spTree>
    <p:extLst>
      <p:ext uri="{BB962C8B-B14F-4D97-AF65-F5344CB8AC3E}">
        <p14:creationId xmlns:p14="http://schemas.microsoft.com/office/powerpoint/2010/main" val="3704020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14C3-8351-CACD-5D3C-88BBFD54858A}"/>
              </a:ext>
            </a:extLst>
          </p:cNvPr>
          <p:cNvSpPr>
            <a:spLocks noGrp="1"/>
          </p:cNvSpPr>
          <p:nvPr>
            <p:ph type="title"/>
          </p:nvPr>
        </p:nvSpPr>
        <p:spPr>
          <a:xfrm>
            <a:off x="587375" y="152400"/>
            <a:ext cx="10515600" cy="1325563"/>
          </a:xfrm>
        </p:spPr>
        <p:txBody>
          <a:bodyPr anchor="ctr">
            <a:normAutofit/>
          </a:bodyPr>
          <a:lstStyle/>
          <a:p>
            <a:r>
              <a:rPr lang="en-GB" dirty="0"/>
              <a:t>Sales, marketing and procurement</a:t>
            </a:r>
          </a:p>
        </p:txBody>
      </p:sp>
      <p:pic>
        <p:nvPicPr>
          <p:cNvPr id="7" name="Content Placeholder 6" descr="Accessories on a white work desk">
            <a:extLst>
              <a:ext uri="{FF2B5EF4-FFF2-40B4-BE49-F238E27FC236}">
                <a16:creationId xmlns:a16="http://schemas.microsoft.com/office/drawing/2014/main" id="{0273703A-37AF-FE38-8EEB-9A3CE3F79DF1}"/>
              </a:ext>
            </a:extLst>
          </p:cNvPr>
          <p:cNvPicPr>
            <a:picLocks noGrp="1" noChangeAspect="1"/>
          </p:cNvPicPr>
          <p:nvPr>
            <p:ph sz="half" idx="1"/>
          </p:nvPr>
        </p:nvPicPr>
        <p:blipFill>
          <a:blip r:embed="rId3"/>
          <a:stretch>
            <a:fillRect/>
          </a:stretch>
        </p:blipFill>
        <p:spPr>
          <a:xfrm>
            <a:off x="1225198" y="2271935"/>
            <a:ext cx="4590770" cy="3064340"/>
          </a:xfrm>
          <a:noFill/>
        </p:spPr>
      </p:pic>
      <p:sp>
        <p:nvSpPr>
          <p:cNvPr id="4" name="Content Placeholder 3">
            <a:extLst>
              <a:ext uri="{FF2B5EF4-FFF2-40B4-BE49-F238E27FC236}">
                <a16:creationId xmlns:a16="http://schemas.microsoft.com/office/drawing/2014/main" id="{C152F08A-69A8-F71A-D60F-1E02611BBF90}"/>
              </a:ext>
            </a:extLst>
          </p:cNvPr>
          <p:cNvSpPr>
            <a:spLocks noGrp="1"/>
          </p:cNvSpPr>
          <p:nvPr>
            <p:ph sz="half" idx="2"/>
          </p:nvPr>
        </p:nvSpPr>
        <p:spPr>
          <a:xfrm>
            <a:off x="5980215" y="1308486"/>
            <a:ext cx="5745707" cy="4530725"/>
          </a:xfrm>
        </p:spPr>
        <p:txBody>
          <a:bodyPr>
            <a:noAutofit/>
          </a:bodyPr>
          <a:lstStyle/>
          <a:p>
            <a:pPr>
              <a:lnSpc>
                <a:spcPct val="100000"/>
              </a:lnSpc>
              <a:spcAft>
                <a:spcPts val="1200"/>
              </a:spcAft>
            </a:pPr>
            <a:r>
              <a:rPr lang="en-GB" sz="1800" dirty="0"/>
              <a:t>Students will gain understanding of a broad range of issues including:</a:t>
            </a:r>
          </a:p>
          <a:p>
            <a:pPr lvl="1" eaLnBrk="0" fontAlgn="base" hangingPunct="0">
              <a:lnSpc>
                <a:spcPct val="100000"/>
              </a:lnSpc>
              <a:spcBef>
                <a:spcPct val="0"/>
              </a:spcBef>
              <a:spcAft>
                <a:spcPct val="0"/>
              </a:spcAft>
            </a:pPr>
            <a:r>
              <a:rPr lang="en-US" altLang="en-US" sz="1800" dirty="0">
                <a:solidFill>
                  <a:srgbClr val="0B0C0C"/>
                </a:solidFill>
                <a:latin typeface="GDS Transport"/>
              </a:rPr>
              <a:t>The business environment, including different types of </a:t>
            </a:r>
            <a:r>
              <a:rPr lang="en-US" altLang="en-US" sz="1800" dirty="0" err="1">
                <a:solidFill>
                  <a:srgbClr val="0B0C0C"/>
                </a:solidFill>
                <a:latin typeface="GDS Transport"/>
              </a:rPr>
              <a:t>organisations</a:t>
            </a:r>
            <a:r>
              <a:rPr lang="en-US" altLang="en-US" sz="1800" dirty="0">
                <a:solidFill>
                  <a:srgbClr val="0B0C0C"/>
                </a:solidFill>
                <a:latin typeface="GDS Transport"/>
              </a:rPr>
              <a:t> and their impact on society.</a:t>
            </a:r>
          </a:p>
          <a:p>
            <a:pPr lvl="1" eaLnBrk="0" fontAlgn="base" hangingPunct="0">
              <a:lnSpc>
                <a:spcPct val="100000"/>
              </a:lnSpc>
              <a:spcBef>
                <a:spcPct val="0"/>
              </a:spcBef>
              <a:spcAft>
                <a:spcPct val="0"/>
              </a:spcAft>
            </a:pPr>
            <a:r>
              <a:rPr lang="en-US" altLang="en-US" sz="1800" dirty="0">
                <a:solidFill>
                  <a:srgbClr val="0B0C0C"/>
                </a:solidFill>
                <a:latin typeface="GDS Transport"/>
              </a:rPr>
              <a:t>Key marketing concepts and strategies.</a:t>
            </a:r>
          </a:p>
          <a:p>
            <a:pPr lvl="1" eaLnBrk="0" fontAlgn="base" hangingPunct="0">
              <a:lnSpc>
                <a:spcPct val="100000"/>
              </a:lnSpc>
              <a:spcBef>
                <a:spcPct val="0"/>
              </a:spcBef>
              <a:spcAft>
                <a:spcPct val="0"/>
              </a:spcAft>
            </a:pPr>
            <a:r>
              <a:rPr lang="en-US" altLang="en-US" sz="1800" dirty="0">
                <a:solidFill>
                  <a:srgbClr val="0B0C0C"/>
                </a:solidFill>
                <a:latin typeface="GDS Transport"/>
              </a:rPr>
              <a:t>The role of procurement and its significance in </a:t>
            </a:r>
            <a:r>
              <a:rPr lang="en-US" altLang="en-US" sz="1800" dirty="0" err="1">
                <a:solidFill>
                  <a:srgbClr val="0B0C0C"/>
                </a:solidFill>
                <a:latin typeface="GDS Transport"/>
              </a:rPr>
              <a:t>organisations</a:t>
            </a:r>
            <a:r>
              <a:rPr lang="en-US" altLang="en-US" sz="1800" dirty="0">
                <a:solidFill>
                  <a:srgbClr val="0B0C0C"/>
                </a:solidFill>
                <a:latin typeface="GDS Transport"/>
              </a:rPr>
              <a:t>.</a:t>
            </a:r>
          </a:p>
          <a:p>
            <a:pPr lvl="1" eaLnBrk="0" fontAlgn="base" hangingPunct="0">
              <a:lnSpc>
                <a:spcPct val="100000"/>
              </a:lnSpc>
              <a:spcBef>
                <a:spcPct val="0"/>
              </a:spcBef>
              <a:spcAft>
                <a:spcPct val="0"/>
              </a:spcAft>
            </a:pPr>
            <a:r>
              <a:rPr lang="en-US" altLang="en-US" sz="1800" dirty="0">
                <a:solidFill>
                  <a:srgbClr val="0B0C0C"/>
                </a:solidFill>
                <a:latin typeface="GDS Transport"/>
              </a:rPr>
              <a:t>Customer service and its importance to business success.</a:t>
            </a:r>
          </a:p>
          <a:p>
            <a:pPr lvl="1" eaLnBrk="0" fontAlgn="base" hangingPunct="0">
              <a:lnSpc>
                <a:spcPct val="100000"/>
              </a:lnSpc>
              <a:spcBef>
                <a:spcPct val="0"/>
              </a:spcBef>
              <a:spcAft>
                <a:spcPct val="0"/>
              </a:spcAft>
            </a:pPr>
            <a:r>
              <a:rPr lang="en-US" altLang="en-US" sz="1800" dirty="0">
                <a:solidFill>
                  <a:srgbClr val="0B0C0C"/>
                </a:solidFill>
                <a:latin typeface="GDS Transport"/>
              </a:rPr>
              <a:t>The influence of technology, including big data and digital tools, on marketing activities.</a:t>
            </a:r>
          </a:p>
          <a:p>
            <a:pPr lvl="1" eaLnBrk="0" fontAlgn="base" hangingPunct="0">
              <a:lnSpc>
                <a:spcPct val="100000"/>
              </a:lnSpc>
              <a:spcBef>
                <a:spcPct val="0"/>
              </a:spcBef>
              <a:spcAft>
                <a:spcPct val="0"/>
              </a:spcAft>
            </a:pPr>
            <a:r>
              <a:rPr lang="en-US" altLang="en-US" sz="1800" dirty="0">
                <a:solidFill>
                  <a:srgbClr val="0B0C0C"/>
                </a:solidFill>
                <a:latin typeface="GDS Transport"/>
              </a:rPr>
              <a:t>Ethical considerations in marketing. </a:t>
            </a:r>
            <a:endParaRPr lang="en-GB" sz="1800" dirty="0"/>
          </a:p>
          <a:p>
            <a:pPr>
              <a:lnSpc>
                <a:spcPct val="100000"/>
              </a:lnSpc>
              <a:spcAft>
                <a:spcPts val="1200"/>
              </a:spcAft>
            </a:pPr>
            <a:r>
              <a:rPr lang="en-GB" sz="1800" dirty="0"/>
              <a:t>Industry placements will provide students with hands-on experience and valuable exposure to real-world business operations</a:t>
            </a:r>
          </a:p>
          <a:p>
            <a:pPr>
              <a:lnSpc>
                <a:spcPct val="100000"/>
              </a:lnSpc>
              <a:spcBef>
                <a:spcPts val="1200"/>
              </a:spcBef>
              <a:spcAft>
                <a:spcPts val="600"/>
              </a:spcAft>
            </a:pPr>
            <a:r>
              <a:rPr lang="en-GB" sz="1800" dirty="0"/>
              <a:t>English and maths and any other requirements</a:t>
            </a:r>
          </a:p>
          <a:p>
            <a:pPr>
              <a:buClr>
                <a:schemeClr val="accent2"/>
              </a:buClr>
              <a:buFont typeface="Wingdings" pitchFamily="2" charset="2"/>
              <a:buChar char="§"/>
            </a:pPr>
            <a:endParaRPr lang="en-GB" sz="1800" dirty="0"/>
          </a:p>
          <a:p>
            <a:pPr>
              <a:buClr>
                <a:schemeClr val="accent2"/>
              </a:buClr>
              <a:buFont typeface="Wingdings" pitchFamily="2" charset="2"/>
              <a:buChar char="§"/>
            </a:pPr>
            <a:endParaRPr lang="en-GB" sz="1800" dirty="0">
              <a:effectLst/>
            </a:endParaRPr>
          </a:p>
        </p:txBody>
      </p:sp>
    </p:spTree>
    <p:extLst>
      <p:ext uri="{BB962C8B-B14F-4D97-AF65-F5344CB8AC3E}">
        <p14:creationId xmlns:p14="http://schemas.microsoft.com/office/powerpoint/2010/main" val="259623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48162A-3757-400E-BE58-2E3C5A5504F6}"/>
              </a:ext>
            </a:extLst>
          </p:cNvPr>
          <p:cNvSpPr txBox="1"/>
          <p:nvPr/>
        </p:nvSpPr>
        <p:spPr>
          <a:xfrm>
            <a:off x="590939" y="158228"/>
            <a:ext cx="9924814" cy="600720"/>
          </a:xfrm>
          <a:prstGeom prst="rect">
            <a:avLst/>
          </a:prstGeom>
        </p:spPr>
        <p:txBody>
          <a:bodyPr vert="horz" lIns="91440" tIns="45720" rIns="91440" bIns="45720" rtlCol="0" anchor="ctr">
            <a:normAutofit fontScale="92500" lnSpcReduction="10000"/>
          </a:bodyPr>
          <a:lstStyle>
            <a:lvl1pPr>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THE T LEVEL COURSE</a:t>
            </a:r>
          </a:p>
        </p:txBody>
      </p:sp>
      <p:sp>
        <p:nvSpPr>
          <p:cNvPr id="7" name="TextBox 6">
            <a:extLst>
              <a:ext uri="{FF2B5EF4-FFF2-40B4-BE49-F238E27FC236}">
                <a16:creationId xmlns:a16="http://schemas.microsoft.com/office/drawing/2014/main" id="{35E1313A-A3AB-4D5A-B586-70878396BE53}"/>
              </a:ext>
            </a:extLst>
          </p:cNvPr>
          <p:cNvSpPr txBox="1"/>
          <p:nvPr/>
        </p:nvSpPr>
        <p:spPr>
          <a:xfrm>
            <a:off x="2028560" y="1362546"/>
            <a:ext cx="1296144" cy="2662288"/>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80%</a:t>
            </a:r>
          </a:p>
          <a:p>
            <a:pPr algn="ctr"/>
            <a:endParaRPr lang="en-GB" sz="2000">
              <a:latin typeface="Arial" panose="020B0604020202020204" pitchFamily="34" charset="0"/>
              <a:cs typeface="Arial" panose="020B0604020202020204" pitchFamily="34" charset="0"/>
            </a:endParaRPr>
          </a:p>
          <a:p>
            <a:pPr algn="ctr"/>
            <a:r>
              <a:rPr lang="en-GB" sz="160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6274EE95-6081-429C-AB42-0BE807A36850}"/>
              </a:ext>
            </a:extLst>
          </p:cNvPr>
          <p:cNvSpPr txBox="1"/>
          <p:nvPr/>
        </p:nvSpPr>
        <p:spPr>
          <a:xfrm>
            <a:off x="2028560" y="4509624"/>
            <a:ext cx="1296144" cy="1554064"/>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20%</a:t>
            </a:r>
          </a:p>
          <a:p>
            <a:pPr algn="ctr"/>
            <a:r>
              <a:rPr lang="en-GB" sz="1600">
                <a:latin typeface="Arial" panose="020B0604020202020204" pitchFamily="34" charset="0"/>
                <a:cs typeface="Arial" panose="020B0604020202020204" pitchFamily="34" charset="0"/>
              </a:rPr>
              <a:t>At least </a:t>
            </a:r>
          </a:p>
          <a:p>
            <a:pPr algn="ctr">
              <a:spcAft>
                <a:spcPts val="600"/>
              </a:spcAft>
            </a:pPr>
            <a:r>
              <a:rPr lang="en-GB" sz="1600">
                <a:latin typeface="Arial" panose="020B0604020202020204" pitchFamily="34" charset="0"/>
                <a:cs typeface="Arial" panose="020B0604020202020204" pitchFamily="34" charset="0"/>
              </a:rPr>
              <a:t>315 hours</a:t>
            </a:r>
          </a:p>
          <a:p>
            <a:pPr algn="ctr"/>
            <a:r>
              <a:rPr lang="en-GB" sz="1600">
                <a:latin typeface="Arial" panose="020B0604020202020204" pitchFamily="34" charset="0"/>
                <a:cs typeface="Arial" panose="020B0604020202020204" pitchFamily="34" charset="0"/>
              </a:rPr>
              <a:t>350 hours average</a:t>
            </a:r>
            <a:endParaRPr lang="en-GB" sz="3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2A99DC-D22B-4A9E-901C-E72C6A5BDA50}"/>
              </a:ext>
            </a:extLst>
          </p:cNvPr>
          <p:cNvSpPr txBox="1"/>
          <p:nvPr/>
        </p:nvSpPr>
        <p:spPr>
          <a:xfrm>
            <a:off x="3568745" y="1366397"/>
            <a:ext cx="2699288" cy="2662288"/>
          </a:xfrm>
          <a:prstGeom prst="rect">
            <a:avLst/>
          </a:prstGeom>
          <a:noFill/>
          <a:ln>
            <a:no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TECHNICAL QUALIFICATION: </a:t>
            </a:r>
            <a:r>
              <a:rPr lang="en-GB" sz="1600" b="1" dirty="0">
                <a:solidFill>
                  <a:srgbClr val="E8462B"/>
                </a:solidFill>
                <a:latin typeface="Arial" panose="020B0604020202020204" pitchFamily="34" charset="0"/>
                <a:cs typeface="Arial" panose="020B0604020202020204" pitchFamily="34" charset="0"/>
              </a:rPr>
              <a:t>SALES, MARKETING AND PROCUREMENT</a:t>
            </a:r>
          </a:p>
        </p:txBody>
      </p:sp>
      <p:sp>
        <p:nvSpPr>
          <p:cNvPr id="12" name="TextBox 11">
            <a:extLst>
              <a:ext uri="{FF2B5EF4-FFF2-40B4-BE49-F238E27FC236}">
                <a16:creationId xmlns:a16="http://schemas.microsoft.com/office/drawing/2014/main" id="{64721C45-D209-4086-BA1D-284BA3439897}"/>
              </a:ext>
            </a:extLst>
          </p:cNvPr>
          <p:cNvSpPr txBox="1"/>
          <p:nvPr/>
        </p:nvSpPr>
        <p:spPr>
          <a:xfrm>
            <a:off x="6257375" y="1365393"/>
            <a:ext cx="3497394" cy="133214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883C1488-8BD6-4A3D-9AE1-5CAD9576C255}"/>
              </a:ext>
            </a:extLst>
          </p:cNvPr>
          <p:cNvSpPr txBox="1"/>
          <p:nvPr/>
        </p:nvSpPr>
        <p:spPr>
          <a:xfrm>
            <a:off x="6257375" y="2694694"/>
            <a:ext cx="3497394" cy="1332148"/>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OCCUPATIONAL SPECIALISM</a:t>
            </a:r>
          </a:p>
          <a:p>
            <a:pPr marL="342900" indent="-115888" algn="ctr">
              <a:buFont typeface="Arial" panose="020B0604020202020204" pitchFamily="34" charset="0"/>
              <a:buChar char="•"/>
            </a:pPr>
            <a:r>
              <a:rPr lang="en-GB" sz="1400" dirty="0">
                <a:solidFill>
                  <a:srgbClr val="E8462B"/>
                </a:solidFill>
                <a:latin typeface="Arial" panose="020B0604020202020204" pitchFamily="34" charset="0"/>
                <a:cs typeface="Arial" panose="020B0604020202020204" pitchFamily="34" charset="0"/>
              </a:rPr>
              <a:t>Marketing</a:t>
            </a:r>
          </a:p>
        </p:txBody>
      </p:sp>
      <p:sp>
        <p:nvSpPr>
          <p:cNvPr id="14" name="TextBox 13">
            <a:extLst>
              <a:ext uri="{FF2B5EF4-FFF2-40B4-BE49-F238E27FC236}">
                <a16:creationId xmlns:a16="http://schemas.microsoft.com/office/drawing/2014/main" id="{710209C1-19DA-43EE-9896-121958E52E4B}"/>
              </a:ext>
            </a:extLst>
          </p:cNvPr>
          <p:cNvSpPr txBox="1"/>
          <p:nvPr/>
        </p:nvSpPr>
        <p:spPr>
          <a:xfrm>
            <a:off x="9754769" y="1365392"/>
            <a:ext cx="1925464" cy="2659441"/>
          </a:xfrm>
          <a:prstGeom prst="rect">
            <a:avLst/>
          </a:prstGeom>
          <a:noFill/>
          <a:ln>
            <a:solidFill>
              <a:srgbClr val="E8472B"/>
            </a:solidFill>
          </a:ln>
        </p:spPr>
        <p:txBody>
          <a:bodyPr wrap="square" rtlCol="0" anchor="ctr">
            <a:noAutofit/>
          </a:bodyPr>
          <a:lstStyle/>
          <a:p>
            <a:pPr algn="ctr"/>
            <a:r>
              <a:rPr lang="en-GB" sz="1600" b="1" dirty="0">
                <a:latin typeface="Arial" panose="020B0604020202020204" pitchFamily="34" charset="0"/>
                <a:cs typeface="Arial" panose="020B0604020202020204" pitchFamily="34" charset="0"/>
              </a:rPr>
              <a:t>ENGLISH AND MATHS</a:t>
            </a:r>
          </a:p>
        </p:txBody>
      </p:sp>
      <p:sp>
        <p:nvSpPr>
          <p:cNvPr id="16" name="TextBox 15">
            <a:extLst>
              <a:ext uri="{FF2B5EF4-FFF2-40B4-BE49-F238E27FC236}">
                <a16:creationId xmlns:a16="http://schemas.microsoft.com/office/drawing/2014/main" id="{0C596A7C-BAFC-40D6-8151-6F483F88F81E}"/>
              </a:ext>
            </a:extLst>
          </p:cNvPr>
          <p:cNvSpPr txBox="1"/>
          <p:nvPr/>
        </p:nvSpPr>
        <p:spPr>
          <a:xfrm>
            <a:off x="3528150" y="4591040"/>
            <a:ext cx="2483264" cy="756529"/>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5516085A-80E9-4DC8-AFC4-E1C22BBE586D}"/>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DE7348F7-723F-4E07-A627-FE4F1385210A}"/>
              </a:ext>
            </a:extLst>
          </p:cNvPr>
          <p:cNvSpPr txBox="1"/>
          <p:nvPr/>
        </p:nvSpPr>
        <p:spPr>
          <a:xfrm>
            <a:off x="3558354" y="5464086"/>
            <a:ext cx="8141692" cy="629210"/>
          </a:xfrm>
          <a:prstGeom prst="rect">
            <a:avLst/>
          </a:prstGeom>
          <a:solidFill>
            <a:schemeClr val="bg1"/>
          </a:solidFill>
          <a:ln w="38100">
            <a:noFill/>
          </a:ln>
        </p:spPr>
        <p:txBody>
          <a:bodyPr wrap="square" rtlCol="0" anchor="ctr">
            <a:noAutofit/>
          </a:bodyPr>
          <a:lstStyle/>
          <a:p>
            <a:pPr algn="ctr"/>
            <a:r>
              <a:rPr lang="en-GB" sz="2400" b="1">
                <a:latin typeface="Arial" panose="020B0604020202020204" pitchFamily="34" charset="0"/>
                <a:cs typeface="Arial" panose="020B0604020202020204" pitchFamily="34" charset="0"/>
              </a:rPr>
              <a:t>INDUSTRY PLACEMENT</a:t>
            </a:r>
          </a:p>
        </p:txBody>
      </p:sp>
      <p:sp>
        <p:nvSpPr>
          <p:cNvPr id="22" name="TextBox 21">
            <a:extLst>
              <a:ext uri="{FF2B5EF4-FFF2-40B4-BE49-F238E27FC236}">
                <a16:creationId xmlns:a16="http://schemas.microsoft.com/office/drawing/2014/main" id="{671CED57-6BCE-42AC-B3BD-336B72E33490}"/>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DBEEEDD8-0041-4AE6-B357-E156712AD55F}"/>
              </a:ext>
            </a:extLst>
          </p:cNvPr>
          <p:cNvSpPr txBox="1"/>
          <p:nvPr/>
        </p:nvSpPr>
        <p:spPr>
          <a:xfrm>
            <a:off x="3528150" y="1343549"/>
            <a:ext cx="8141692" cy="2669690"/>
          </a:xfrm>
          <a:prstGeom prst="rect">
            <a:avLst/>
          </a:prstGeom>
          <a:noFill/>
          <a:ln w="38100">
            <a:solidFill>
              <a:srgbClr val="FC4421"/>
            </a:solidFill>
            <a:prstDash val="solid"/>
          </a:ln>
        </p:spPr>
        <p:txBody>
          <a:bodyPr wrap="square" rtlCol="0" anchor="ctr">
            <a:noAutofit/>
          </a:bodyPr>
          <a:lstStyle/>
          <a:p>
            <a:pPr algn="ctr"/>
            <a:endParaRPr lang="en-GB"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B419C4-E515-4976-9FB2-27A372BA717D}"/>
              </a:ext>
            </a:extLst>
          </p:cNvPr>
          <p:cNvSpPr txBox="1"/>
          <p:nvPr/>
        </p:nvSpPr>
        <p:spPr>
          <a:xfrm>
            <a:off x="3528150" y="4509624"/>
            <a:ext cx="8141692" cy="1554063"/>
          </a:xfrm>
          <a:prstGeom prst="rect">
            <a:avLst/>
          </a:prstGeom>
          <a:noFill/>
          <a:ln w="38100">
            <a:solidFill>
              <a:srgbClr val="E8472B"/>
            </a:solidFill>
          </a:ln>
        </p:spPr>
        <p:txBody>
          <a:bodyPr wrap="square" rtlCol="0" anchor="ctr">
            <a:noAutofit/>
          </a:bodyPr>
          <a:lstStyle/>
          <a:p>
            <a:pPr algn="ctr"/>
            <a:endParaRPr lang="en-GB"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8CCC7B-FA53-4071-93F2-29418A272832}"/>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Meaningful contribution in the workplace </a:t>
            </a:r>
          </a:p>
        </p:txBody>
      </p:sp>
    </p:spTree>
    <p:extLst>
      <p:ext uri="{BB962C8B-B14F-4D97-AF65-F5344CB8AC3E}">
        <p14:creationId xmlns:p14="http://schemas.microsoft.com/office/powerpoint/2010/main" val="86126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CBAF6-3CA5-9DFF-AF3A-8E7FBB4C7E5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8D45591-71EC-C9C6-6404-100AF81B9E33}"/>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INDUSTRY PLACEMENTS</a:t>
            </a:r>
          </a:p>
        </p:txBody>
      </p:sp>
      <p:graphicFrame>
        <p:nvGraphicFramePr>
          <p:cNvPr id="2" name="Diagram 1">
            <a:extLst>
              <a:ext uri="{FF2B5EF4-FFF2-40B4-BE49-F238E27FC236}">
                <a16:creationId xmlns:a16="http://schemas.microsoft.com/office/drawing/2014/main" id="{6C86B6DE-534A-7F2C-43B8-0D31835CB312}"/>
              </a:ext>
            </a:extLst>
          </p:cNvPr>
          <p:cNvGraphicFramePr/>
          <p:nvPr/>
        </p:nvGraphicFramePr>
        <p:xfrm>
          <a:off x="-852980" y="1384437"/>
          <a:ext cx="13897960" cy="4753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389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FA22-BEE3-2761-29FD-A4D7DA53E950}"/>
            </a:ext>
          </a:extLst>
        </p:cNvPr>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78C2A1C-E8C7-D534-D9DA-6249F7E33EC6}"/>
              </a:ext>
            </a:extLst>
          </p:cNvPr>
          <p:cNvSpPr>
            <a:spLocks noGrp="1"/>
          </p:cNvSpPr>
          <p:nvPr>
            <p:ph sz="half" idx="1"/>
          </p:nvPr>
        </p:nvSpPr>
        <p:spPr>
          <a:xfrm>
            <a:off x="1098550" y="1991537"/>
            <a:ext cx="10160000" cy="4351338"/>
          </a:xfrm>
        </p:spPr>
        <p:txBody>
          <a:bodyPr vert="horz" lIns="91440" tIns="45720" rIns="91440" bIns="45720" rtlCol="0">
            <a:noAutofit/>
          </a:bodyPr>
          <a:lstStyle/>
          <a:p>
            <a:pPr marL="0" indent="0" algn="l" fontAlgn="base">
              <a:lnSpc>
                <a:spcPct val="100000"/>
              </a:lnSpc>
              <a:spcBef>
                <a:spcPts val="1200"/>
              </a:spcBef>
              <a:spcAft>
                <a:spcPts val="1200"/>
              </a:spcAft>
              <a:buNone/>
            </a:pPr>
            <a:r>
              <a:rPr lang="en-GB" sz="2400" dirty="0">
                <a:highlight>
                  <a:srgbClr val="FFFF00"/>
                </a:highlight>
              </a:rPr>
              <a:t>&lt;&lt;Insert case study / video to showcase past or current students. </a:t>
            </a:r>
          </a:p>
          <a:p>
            <a:pPr marL="0" indent="0" algn="l" fontAlgn="base">
              <a:lnSpc>
                <a:spcPct val="100000"/>
              </a:lnSpc>
              <a:spcBef>
                <a:spcPts val="1200"/>
              </a:spcBef>
              <a:spcAft>
                <a:spcPts val="1200"/>
              </a:spcAft>
              <a:buNone/>
            </a:pPr>
            <a:r>
              <a:rPr lang="en-GB" sz="2400" dirty="0">
                <a:highlight>
                  <a:srgbClr val="FFFF00"/>
                </a:highlight>
              </a:rPr>
              <a:t>Use imagery and videos to make this engaging&gt;&gt;</a:t>
            </a:r>
          </a:p>
        </p:txBody>
      </p:sp>
      <p:sp>
        <p:nvSpPr>
          <p:cNvPr id="10" name="Title 1">
            <a:extLst>
              <a:ext uri="{FF2B5EF4-FFF2-40B4-BE49-F238E27FC236}">
                <a16:creationId xmlns:a16="http://schemas.microsoft.com/office/drawing/2014/main" id="{E53D209A-3976-F790-BAE9-329B9AEC3852}"/>
              </a:ext>
            </a:extLst>
          </p:cNvPr>
          <p:cNvSpPr txBox="1">
            <a:spLocks/>
          </p:cNvSpPr>
          <p:nvPr/>
        </p:nvSpPr>
        <p:spPr>
          <a:xfrm>
            <a:off x="670792" y="346075"/>
            <a:ext cx="10800000" cy="1296000"/>
          </a:xfrm>
          <a:prstGeom prst="rect">
            <a:avLst/>
          </a:prstGeom>
        </p:spPr>
        <p:txBody>
          <a:bodyPr vert="horz" lIns="91440" tIns="45720" rIns="91440" bIns="45720" rtlCol="0" anchor="t">
            <a:noAutofit/>
          </a:bodyPr>
          <a:lstStyle>
            <a:defPPr>
              <a:defRPr lang="en-US"/>
            </a:defPPr>
            <a:lvl1pPr>
              <a:lnSpc>
                <a:spcPct val="100000"/>
              </a:lnSpc>
              <a:spcBef>
                <a:spcPct val="0"/>
              </a:spcBef>
              <a:buNone/>
              <a:defRPr sz="4000" b="1" i="1" kern="0" cap="all" baseline="0">
                <a:solidFill>
                  <a:srgbClr val="E8462B"/>
                </a:solidFill>
                <a:latin typeface="Arial" panose="020B0604020202020204" pitchFamily="34" charset="0"/>
                <a:ea typeface="+mj-ea"/>
                <a:cs typeface="Arial" panose="020B0604020202020204" pitchFamily="34" charset="0"/>
              </a:defRPr>
            </a:lvl1pPr>
          </a:lstStyle>
          <a:p>
            <a:r>
              <a:rPr lang="en-GB" dirty="0"/>
              <a:t>MEET SOME OF OUR STUDENTS</a:t>
            </a:r>
          </a:p>
        </p:txBody>
      </p:sp>
    </p:spTree>
    <p:extLst>
      <p:ext uri="{BB962C8B-B14F-4D97-AF65-F5344CB8AC3E}">
        <p14:creationId xmlns:p14="http://schemas.microsoft.com/office/powerpoint/2010/main" val="3347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44BE-7703-1C78-5F74-86F39A4A835F}"/>
              </a:ext>
            </a:extLst>
          </p:cNvPr>
          <p:cNvSpPr>
            <a:spLocks noGrp="1"/>
          </p:cNvSpPr>
          <p:nvPr>
            <p:ph type="title"/>
          </p:nvPr>
        </p:nvSpPr>
        <p:spPr>
          <a:xfrm>
            <a:off x="587375" y="153192"/>
            <a:ext cx="10515600" cy="1325563"/>
          </a:xfrm>
        </p:spPr>
        <p:txBody>
          <a:bodyPr anchor="ctr">
            <a:normAutofit/>
          </a:bodyPr>
          <a:lstStyle/>
          <a:p>
            <a:r>
              <a:rPr lang="en-GB" sz="4100"/>
              <a:t>Skills and Experience of OUR </a:t>
            </a:r>
            <a:br>
              <a:rPr lang="en-GB" sz="4100"/>
            </a:br>
            <a:r>
              <a:rPr lang="en-GB" sz="4100"/>
              <a:t>T Level Students</a:t>
            </a:r>
          </a:p>
        </p:txBody>
      </p:sp>
      <p:sp>
        <p:nvSpPr>
          <p:cNvPr id="4" name="Content Placeholder 3">
            <a:extLst>
              <a:ext uri="{FF2B5EF4-FFF2-40B4-BE49-F238E27FC236}">
                <a16:creationId xmlns:a16="http://schemas.microsoft.com/office/drawing/2014/main" id="{567E0478-51F6-A5AB-7E43-62D43E8ECF87}"/>
              </a:ext>
            </a:extLst>
          </p:cNvPr>
          <p:cNvSpPr>
            <a:spLocks noGrp="1"/>
          </p:cNvSpPr>
          <p:nvPr>
            <p:ph sz="half" idx="1"/>
          </p:nvPr>
        </p:nvSpPr>
        <p:spPr>
          <a:xfrm>
            <a:off x="1193800" y="1690688"/>
            <a:ext cx="5257800" cy="4933136"/>
          </a:xfrm>
        </p:spPr>
        <p:txBody>
          <a:bodyPr>
            <a:noAutofit/>
          </a:bodyPr>
          <a:lstStyle/>
          <a:p>
            <a:r>
              <a:rPr lang="en-GB" sz="1600" dirty="0"/>
              <a:t>Students have developed knowledge of the business environment, different types of organisations, and their impact on society.</a:t>
            </a:r>
          </a:p>
          <a:p>
            <a:r>
              <a:rPr lang="en-GB" sz="1600" dirty="0"/>
              <a:t>They understand key marketing concepts, customer service, procurement, and the role of digital tools, big data and technology in modern business.</a:t>
            </a:r>
          </a:p>
          <a:p>
            <a:r>
              <a:rPr lang="en-GB" sz="1600" dirty="0"/>
              <a:t>They are building awareness of ethical considerations and professional behaviours relevant to marketing activities.</a:t>
            </a:r>
          </a:p>
          <a:p>
            <a:r>
              <a:rPr lang="en-GB" sz="1600" dirty="0"/>
              <a:t>As part of their occupational specialism, students apply research methods, assess customer and stakeholder needs, and develop propositions for marketing activities.</a:t>
            </a:r>
          </a:p>
          <a:p>
            <a:pPr>
              <a:lnSpc>
                <a:spcPct val="100000"/>
              </a:lnSpc>
              <a:spcBef>
                <a:spcPts val="1200"/>
              </a:spcBef>
              <a:spcAft>
                <a:spcPts val="1200"/>
              </a:spcAft>
            </a:pPr>
            <a:r>
              <a:rPr lang="en-GB" sz="1600" dirty="0"/>
              <a:t>Teamwork, communication skills and customer service are core competencies we develop in our students</a:t>
            </a:r>
          </a:p>
          <a:p>
            <a:pPr>
              <a:lnSpc>
                <a:spcPct val="100000"/>
              </a:lnSpc>
              <a:spcBef>
                <a:spcPts val="1200"/>
              </a:spcBef>
              <a:spcAft>
                <a:spcPts val="1200"/>
              </a:spcAft>
            </a:pPr>
            <a:r>
              <a:rPr lang="en-GB" sz="1600" dirty="0"/>
              <a:t>It might be their first time in a workplace - they will benefit from mentoring and support.</a:t>
            </a:r>
          </a:p>
        </p:txBody>
      </p:sp>
      <p:pic>
        <p:nvPicPr>
          <p:cNvPr id="7" name="Content Placeholder 6" descr="Spreadsheet and calculator">
            <a:extLst>
              <a:ext uri="{FF2B5EF4-FFF2-40B4-BE49-F238E27FC236}">
                <a16:creationId xmlns:a16="http://schemas.microsoft.com/office/drawing/2014/main" id="{57C6D1F8-B201-2179-517D-DD4F2C7129DA}"/>
              </a:ext>
            </a:extLst>
          </p:cNvPr>
          <p:cNvPicPr>
            <a:picLocks noGrp="1" noChangeAspect="1"/>
          </p:cNvPicPr>
          <p:nvPr>
            <p:ph sz="half" idx="2"/>
          </p:nvPr>
        </p:nvPicPr>
        <p:blipFill>
          <a:blip r:embed="rId3"/>
          <a:stretch>
            <a:fillRect/>
          </a:stretch>
        </p:blipFill>
        <p:spPr>
          <a:xfrm>
            <a:off x="6705600" y="2087784"/>
            <a:ext cx="5181600" cy="3458719"/>
          </a:xfrm>
          <a:noFill/>
        </p:spPr>
      </p:pic>
    </p:spTree>
    <p:extLst>
      <p:ext uri="{BB962C8B-B14F-4D97-AF65-F5344CB8AC3E}">
        <p14:creationId xmlns:p14="http://schemas.microsoft.com/office/powerpoint/2010/main" val="395766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FC75-794D-D10E-F390-764FCD43449D}"/>
              </a:ext>
            </a:extLst>
          </p:cNvPr>
          <p:cNvSpPr>
            <a:spLocks noGrp="1"/>
          </p:cNvSpPr>
          <p:nvPr>
            <p:ph type="title"/>
          </p:nvPr>
        </p:nvSpPr>
        <p:spPr>
          <a:xfrm>
            <a:off x="0" y="152400"/>
            <a:ext cx="12192000" cy="1325563"/>
          </a:xfrm>
        </p:spPr>
        <p:txBody>
          <a:bodyPr anchor="ctr">
            <a:normAutofit/>
          </a:bodyPr>
          <a:lstStyle/>
          <a:p>
            <a:pPr algn="ctr"/>
            <a:r>
              <a:rPr lang="en-GB" sz="4000" dirty="0"/>
              <a:t>Benefits of Hosting </a:t>
            </a:r>
            <a:br>
              <a:rPr lang="en-GB" sz="4000"/>
            </a:br>
            <a:r>
              <a:rPr lang="en-GB" sz="4000"/>
              <a:t>T Level </a:t>
            </a:r>
            <a:r>
              <a:rPr lang="en-GB" sz="4000" dirty="0"/>
              <a:t>Industry Placement </a:t>
            </a:r>
            <a:r>
              <a:rPr lang="en-GB" sz="4000" dirty="0" err="1"/>
              <a:t>StudentS</a:t>
            </a:r>
            <a:endParaRPr lang="en-GB" sz="4000" dirty="0"/>
          </a:p>
        </p:txBody>
      </p:sp>
      <p:sp>
        <p:nvSpPr>
          <p:cNvPr id="4" name="Content Placeholder 3">
            <a:extLst>
              <a:ext uri="{FF2B5EF4-FFF2-40B4-BE49-F238E27FC236}">
                <a16:creationId xmlns:a16="http://schemas.microsoft.com/office/drawing/2014/main" id="{C8A337F8-F938-8018-8E18-D8C0F2CFFED6}"/>
              </a:ext>
            </a:extLst>
          </p:cNvPr>
          <p:cNvSpPr>
            <a:spLocks noGrp="1"/>
          </p:cNvSpPr>
          <p:nvPr>
            <p:ph sz="half" idx="2"/>
          </p:nvPr>
        </p:nvSpPr>
        <p:spPr>
          <a:xfrm>
            <a:off x="1099673" y="1806577"/>
            <a:ext cx="5799666" cy="4848226"/>
          </a:xfrm>
        </p:spPr>
        <p:txBody>
          <a:bodyPr>
            <a:noAutofit/>
          </a:bodyPr>
          <a:lstStyle/>
          <a:p>
            <a:pPr>
              <a:lnSpc>
                <a:spcPct val="100000"/>
              </a:lnSpc>
              <a:spcBef>
                <a:spcPts val="1800"/>
              </a:spcBef>
              <a:spcAft>
                <a:spcPts val="1800"/>
              </a:spcAft>
            </a:pPr>
            <a:r>
              <a:rPr lang="en-GB" sz="2600" b="1" dirty="0"/>
              <a:t>Fresh perspectives and innovative ideas from the next generation</a:t>
            </a:r>
          </a:p>
          <a:p>
            <a:pPr>
              <a:lnSpc>
                <a:spcPct val="100000"/>
              </a:lnSpc>
              <a:spcBef>
                <a:spcPts val="1800"/>
              </a:spcBef>
              <a:spcAft>
                <a:spcPts val="1800"/>
              </a:spcAft>
            </a:pPr>
            <a:r>
              <a:rPr lang="en-GB" sz="2600" b="1" dirty="0">
                <a:solidFill>
                  <a:srgbClr val="E8462B"/>
                </a:solidFill>
              </a:rPr>
              <a:t>Fill skills gaps now and identify potential employees for the future</a:t>
            </a:r>
          </a:p>
          <a:p>
            <a:pPr>
              <a:lnSpc>
                <a:spcPct val="100000"/>
              </a:lnSpc>
              <a:spcBef>
                <a:spcPts val="1800"/>
              </a:spcBef>
              <a:spcAft>
                <a:spcPts val="1800"/>
              </a:spcAft>
            </a:pPr>
            <a:r>
              <a:rPr lang="en-GB" sz="2600" b="1" dirty="0"/>
              <a:t>Build a more diverse workforce</a:t>
            </a:r>
          </a:p>
          <a:p>
            <a:pPr>
              <a:lnSpc>
                <a:spcPct val="100000"/>
              </a:lnSpc>
              <a:spcBef>
                <a:spcPts val="1800"/>
              </a:spcBef>
              <a:spcAft>
                <a:spcPts val="1800"/>
              </a:spcAft>
            </a:pPr>
            <a:r>
              <a:rPr lang="en-GB" sz="2600" b="1" dirty="0">
                <a:solidFill>
                  <a:srgbClr val="E8462B"/>
                </a:solidFill>
              </a:rPr>
              <a:t>Contribute to a skilled future workforce in your industry</a:t>
            </a:r>
          </a:p>
          <a:p>
            <a:pPr>
              <a:lnSpc>
                <a:spcPct val="100000"/>
              </a:lnSpc>
              <a:spcBef>
                <a:spcPts val="1800"/>
              </a:spcBef>
              <a:spcAft>
                <a:spcPts val="1800"/>
              </a:spcAft>
            </a:pPr>
            <a:endParaRPr lang="en-GB" sz="2600" b="1" dirty="0"/>
          </a:p>
        </p:txBody>
      </p:sp>
      <p:sp>
        <p:nvSpPr>
          <p:cNvPr id="8" name="Content Placeholder 3">
            <a:extLst>
              <a:ext uri="{FF2B5EF4-FFF2-40B4-BE49-F238E27FC236}">
                <a16:creationId xmlns:a16="http://schemas.microsoft.com/office/drawing/2014/main" id="{CD23FAD9-AC6D-417E-2067-F854AB1756E5}"/>
              </a:ext>
            </a:extLst>
          </p:cNvPr>
          <p:cNvSpPr txBox="1">
            <a:spLocks/>
          </p:cNvSpPr>
          <p:nvPr/>
        </p:nvSpPr>
        <p:spPr>
          <a:xfrm>
            <a:off x="7246473" y="2166940"/>
            <a:ext cx="4810061" cy="3985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spcAft>
                <a:spcPts val="1800"/>
              </a:spcAft>
            </a:pPr>
            <a:r>
              <a:rPr lang="en-GB" sz="2600" b="1" dirty="0"/>
              <a:t>Develop your staff with supervision and mentoring experience</a:t>
            </a:r>
          </a:p>
          <a:p>
            <a:pPr>
              <a:lnSpc>
                <a:spcPct val="100000"/>
              </a:lnSpc>
              <a:spcBef>
                <a:spcPts val="1800"/>
              </a:spcBef>
              <a:spcAft>
                <a:spcPts val="1800"/>
              </a:spcAft>
            </a:pPr>
            <a:r>
              <a:rPr lang="en-GB" sz="2600" b="1" dirty="0">
                <a:solidFill>
                  <a:srgbClr val="E8462B"/>
                </a:solidFill>
              </a:rPr>
              <a:t>Enhance your profile and reputation as an employer </a:t>
            </a:r>
          </a:p>
          <a:p>
            <a:pPr>
              <a:lnSpc>
                <a:spcPct val="100000"/>
              </a:lnSpc>
              <a:spcBef>
                <a:spcPts val="1800"/>
              </a:spcBef>
              <a:spcAft>
                <a:spcPts val="1800"/>
              </a:spcAft>
            </a:pPr>
            <a:r>
              <a:rPr lang="en-GB" sz="2600" b="1" dirty="0"/>
              <a:t>Contribute to social mobility</a:t>
            </a:r>
          </a:p>
        </p:txBody>
      </p:sp>
    </p:spTree>
    <p:extLst>
      <p:ext uri="{BB962C8B-B14F-4D97-AF65-F5344CB8AC3E}">
        <p14:creationId xmlns:p14="http://schemas.microsoft.com/office/powerpoint/2010/main" val="4152331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023B-85EE-879D-9C1C-9A1A1ED6D143}"/>
              </a:ext>
            </a:extLst>
          </p:cNvPr>
          <p:cNvSpPr>
            <a:spLocks noGrp="1"/>
          </p:cNvSpPr>
          <p:nvPr>
            <p:ph type="title"/>
          </p:nvPr>
        </p:nvSpPr>
        <p:spPr>
          <a:xfrm>
            <a:off x="838200" y="365125"/>
            <a:ext cx="10515600" cy="1325563"/>
          </a:xfrm>
        </p:spPr>
        <p:txBody>
          <a:bodyPr anchor="ctr">
            <a:normAutofit/>
          </a:bodyPr>
          <a:lstStyle/>
          <a:p>
            <a:r>
              <a:rPr lang="en-GB"/>
              <a:t>EXAMPLE Industry Placement PROJECTS AND TASKS</a:t>
            </a:r>
          </a:p>
        </p:txBody>
      </p:sp>
      <p:graphicFrame>
        <p:nvGraphicFramePr>
          <p:cNvPr id="5" name="Content Placeholder 2">
            <a:extLst>
              <a:ext uri="{FF2B5EF4-FFF2-40B4-BE49-F238E27FC236}">
                <a16:creationId xmlns:a16="http://schemas.microsoft.com/office/drawing/2014/main" id="{1DC8D843-2BFF-3FF0-84F2-5C7C1F768677}"/>
              </a:ext>
            </a:extLst>
          </p:cNvPr>
          <p:cNvGraphicFramePr>
            <a:graphicFrameLocks noGrp="1"/>
          </p:cNvGraphicFramePr>
          <p:nvPr>
            <p:ph idx="1"/>
            <p:extLst>
              <p:ext uri="{D42A27DB-BD31-4B8C-83A1-F6EECF244321}">
                <p14:modId xmlns:p14="http://schemas.microsoft.com/office/powerpoint/2010/main" val="2148891509"/>
              </p:ext>
            </p:extLst>
          </p:nvPr>
        </p:nvGraphicFramePr>
        <p:xfrm>
          <a:off x="1505415" y="1970591"/>
          <a:ext cx="94785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95138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4F55405569884AB0A124CA152463B3" ma:contentTypeVersion="15" ma:contentTypeDescription="Create a new document." ma:contentTypeScope="" ma:versionID="e05f5d9d95ca8f7a513197800efe5511">
  <xsd:schema xmlns:xsd="http://www.w3.org/2001/XMLSchema" xmlns:xs="http://www.w3.org/2001/XMLSchema" xmlns:p="http://schemas.microsoft.com/office/2006/metadata/properties" xmlns:ns2="e331b3de-4d89-4303-8187-0e0a31be41e9" xmlns:ns3="1fa43e64-8a6d-4c3d-bfba-c0d9753f4fb0" targetNamespace="http://schemas.microsoft.com/office/2006/metadata/properties" ma:root="true" ma:fieldsID="d974d7d1c292d560b971676d8b40a59a" ns2:_="" ns3:_="">
    <xsd:import namespace="e331b3de-4d89-4303-8187-0e0a31be41e9"/>
    <xsd:import namespace="1fa43e64-8a6d-4c3d-bfba-c0d9753f4f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b3de-4d89-4303-8187-0e0a31be4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d46117c-483c-4368-8e8e-496db685c0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a43e64-8a6d-4c3d-bfba-c0d9753f4f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b3bc2cb-7429-4bee-88ae-e52a19ab2b64}" ma:internalName="TaxCatchAll" ma:showField="CatchAllData" ma:web="1fa43e64-8a6d-4c3d-bfba-c0d9753f4f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fa43e64-8a6d-4c3d-bfba-c0d9753f4fb0" xsi:nil="true"/>
    <lcf76f155ced4ddcb4097134ff3c332f xmlns="e331b3de-4d89-4303-8187-0e0a31be41e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EFEF04-519F-478C-9CB8-EB8BB961756F}">
  <ds:schemaRefs>
    <ds:schemaRef ds:uri="http://schemas.microsoft.com/sharepoint/v3/contenttype/forms"/>
  </ds:schemaRefs>
</ds:datastoreItem>
</file>

<file path=customXml/itemProps2.xml><?xml version="1.0" encoding="utf-8"?>
<ds:datastoreItem xmlns:ds="http://schemas.openxmlformats.org/officeDocument/2006/customXml" ds:itemID="{926A4E8D-322F-4C9C-A964-F032FB5A6E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1b3de-4d89-4303-8187-0e0a31be41e9"/>
    <ds:schemaRef ds:uri="1fa43e64-8a6d-4c3d-bfba-c0d9753f4f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5F4BF0-2DD6-47D3-B3B1-0530B3107291}">
  <ds:schemaRef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e331b3de-4d89-4303-8187-0e0a31be41e9"/>
    <ds:schemaRef ds:uri="http://purl.org/dc/terms/"/>
    <ds:schemaRef ds:uri="http://schemas.microsoft.com/office/infopath/2007/PartnerControls"/>
    <ds:schemaRef ds:uri="http://schemas.openxmlformats.org/package/2006/metadata/core-properties"/>
    <ds:schemaRef ds:uri="1fa43e64-8a6d-4c3d-bfba-c0d9753f4fb0"/>
  </ds:schemaRefs>
</ds:datastoreItem>
</file>

<file path=docMetadata/LabelInfo.xml><?xml version="1.0" encoding="utf-8"?>
<clbl:labelList xmlns:clbl="http://schemas.microsoft.com/office/2020/mipLabelMetadata">
  <clbl:label id="{b5d9614e-4d9a-4691-9d98-09a6b9d14eaa}" enabled="0" method="" siteId="{b5d9614e-4d9a-4691-9d98-09a6b9d14eaa}" removed="1"/>
</clbl:labelList>
</file>

<file path=docProps/app.xml><?xml version="1.0" encoding="utf-8"?>
<Properties xmlns="http://schemas.openxmlformats.org/officeDocument/2006/extended-properties" xmlns:vt="http://schemas.openxmlformats.org/officeDocument/2006/docPropsVTypes">
  <TotalTime>0</TotalTime>
  <Words>3256</Words>
  <Application>Microsoft Office PowerPoint</Application>
  <PresentationFormat>Widescreen</PresentationFormat>
  <Paragraphs>343</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Courier New</vt:lpstr>
      <vt:lpstr>GDS Transport</vt:lpstr>
      <vt:lpstr>Helvetica</vt:lpstr>
      <vt:lpstr>Open Sans Semibold</vt:lpstr>
      <vt:lpstr>Segoe UI</vt:lpstr>
      <vt:lpstr>Wingdings</vt:lpstr>
      <vt:lpstr>1_Office Theme</vt:lpstr>
      <vt:lpstr>INTRODUCTION  SALES MARKETING AND PROCUREMENT </vt:lpstr>
      <vt:lpstr>SESSION AIMS</vt:lpstr>
      <vt:lpstr>Sales, marketing and procurement</vt:lpstr>
      <vt:lpstr>PowerPoint Presentation</vt:lpstr>
      <vt:lpstr>PowerPoint Presentation</vt:lpstr>
      <vt:lpstr>PowerPoint Presentation</vt:lpstr>
      <vt:lpstr>Skills and Experience of OUR  T Level Students</vt:lpstr>
      <vt:lpstr>Benefits of Hosting  T Level Industry Placement StudentS</vt:lpstr>
      <vt:lpstr>EXAMPLE Industry Placement PROJECTS AND TASKS</vt:lpstr>
      <vt:lpstr>PowerPoint Presentation</vt:lpstr>
      <vt:lpstr>Industry placement delivery approaches</vt:lpstr>
      <vt:lpstr>THE placement MODEL</vt:lpstr>
      <vt:lpstr>Employer Commitments to Industry Placement Students</vt:lpstr>
      <vt:lpstr>Support During Industry PlacementS</vt:lpstr>
      <vt:lpstr>Progression Routes for  T Level Students</vt:lpstr>
      <vt:lpstr>PowerPoint Presentation</vt:lpstr>
      <vt:lpstr>Claiming funding</vt:lpstr>
      <vt:lpstr>PowerPoint Presentation</vt:lpstr>
      <vt:lpstr>READY FOR THE NEXT LEVEL?</vt:lpstr>
      <vt:lpstr>PowerPoint Presentation</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Sutton</dc:creator>
  <cp:lastModifiedBy>Nicki McGee</cp:lastModifiedBy>
  <cp:revision>4</cp:revision>
  <dcterms:created xsi:type="dcterms:W3CDTF">2024-01-23T09:41:52Z</dcterms:created>
  <dcterms:modified xsi:type="dcterms:W3CDTF">2025-09-23T15:11:40Z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0x0101002E4F55405569884AB0A124CA152463B3</vt:lpwstr>
  </property>
  <property fmtid="{D5CDD505-2E9C-101B-9397-08002B2CF9AE}" pid="3" name="MediaServiceImageTags">
    <vt:lpwstr/>
  </property>
</Properties>
</file>