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Lst>
  <p:notesMasterIdLst>
    <p:notesMasterId r:id="rId31"/>
  </p:notesMasterIdLst>
  <p:sldIdLst>
    <p:sldId id="258" r:id="rId5"/>
    <p:sldId id="514" r:id="rId6"/>
    <p:sldId id="500" r:id="rId7"/>
    <p:sldId id="499" r:id="rId8"/>
    <p:sldId id="501" r:id="rId9"/>
    <p:sldId id="502" r:id="rId10"/>
    <p:sldId id="515" r:id="rId11"/>
    <p:sldId id="504" r:id="rId12"/>
    <p:sldId id="516" r:id="rId13"/>
    <p:sldId id="517" r:id="rId14"/>
    <p:sldId id="518" r:id="rId15"/>
    <p:sldId id="506" r:id="rId16"/>
    <p:sldId id="492" r:id="rId17"/>
    <p:sldId id="495" r:id="rId18"/>
    <p:sldId id="10936" r:id="rId19"/>
    <p:sldId id="10935" r:id="rId20"/>
    <p:sldId id="487" r:id="rId21"/>
    <p:sldId id="490" r:id="rId22"/>
    <p:sldId id="508" r:id="rId23"/>
    <p:sldId id="509" r:id="rId24"/>
    <p:sldId id="10937" r:id="rId25"/>
    <p:sldId id="11053" r:id="rId26"/>
    <p:sldId id="510" r:id="rId27"/>
    <p:sldId id="511" r:id="rId28"/>
    <p:sldId id="512" r:id="rId29"/>
    <p:sldId id="513" r:id="rId3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userDrawn="1">
          <p15:clr>
            <a:srgbClr val="A4A3A4"/>
          </p15:clr>
        </p15:guide>
        <p15:guide id="2" pos="41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46402D-2D0E-E163-F866-5B5D3357CA0F}" name="Anna Sutton" initials="AS" userId="ccef3391343535e7" providerId="Windows Live"/>
  <p188:author id="{3A433A3D-FDFB-F3D1-AABD-3697D7A9B8FA}" name="Karen Kelly" initials="KK" userId="S::karenk@strategicdevelopmentnetwork.co.uk::162eb14f-4c64-45d8-aff0-01eb9a1b4d64" providerId="AD"/>
  <p188:author id="{168E2292-CF04-CA5D-659B-48C35B73D180}" name="Anna Sutton" initials="AS" userId="S::Anna@strategicdevelopmentnetwork.co.uk::11018ebe-64f0-4ed0-ac80-75187f3efe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6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p:restoredTop sz="66869" autoAdjust="0"/>
  </p:normalViewPr>
  <p:slideViewPr>
    <p:cSldViewPr snapToGrid="0">
      <p:cViewPr varScale="1">
        <p:scale>
          <a:sx n="104" d="100"/>
          <a:sy n="104" d="100"/>
        </p:scale>
        <p:origin x="2720" y="208"/>
      </p:cViewPr>
      <p:guideLst>
        <p:guide orient="horz" pos="210"/>
        <p:guide pos="415"/>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0F9F24-66A6-448A-AFBA-66F5EB0A0581}" type="doc">
      <dgm:prSet loTypeId="urn:microsoft.com/office/officeart/2005/8/layout/vList3" loCatId="list" qsTypeId="urn:microsoft.com/office/officeart/2005/8/quickstyle/simple1" qsCatId="simple" csTypeId="urn:microsoft.com/office/officeart/2005/8/colors/accent2_1" csCatId="accent2" phldr="1"/>
      <dgm:spPr/>
    </dgm:pt>
    <dgm:pt modelId="{02988482-4F7D-4CB9-9FA1-985C7019A713}">
      <dgm:prSet phldrT="[Text]"/>
      <dgm:spPr/>
      <dgm:t>
        <a:bodyPr/>
        <a:lstStyle/>
        <a:p>
          <a:pPr algn="l"/>
          <a:r>
            <a:rPr lang="en-GB" b="1" dirty="0"/>
            <a:t>Real industry experience</a:t>
          </a:r>
          <a:r>
            <a:rPr lang="en-GB" dirty="0"/>
            <a:t>: learning and working with a business external to the education provider, making meaningful contributions to an organisation</a:t>
          </a:r>
        </a:p>
      </dgm:t>
    </dgm:pt>
    <dgm:pt modelId="{278250D3-FE83-46E4-AC57-839E0C40E4FC}" type="parTrans" cxnId="{39E423BE-9EB4-4706-B6B7-E194B2C0C8D9}">
      <dgm:prSet/>
      <dgm:spPr/>
      <dgm:t>
        <a:bodyPr/>
        <a:lstStyle/>
        <a:p>
          <a:pPr algn="l"/>
          <a:endParaRPr lang="en-GB"/>
        </a:p>
      </dgm:t>
    </dgm:pt>
    <dgm:pt modelId="{3B3388BC-314A-4102-8432-7194D827CEAE}" type="sibTrans" cxnId="{39E423BE-9EB4-4706-B6B7-E194B2C0C8D9}">
      <dgm:prSet/>
      <dgm:spPr/>
      <dgm:t>
        <a:bodyPr/>
        <a:lstStyle/>
        <a:p>
          <a:pPr algn="l"/>
          <a:endParaRPr lang="en-GB"/>
        </a:p>
      </dgm:t>
    </dgm:pt>
    <dgm:pt modelId="{C5167B0D-41E3-4D30-AB4E-E2C6C1F550A8}">
      <dgm:prSet phldrT="[Text]"/>
      <dgm:spPr/>
      <dgm:t>
        <a:bodyPr/>
        <a:lstStyle/>
        <a:p>
          <a:pPr algn="l"/>
          <a:r>
            <a:rPr lang="en-GB" b="1" dirty="0"/>
            <a:t>Minimum 315 hours </a:t>
          </a:r>
          <a:r>
            <a:rPr lang="en-GB" dirty="0"/>
            <a:t>(approx. 45 working days)</a:t>
          </a:r>
        </a:p>
      </dgm:t>
    </dgm:pt>
    <dgm:pt modelId="{9F676A82-2939-491E-839F-E1A3D44C7F46}" type="parTrans" cxnId="{DE544148-9613-4690-9DA3-EFC6381FA6E3}">
      <dgm:prSet/>
      <dgm:spPr/>
      <dgm:t>
        <a:bodyPr/>
        <a:lstStyle/>
        <a:p>
          <a:pPr algn="l"/>
          <a:endParaRPr lang="en-GB"/>
        </a:p>
      </dgm:t>
    </dgm:pt>
    <dgm:pt modelId="{F71C71F4-F54B-42ED-A5F9-664BB7E5500F}" type="sibTrans" cxnId="{DE544148-9613-4690-9DA3-EFC6381FA6E3}">
      <dgm:prSet/>
      <dgm:spPr/>
      <dgm:t>
        <a:bodyPr/>
        <a:lstStyle/>
        <a:p>
          <a:pPr algn="l"/>
          <a:endParaRPr lang="en-GB"/>
        </a:p>
      </dgm:t>
    </dgm:pt>
    <dgm:pt modelId="{3DB10BA0-48EF-41FE-9E8A-9BBF3F62193F}">
      <dgm:prSet phldrT="[Text]"/>
      <dgm:spPr/>
      <dgm:t>
        <a:bodyPr/>
        <a:lstStyle/>
        <a:p>
          <a:pPr algn="l"/>
          <a:r>
            <a:rPr lang="en-GB" b="1" dirty="0"/>
            <a:t>Occupationally-relevant:</a:t>
          </a:r>
          <a:r>
            <a:rPr lang="en-GB" dirty="0"/>
            <a:t> developing practical and technical skills in the T Level the student is taking</a:t>
          </a:r>
        </a:p>
      </dgm:t>
    </dgm:pt>
    <dgm:pt modelId="{DEAD9482-12DA-4D74-81FB-4F7D756A6761}" type="parTrans" cxnId="{1D24F424-15A2-4E36-A16A-6D0BE7037E73}">
      <dgm:prSet/>
      <dgm:spPr/>
      <dgm:t>
        <a:bodyPr/>
        <a:lstStyle/>
        <a:p>
          <a:pPr algn="l"/>
          <a:endParaRPr lang="en-GB"/>
        </a:p>
      </dgm:t>
    </dgm:pt>
    <dgm:pt modelId="{DBB60728-F615-4D72-8D9E-2991817DB127}" type="sibTrans" cxnId="{1D24F424-15A2-4E36-A16A-6D0BE7037E73}">
      <dgm:prSet/>
      <dgm:spPr/>
      <dgm:t>
        <a:bodyPr/>
        <a:lstStyle/>
        <a:p>
          <a:pPr algn="l"/>
          <a:endParaRPr lang="en-GB"/>
        </a:p>
      </dgm:t>
    </dgm:pt>
    <dgm:pt modelId="{B7A45CD3-95E9-4999-ABC2-4D062C46833D}">
      <dgm:prSet phldrT="[Text]"/>
      <dgm:spPr/>
      <dgm:t>
        <a:bodyPr/>
        <a:lstStyle/>
        <a:p>
          <a:pPr algn="l"/>
          <a:r>
            <a:rPr lang="en-GB" b="1" dirty="0"/>
            <a:t>No legal requirement of expectation for industry placement students to be paid</a:t>
          </a:r>
          <a:r>
            <a:rPr lang="en-GB" dirty="0"/>
            <a:t>, but employers can choose to if they wish</a:t>
          </a:r>
        </a:p>
      </dgm:t>
    </dgm:pt>
    <dgm:pt modelId="{3C49AA6F-AFEC-4100-8429-99DBFE376C7F}" type="parTrans" cxnId="{B849E7FA-3B27-42BC-9860-2CB94C21A55B}">
      <dgm:prSet/>
      <dgm:spPr/>
      <dgm:t>
        <a:bodyPr/>
        <a:lstStyle/>
        <a:p>
          <a:pPr algn="l"/>
          <a:endParaRPr lang="en-GB"/>
        </a:p>
      </dgm:t>
    </dgm:pt>
    <dgm:pt modelId="{4632F1F1-87B1-4310-9E3E-278555233AD0}" type="sibTrans" cxnId="{B849E7FA-3B27-42BC-9860-2CB94C21A55B}">
      <dgm:prSet/>
      <dgm:spPr/>
      <dgm:t>
        <a:bodyPr/>
        <a:lstStyle/>
        <a:p>
          <a:pPr algn="l"/>
          <a:endParaRPr lang="en-GB"/>
        </a:p>
      </dgm:t>
    </dgm:pt>
    <dgm:pt modelId="{2A3519C0-901E-420A-8A98-6BEA484631C2}" type="pres">
      <dgm:prSet presAssocID="{B60F9F24-66A6-448A-AFBA-66F5EB0A0581}" presName="linearFlow" presStyleCnt="0">
        <dgm:presLayoutVars>
          <dgm:dir/>
          <dgm:resizeHandles val="exact"/>
        </dgm:presLayoutVars>
      </dgm:prSet>
      <dgm:spPr/>
    </dgm:pt>
    <dgm:pt modelId="{CF43E4E3-7EB3-4AC0-953A-EC9F257F3924}" type="pres">
      <dgm:prSet presAssocID="{02988482-4F7D-4CB9-9FA1-985C7019A713}" presName="composite" presStyleCnt="0"/>
      <dgm:spPr/>
    </dgm:pt>
    <dgm:pt modelId="{9EEA6235-5DFD-46EF-93AE-AED2CBC1368C}" type="pres">
      <dgm:prSet presAssocID="{02988482-4F7D-4CB9-9FA1-985C7019A713}" presName="imgShp"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lectrician female with solid fill"/>
        </a:ext>
      </dgm:extLst>
    </dgm:pt>
    <dgm:pt modelId="{02A61496-E96D-41D1-84B5-42C74DAC1006}" type="pres">
      <dgm:prSet presAssocID="{02988482-4F7D-4CB9-9FA1-985C7019A713}" presName="txShp" presStyleLbl="node1" presStyleIdx="0" presStyleCnt="4" custLinFactNeighborX="5459" custLinFactNeighborY="-2866">
        <dgm:presLayoutVars>
          <dgm:bulletEnabled val="1"/>
        </dgm:presLayoutVars>
      </dgm:prSet>
      <dgm:spPr/>
    </dgm:pt>
    <dgm:pt modelId="{F40ECB7C-1FB6-4C12-A206-B502E9B7D659}" type="pres">
      <dgm:prSet presAssocID="{3B3388BC-314A-4102-8432-7194D827CEAE}" presName="spacing" presStyleCnt="0"/>
      <dgm:spPr/>
    </dgm:pt>
    <dgm:pt modelId="{8D2ADBA5-621E-45ED-B3B3-DB1E98B60CF8}" type="pres">
      <dgm:prSet presAssocID="{C5167B0D-41E3-4D30-AB4E-E2C6C1F550A8}" presName="composite" presStyleCnt="0"/>
      <dgm:spPr/>
    </dgm:pt>
    <dgm:pt modelId="{7CCE45B9-12A0-4714-9C70-981FF6A6A375}" type="pres">
      <dgm:prSet presAssocID="{C5167B0D-41E3-4D30-AB4E-E2C6C1F550A8}"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BC97CC11-1942-4F38-AE57-A37876294207}" type="pres">
      <dgm:prSet presAssocID="{C5167B0D-41E3-4D30-AB4E-E2C6C1F550A8}" presName="txShp" presStyleLbl="node1" presStyleIdx="1" presStyleCnt="4" custLinFactNeighborX="5459" custLinFactNeighborY="-4300">
        <dgm:presLayoutVars>
          <dgm:bulletEnabled val="1"/>
        </dgm:presLayoutVars>
      </dgm:prSet>
      <dgm:spPr/>
    </dgm:pt>
    <dgm:pt modelId="{480529D5-8538-473C-9125-3A827B286A7F}" type="pres">
      <dgm:prSet presAssocID="{F71C71F4-F54B-42ED-A5F9-664BB7E5500F}" presName="spacing" presStyleCnt="0"/>
      <dgm:spPr/>
    </dgm:pt>
    <dgm:pt modelId="{E7671E96-9667-47CB-9C93-6B8891F743A7}" type="pres">
      <dgm:prSet presAssocID="{3DB10BA0-48EF-41FE-9E8A-9BBF3F62193F}" presName="composite" presStyleCnt="0"/>
      <dgm:spPr/>
    </dgm:pt>
    <dgm:pt modelId="{51E14913-0D8E-49CD-B2A0-6958C8E124E7}" type="pres">
      <dgm:prSet presAssocID="{3DB10BA0-48EF-41FE-9E8A-9BBF3F62193F}"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with solid fill"/>
        </a:ext>
      </dgm:extLst>
    </dgm:pt>
    <dgm:pt modelId="{335039A3-DED4-418E-9DF0-7F05D7ADD4CE}" type="pres">
      <dgm:prSet presAssocID="{3DB10BA0-48EF-41FE-9E8A-9BBF3F62193F}" presName="txShp" presStyleLbl="node1" presStyleIdx="2" presStyleCnt="4" custLinFactNeighborX="5459" custLinFactNeighborY="1433">
        <dgm:presLayoutVars>
          <dgm:bulletEnabled val="1"/>
        </dgm:presLayoutVars>
      </dgm:prSet>
      <dgm:spPr/>
    </dgm:pt>
    <dgm:pt modelId="{93A3D876-6B87-4C04-88B7-73F214D385BB}" type="pres">
      <dgm:prSet presAssocID="{DBB60728-F615-4D72-8D9E-2991817DB127}" presName="spacing" presStyleCnt="0"/>
      <dgm:spPr/>
    </dgm:pt>
    <dgm:pt modelId="{3BB748F4-E584-49D0-BDF8-F96E564626C5}" type="pres">
      <dgm:prSet presAssocID="{B7A45CD3-95E9-4999-ABC2-4D062C46833D}" presName="composite" presStyleCnt="0"/>
      <dgm:spPr/>
    </dgm:pt>
    <dgm:pt modelId="{50218F2F-72E6-490E-86E0-875521741FCA}" type="pres">
      <dgm:prSet presAssocID="{B7A45CD3-95E9-4999-ABC2-4D062C46833D}" presName="imgShp"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ound with solid fill"/>
        </a:ext>
      </dgm:extLst>
    </dgm:pt>
    <dgm:pt modelId="{684CC8DD-13CA-4C0C-9472-E2DCBFBC005D}" type="pres">
      <dgm:prSet presAssocID="{B7A45CD3-95E9-4999-ABC2-4D062C46833D}" presName="txShp" presStyleLbl="node1" presStyleIdx="3" presStyleCnt="4" custLinFactNeighborX="5459" custLinFactNeighborY="1433">
        <dgm:presLayoutVars>
          <dgm:bulletEnabled val="1"/>
        </dgm:presLayoutVars>
      </dgm:prSet>
      <dgm:spPr/>
    </dgm:pt>
  </dgm:ptLst>
  <dgm:cxnLst>
    <dgm:cxn modelId="{AF60891D-CBF9-48BF-B59A-B4637E82BBC3}" type="presOf" srcId="{C5167B0D-41E3-4D30-AB4E-E2C6C1F550A8}" destId="{BC97CC11-1942-4F38-AE57-A37876294207}" srcOrd="0" destOrd="0" presId="urn:microsoft.com/office/officeart/2005/8/layout/vList3"/>
    <dgm:cxn modelId="{1D24F424-15A2-4E36-A16A-6D0BE7037E73}" srcId="{B60F9F24-66A6-448A-AFBA-66F5EB0A0581}" destId="{3DB10BA0-48EF-41FE-9E8A-9BBF3F62193F}" srcOrd="2" destOrd="0" parTransId="{DEAD9482-12DA-4D74-81FB-4F7D756A6761}" sibTransId="{DBB60728-F615-4D72-8D9E-2991817DB127}"/>
    <dgm:cxn modelId="{DE544148-9613-4690-9DA3-EFC6381FA6E3}" srcId="{B60F9F24-66A6-448A-AFBA-66F5EB0A0581}" destId="{C5167B0D-41E3-4D30-AB4E-E2C6C1F550A8}" srcOrd="1" destOrd="0" parTransId="{9F676A82-2939-491E-839F-E1A3D44C7F46}" sibTransId="{F71C71F4-F54B-42ED-A5F9-664BB7E5500F}"/>
    <dgm:cxn modelId="{6670C27D-4B95-4899-9375-3AC21D4778FA}" type="presOf" srcId="{B60F9F24-66A6-448A-AFBA-66F5EB0A0581}" destId="{2A3519C0-901E-420A-8A98-6BEA484631C2}" srcOrd="0" destOrd="0" presId="urn:microsoft.com/office/officeart/2005/8/layout/vList3"/>
    <dgm:cxn modelId="{526144B4-EB32-4213-93C8-0BD993B88BAE}" type="presOf" srcId="{3DB10BA0-48EF-41FE-9E8A-9BBF3F62193F}" destId="{335039A3-DED4-418E-9DF0-7F05D7ADD4CE}" srcOrd="0" destOrd="0" presId="urn:microsoft.com/office/officeart/2005/8/layout/vList3"/>
    <dgm:cxn modelId="{6B1039B5-8B8C-4168-91CB-2B7B337C2A44}" type="presOf" srcId="{02988482-4F7D-4CB9-9FA1-985C7019A713}" destId="{02A61496-E96D-41D1-84B5-42C74DAC1006}" srcOrd="0" destOrd="0" presId="urn:microsoft.com/office/officeart/2005/8/layout/vList3"/>
    <dgm:cxn modelId="{4D6D55B7-CCB9-4768-B707-B0CD67CF3F57}" type="presOf" srcId="{B7A45CD3-95E9-4999-ABC2-4D062C46833D}" destId="{684CC8DD-13CA-4C0C-9472-E2DCBFBC005D}" srcOrd="0" destOrd="0" presId="urn:microsoft.com/office/officeart/2005/8/layout/vList3"/>
    <dgm:cxn modelId="{39E423BE-9EB4-4706-B6B7-E194B2C0C8D9}" srcId="{B60F9F24-66A6-448A-AFBA-66F5EB0A0581}" destId="{02988482-4F7D-4CB9-9FA1-985C7019A713}" srcOrd="0" destOrd="0" parTransId="{278250D3-FE83-46E4-AC57-839E0C40E4FC}" sibTransId="{3B3388BC-314A-4102-8432-7194D827CEAE}"/>
    <dgm:cxn modelId="{B849E7FA-3B27-42BC-9860-2CB94C21A55B}" srcId="{B60F9F24-66A6-448A-AFBA-66F5EB0A0581}" destId="{B7A45CD3-95E9-4999-ABC2-4D062C46833D}" srcOrd="3" destOrd="0" parTransId="{3C49AA6F-AFEC-4100-8429-99DBFE376C7F}" sibTransId="{4632F1F1-87B1-4310-9E3E-278555233AD0}"/>
    <dgm:cxn modelId="{D62095B8-D261-4255-B7B8-F271E49310D8}" type="presParOf" srcId="{2A3519C0-901E-420A-8A98-6BEA484631C2}" destId="{CF43E4E3-7EB3-4AC0-953A-EC9F257F3924}" srcOrd="0" destOrd="0" presId="urn:microsoft.com/office/officeart/2005/8/layout/vList3"/>
    <dgm:cxn modelId="{BFB01DD9-F1A9-4D9D-B39E-BAA50F6F68B0}" type="presParOf" srcId="{CF43E4E3-7EB3-4AC0-953A-EC9F257F3924}" destId="{9EEA6235-5DFD-46EF-93AE-AED2CBC1368C}" srcOrd="0" destOrd="0" presId="urn:microsoft.com/office/officeart/2005/8/layout/vList3"/>
    <dgm:cxn modelId="{5D7B960A-7005-439B-88F5-DAEB59DAADF6}" type="presParOf" srcId="{CF43E4E3-7EB3-4AC0-953A-EC9F257F3924}" destId="{02A61496-E96D-41D1-84B5-42C74DAC1006}" srcOrd="1" destOrd="0" presId="urn:microsoft.com/office/officeart/2005/8/layout/vList3"/>
    <dgm:cxn modelId="{5EC5331A-4E11-4509-A692-B8BDFA4846B7}" type="presParOf" srcId="{2A3519C0-901E-420A-8A98-6BEA484631C2}" destId="{F40ECB7C-1FB6-4C12-A206-B502E9B7D659}" srcOrd="1" destOrd="0" presId="urn:microsoft.com/office/officeart/2005/8/layout/vList3"/>
    <dgm:cxn modelId="{D182E2B3-4310-4DC4-9A3F-8672D7A9C600}" type="presParOf" srcId="{2A3519C0-901E-420A-8A98-6BEA484631C2}" destId="{8D2ADBA5-621E-45ED-B3B3-DB1E98B60CF8}" srcOrd="2" destOrd="0" presId="urn:microsoft.com/office/officeart/2005/8/layout/vList3"/>
    <dgm:cxn modelId="{36B872F9-6535-4C14-B5AC-1C7CABAC0BFF}" type="presParOf" srcId="{8D2ADBA5-621E-45ED-B3B3-DB1E98B60CF8}" destId="{7CCE45B9-12A0-4714-9C70-981FF6A6A375}" srcOrd="0" destOrd="0" presId="urn:microsoft.com/office/officeart/2005/8/layout/vList3"/>
    <dgm:cxn modelId="{502BE60A-851A-4844-B111-825E7D4C07B8}" type="presParOf" srcId="{8D2ADBA5-621E-45ED-B3B3-DB1E98B60CF8}" destId="{BC97CC11-1942-4F38-AE57-A37876294207}" srcOrd="1" destOrd="0" presId="urn:microsoft.com/office/officeart/2005/8/layout/vList3"/>
    <dgm:cxn modelId="{978F13AB-5AC3-4373-85F9-DE0256243286}" type="presParOf" srcId="{2A3519C0-901E-420A-8A98-6BEA484631C2}" destId="{480529D5-8538-473C-9125-3A827B286A7F}" srcOrd="3" destOrd="0" presId="urn:microsoft.com/office/officeart/2005/8/layout/vList3"/>
    <dgm:cxn modelId="{64F0B61C-2621-419E-83E2-9EEB4DC5A74D}" type="presParOf" srcId="{2A3519C0-901E-420A-8A98-6BEA484631C2}" destId="{E7671E96-9667-47CB-9C93-6B8891F743A7}" srcOrd="4" destOrd="0" presId="urn:microsoft.com/office/officeart/2005/8/layout/vList3"/>
    <dgm:cxn modelId="{0B77318D-5B0F-4E6A-A3C2-6B1F12F86948}" type="presParOf" srcId="{E7671E96-9667-47CB-9C93-6B8891F743A7}" destId="{51E14913-0D8E-49CD-B2A0-6958C8E124E7}" srcOrd="0" destOrd="0" presId="urn:microsoft.com/office/officeart/2005/8/layout/vList3"/>
    <dgm:cxn modelId="{C8CD5A0F-C0DB-417A-9151-A0538D4C3348}" type="presParOf" srcId="{E7671E96-9667-47CB-9C93-6B8891F743A7}" destId="{335039A3-DED4-418E-9DF0-7F05D7ADD4CE}" srcOrd="1" destOrd="0" presId="urn:microsoft.com/office/officeart/2005/8/layout/vList3"/>
    <dgm:cxn modelId="{3CC4529A-644D-434F-B1AF-65B62C3CB06A}" type="presParOf" srcId="{2A3519C0-901E-420A-8A98-6BEA484631C2}" destId="{93A3D876-6B87-4C04-88B7-73F214D385BB}" srcOrd="5" destOrd="0" presId="urn:microsoft.com/office/officeart/2005/8/layout/vList3"/>
    <dgm:cxn modelId="{1CFA5A4A-18B7-4052-9C14-D8A272A0E53C}" type="presParOf" srcId="{2A3519C0-901E-420A-8A98-6BEA484631C2}" destId="{3BB748F4-E584-49D0-BDF8-F96E564626C5}" srcOrd="6" destOrd="0" presId="urn:microsoft.com/office/officeart/2005/8/layout/vList3"/>
    <dgm:cxn modelId="{9C185561-566D-4CD3-A11D-8A6DEB704464}" type="presParOf" srcId="{3BB748F4-E584-49D0-BDF8-F96E564626C5}" destId="{50218F2F-72E6-490E-86E0-875521741FCA}" srcOrd="0" destOrd="0" presId="urn:microsoft.com/office/officeart/2005/8/layout/vList3"/>
    <dgm:cxn modelId="{82B97BCF-1768-4868-BA16-D54069D1E3FE}" type="presParOf" srcId="{3BB748F4-E584-49D0-BDF8-F96E564626C5}" destId="{684CC8DD-13CA-4C0C-9472-E2DCBFBC00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61496-E96D-41D1-84B5-42C74DAC1006}">
      <dsp:nvSpPr>
        <dsp:cNvPr id="0" name=""/>
        <dsp:cNvSpPr/>
      </dsp:nvSpPr>
      <dsp:spPr>
        <a:xfrm rot="10800000">
          <a:off x="3081652" y="0"/>
          <a:ext cx="9242143" cy="996863"/>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89" tIns="80010" rIns="149352" bIns="80010" numCol="1" spcCol="1270" anchor="ctr" anchorCtr="0">
          <a:noAutofit/>
        </a:bodyPr>
        <a:lstStyle/>
        <a:p>
          <a:pPr marL="0" lvl="0" indent="0" algn="l" defTabSz="933450">
            <a:lnSpc>
              <a:spcPct val="90000"/>
            </a:lnSpc>
            <a:spcBef>
              <a:spcPct val="0"/>
            </a:spcBef>
            <a:spcAft>
              <a:spcPct val="35000"/>
            </a:spcAft>
            <a:buNone/>
          </a:pPr>
          <a:r>
            <a:rPr lang="en-GB" sz="2100" b="1" kern="1200" dirty="0"/>
            <a:t>Real industry experience</a:t>
          </a:r>
          <a:r>
            <a:rPr lang="en-GB" sz="2100" kern="1200" dirty="0"/>
            <a:t>: learning and working with a business external to the education provider, making meaningful contributions to an organisation</a:t>
          </a:r>
        </a:p>
      </dsp:txBody>
      <dsp:txXfrm rot="10800000">
        <a:off x="3330868" y="0"/>
        <a:ext cx="8992927" cy="996863"/>
      </dsp:txXfrm>
    </dsp:sp>
    <dsp:sp modelId="{9EEA6235-5DFD-46EF-93AE-AED2CBC1368C}">
      <dsp:nvSpPr>
        <dsp:cNvPr id="0" name=""/>
        <dsp:cNvSpPr/>
      </dsp:nvSpPr>
      <dsp:spPr>
        <a:xfrm>
          <a:off x="2078692" y="1523"/>
          <a:ext cx="996863" cy="99686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97CC11-1942-4F38-AE57-A37876294207}">
      <dsp:nvSpPr>
        <dsp:cNvPr id="0" name=""/>
        <dsp:cNvSpPr/>
      </dsp:nvSpPr>
      <dsp:spPr>
        <a:xfrm rot="10800000">
          <a:off x="3081652" y="1209986"/>
          <a:ext cx="9242143" cy="996863"/>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89" tIns="80010" rIns="149352" bIns="80010" numCol="1" spcCol="1270" anchor="ctr" anchorCtr="0">
          <a:noAutofit/>
        </a:bodyPr>
        <a:lstStyle/>
        <a:p>
          <a:pPr marL="0" lvl="0" indent="0" algn="l" defTabSz="933450">
            <a:lnSpc>
              <a:spcPct val="90000"/>
            </a:lnSpc>
            <a:spcBef>
              <a:spcPct val="0"/>
            </a:spcBef>
            <a:spcAft>
              <a:spcPct val="35000"/>
            </a:spcAft>
            <a:buNone/>
          </a:pPr>
          <a:r>
            <a:rPr lang="en-GB" sz="2100" b="1" kern="1200" dirty="0"/>
            <a:t>Minimum 315 hours </a:t>
          </a:r>
          <a:r>
            <a:rPr lang="en-GB" sz="2100" kern="1200" dirty="0"/>
            <a:t>(approx. 45 working days)</a:t>
          </a:r>
        </a:p>
      </dsp:txBody>
      <dsp:txXfrm rot="10800000">
        <a:off x="3330868" y="1209986"/>
        <a:ext cx="8992927" cy="996863"/>
      </dsp:txXfrm>
    </dsp:sp>
    <dsp:sp modelId="{7CCE45B9-12A0-4714-9C70-981FF6A6A375}">
      <dsp:nvSpPr>
        <dsp:cNvPr id="0" name=""/>
        <dsp:cNvSpPr/>
      </dsp:nvSpPr>
      <dsp:spPr>
        <a:xfrm>
          <a:off x="2078692" y="1252852"/>
          <a:ext cx="996863" cy="99686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5039A3-DED4-418E-9DF0-7F05D7ADD4CE}">
      <dsp:nvSpPr>
        <dsp:cNvPr id="0" name=""/>
        <dsp:cNvSpPr/>
      </dsp:nvSpPr>
      <dsp:spPr>
        <a:xfrm rot="10800000">
          <a:off x="3081652" y="2518465"/>
          <a:ext cx="9242143" cy="996863"/>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89" tIns="80010" rIns="149352" bIns="80010" numCol="1" spcCol="1270" anchor="ctr" anchorCtr="0">
          <a:noAutofit/>
        </a:bodyPr>
        <a:lstStyle/>
        <a:p>
          <a:pPr marL="0" lvl="0" indent="0" algn="l" defTabSz="933450">
            <a:lnSpc>
              <a:spcPct val="90000"/>
            </a:lnSpc>
            <a:spcBef>
              <a:spcPct val="0"/>
            </a:spcBef>
            <a:spcAft>
              <a:spcPct val="35000"/>
            </a:spcAft>
            <a:buNone/>
          </a:pPr>
          <a:r>
            <a:rPr lang="en-GB" sz="2100" b="1" kern="1200" dirty="0"/>
            <a:t>Occupationally-relevant:</a:t>
          </a:r>
          <a:r>
            <a:rPr lang="en-GB" sz="2100" kern="1200" dirty="0"/>
            <a:t> developing practical and technical skills in the T Level the student is taking</a:t>
          </a:r>
        </a:p>
      </dsp:txBody>
      <dsp:txXfrm rot="10800000">
        <a:off x="3330868" y="2518465"/>
        <a:ext cx="8992927" cy="996863"/>
      </dsp:txXfrm>
    </dsp:sp>
    <dsp:sp modelId="{51E14913-0D8E-49CD-B2A0-6958C8E124E7}">
      <dsp:nvSpPr>
        <dsp:cNvPr id="0" name=""/>
        <dsp:cNvSpPr/>
      </dsp:nvSpPr>
      <dsp:spPr>
        <a:xfrm>
          <a:off x="2078692" y="2504180"/>
          <a:ext cx="996863" cy="99686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4CC8DD-13CA-4C0C-9472-E2DCBFBC005D}">
      <dsp:nvSpPr>
        <dsp:cNvPr id="0" name=""/>
        <dsp:cNvSpPr/>
      </dsp:nvSpPr>
      <dsp:spPr>
        <a:xfrm rot="10800000">
          <a:off x="3081652" y="3757032"/>
          <a:ext cx="9242143" cy="996863"/>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89" tIns="80010" rIns="149352" bIns="80010" numCol="1" spcCol="1270" anchor="ctr" anchorCtr="0">
          <a:noAutofit/>
        </a:bodyPr>
        <a:lstStyle/>
        <a:p>
          <a:pPr marL="0" lvl="0" indent="0" algn="l" defTabSz="933450">
            <a:lnSpc>
              <a:spcPct val="90000"/>
            </a:lnSpc>
            <a:spcBef>
              <a:spcPct val="0"/>
            </a:spcBef>
            <a:spcAft>
              <a:spcPct val="35000"/>
            </a:spcAft>
            <a:buNone/>
          </a:pPr>
          <a:r>
            <a:rPr lang="en-GB" sz="2100" b="1" kern="1200" dirty="0"/>
            <a:t>No legal requirement of expectation for industry placement students to be paid</a:t>
          </a:r>
          <a:r>
            <a:rPr lang="en-GB" sz="2100" kern="1200" dirty="0"/>
            <a:t>, but employers can choose to if they wish</a:t>
          </a:r>
        </a:p>
      </dsp:txBody>
      <dsp:txXfrm rot="10800000">
        <a:off x="3330868" y="3757032"/>
        <a:ext cx="8992927" cy="996863"/>
      </dsp:txXfrm>
    </dsp:sp>
    <dsp:sp modelId="{50218F2F-72E6-490E-86E0-875521741FCA}">
      <dsp:nvSpPr>
        <dsp:cNvPr id="0" name=""/>
        <dsp:cNvSpPr/>
      </dsp:nvSpPr>
      <dsp:spPr>
        <a:xfrm>
          <a:off x="2078692" y="3755509"/>
          <a:ext cx="996863" cy="996863"/>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F9EDA6A-A053-4C40-9B93-395610B48BD9}" type="datetimeFigureOut">
              <a:rPr lang="en-GB" smtClean="0"/>
              <a:t>22/09/2025</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143F48B-3A48-9244-B0B5-D26A6BFFB480}" type="slidenum">
              <a:rPr lang="en-GB" smtClean="0"/>
              <a:t>‹#›</a:t>
            </a:fld>
            <a:endParaRPr lang="en-GB" dirty="0"/>
          </a:p>
        </p:txBody>
      </p:sp>
    </p:spTree>
    <p:extLst>
      <p:ext uri="{BB962C8B-B14F-4D97-AF65-F5344CB8AC3E}">
        <p14:creationId xmlns:p14="http://schemas.microsoft.com/office/powerpoint/2010/main" val="1824173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SPEAKER NOTES:</a:t>
            </a:r>
          </a:p>
          <a:p>
            <a:endParaRPr lang="en-GB" dirty="0"/>
          </a:p>
          <a:p>
            <a:pPr marL="171450" indent="-171450">
              <a:buFont typeface="Arial" panose="020B0604020202020204" pitchFamily="34" charset="0"/>
              <a:buChar char="•"/>
            </a:pPr>
            <a:r>
              <a:rPr lang="en-GB" dirty="0"/>
              <a:t>Welcome audience and carry out any required introductions. </a:t>
            </a:r>
          </a:p>
        </p:txBody>
      </p:sp>
      <p:sp>
        <p:nvSpPr>
          <p:cNvPr id="4" name="Slide Number Placeholder 3"/>
          <p:cNvSpPr>
            <a:spLocks noGrp="1"/>
          </p:cNvSpPr>
          <p:nvPr>
            <p:ph type="sldNum" sz="quarter" idx="5"/>
          </p:nvPr>
        </p:nvSpPr>
        <p:spPr/>
        <p:txBody>
          <a:bodyPr/>
          <a:lstStyle/>
          <a:p>
            <a:fld id="{EFF8DC11-5811-E54C-93FB-BDA3EAE90651}" type="slidenum">
              <a:rPr lang="en-GB" smtClean="0"/>
              <a:t>1</a:t>
            </a:fld>
            <a:endParaRPr lang="en-GB" dirty="0"/>
          </a:p>
        </p:txBody>
      </p:sp>
    </p:spTree>
    <p:extLst>
      <p:ext uri="{BB962C8B-B14F-4D97-AF65-F5344CB8AC3E}">
        <p14:creationId xmlns:p14="http://schemas.microsoft.com/office/powerpoint/2010/main" val="3001421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FFB19-ACBF-819C-DF40-25C654141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879C7-8105-ED9B-6CC3-24CA787E0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03261-9DAC-367F-D832-5A20CEADA8C0}"/>
              </a:ext>
            </a:extLst>
          </p:cNvPr>
          <p:cNvSpPr>
            <a:spLocks noGrp="1"/>
          </p:cNvSpPr>
          <p:nvPr>
            <p:ph type="body" idx="1"/>
          </p:nvPr>
        </p:nvSpPr>
        <p:spPr/>
        <p:txBody>
          <a:bodyPr/>
          <a:lstStyle/>
          <a:p>
            <a:r>
              <a:rPr lang="en-GB" dirty="0"/>
              <a:t>NOTES:</a:t>
            </a:r>
          </a:p>
          <a:p>
            <a:endParaRPr lang="en-GB" dirty="0"/>
          </a:p>
          <a:p>
            <a:pPr marL="171450" indent="-171450">
              <a:buFont typeface="Arial" panose="020B0604020202020204" pitchFamily="34" charset="0"/>
              <a:buChar char="•"/>
            </a:pPr>
            <a:r>
              <a:rPr lang="en-GB" dirty="0"/>
              <a:t>It’s possible employers already understand IP principles ahead of this session however, use this slide as a quick reminder. </a:t>
            </a:r>
          </a:p>
        </p:txBody>
      </p:sp>
      <p:sp>
        <p:nvSpPr>
          <p:cNvPr id="4" name="Slide Number Placeholder 3">
            <a:extLst>
              <a:ext uri="{FF2B5EF4-FFF2-40B4-BE49-F238E27FC236}">
                <a16:creationId xmlns:a16="http://schemas.microsoft.com/office/drawing/2014/main" id="{6450F5A7-E2D9-39CD-FC06-40CA833D2186}"/>
              </a:ext>
            </a:extLst>
          </p:cNvPr>
          <p:cNvSpPr>
            <a:spLocks noGrp="1"/>
          </p:cNvSpPr>
          <p:nvPr>
            <p:ph type="sldNum" sz="quarter" idx="5"/>
          </p:nvPr>
        </p:nvSpPr>
        <p:spPr/>
        <p:txBody>
          <a:bodyPr/>
          <a:lstStyle/>
          <a:p>
            <a:fld id="{6143F48B-3A48-9244-B0B5-D26A6BFFB480}" type="slidenum">
              <a:rPr lang="en-GB" smtClean="0"/>
              <a:t>10</a:t>
            </a:fld>
            <a:endParaRPr lang="en-GB"/>
          </a:p>
        </p:txBody>
      </p:sp>
    </p:spTree>
    <p:extLst>
      <p:ext uri="{BB962C8B-B14F-4D97-AF65-F5344CB8AC3E}">
        <p14:creationId xmlns:p14="http://schemas.microsoft.com/office/powerpoint/2010/main" val="233589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0B18B-1C43-CA06-AAC4-71D463490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2C073-6E11-EA4B-8332-D510EE15E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C7401-1D7E-447C-2427-85B6F0F8014E}"/>
              </a:ext>
            </a:extLst>
          </p:cNvPr>
          <p:cNvSpPr>
            <a:spLocks noGrp="1"/>
          </p:cNvSpPr>
          <p:nvPr>
            <p:ph type="body" idx="1"/>
          </p:nvPr>
        </p:nvSpPr>
        <p:spPr/>
        <p:txBody>
          <a:bodyPr/>
          <a:lstStyle/>
          <a:p>
            <a:r>
              <a:rPr lang="en-GB" dirty="0"/>
              <a:t>NOTES:</a:t>
            </a:r>
          </a:p>
          <a:p>
            <a:endParaRPr lang="en-GB" dirty="0"/>
          </a:p>
          <a:p>
            <a:pPr marL="171450" indent="-171450">
              <a:buFont typeface="Arial" panose="020B0604020202020204" pitchFamily="34" charset="0"/>
              <a:buChar char="•"/>
            </a:pPr>
            <a:r>
              <a:rPr lang="en-GB" dirty="0"/>
              <a:t>Use this slide to give an insight to your students for employers, you could also add content/another slide with employer feedback.</a:t>
            </a:r>
          </a:p>
        </p:txBody>
      </p:sp>
      <p:sp>
        <p:nvSpPr>
          <p:cNvPr id="4" name="Slide Number Placeholder 3">
            <a:extLst>
              <a:ext uri="{FF2B5EF4-FFF2-40B4-BE49-F238E27FC236}">
                <a16:creationId xmlns:a16="http://schemas.microsoft.com/office/drawing/2014/main" id="{0271390E-FC57-BC37-B974-7A3EE4532A22}"/>
              </a:ext>
            </a:extLst>
          </p:cNvPr>
          <p:cNvSpPr>
            <a:spLocks noGrp="1"/>
          </p:cNvSpPr>
          <p:nvPr>
            <p:ph type="sldNum" sz="quarter" idx="5"/>
          </p:nvPr>
        </p:nvSpPr>
        <p:spPr/>
        <p:txBody>
          <a:bodyPr/>
          <a:lstStyle/>
          <a:p>
            <a:fld id="{6143F48B-3A48-9244-B0B5-D26A6BFFB480}" type="slidenum">
              <a:rPr lang="en-GB" smtClean="0"/>
              <a:t>11</a:t>
            </a:fld>
            <a:endParaRPr lang="en-GB"/>
          </a:p>
        </p:txBody>
      </p:sp>
    </p:spTree>
    <p:extLst>
      <p:ext uri="{BB962C8B-B14F-4D97-AF65-F5344CB8AC3E}">
        <p14:creationId xmlns:p14="http://schemas.microsoft.com/office/powerpoint/2010/main" val="1655057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endParaRPr lang="en-GB" dirty="0"/>
          </a:p>
          <a:p>
            <a:pPr marL="171450" indent="-171450">
              <a:buFont typeface="Arial" panose="020B0604020202020204" pitchFamily="34" charset="0"/>
              <a:buChar char="•"/>
            </a:pPr>
            <a:r>
              <a:rPr lang="en-GB" dirty="0"/>
              <a:t>Use this slide to demonstrate to employers what value your students will bring, if you have some real examples or profiles of your students you could add this here. </a:t>
            </a:r>
          </a:p>
        </p:txBody>
      </p:sp>
      <p:sp>
        <p:nvSpPr>
          <p:cNvPr id="4" name="Slide Number Placeholder 3"/>
          <p:cNvSpPr>
            <a:spLocks noGrp="1"/>
          </p:cNvSpPr>
          <p:nvPr>
            <p:ph type="sldNum" sz="quarter" idx="5"/>
          </p:nvPr>
        </p:nvSpPr>
        <p:spPr/>
        <p:txBody>
          <a:bodyPr/>
          <a:lstStyle/>
          <a:p>
            <a:fld id="{6143F48B-3A48-9244-B0B5-D26A6BFFB480}" type="slidenum">
              <a:rPr lang="en-GB" smtClean="0"/>
              <a:t>12</a:t>
            </a:fld>
            <a:endParaRPr lang="en-GB" dirty="0"/>
          </a:p>
        </p:txBody>
      </p:sp>
    </p:spTree>
    <p:extLst>
      <p:ext uri="{BB962C8B-B14F-4D97-AF65-F5344CB8AC3E}">
        <p14:creationId xmlns:p14="http://schemas.microsoft.com/office/powerpoint/2010/main" val="4184263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If you have feedback from your employers about benefits they have found in hosting your students, add this into the slide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3F3F3F"/>
                </a:solidFill>
                <a:effectLst/>
                <a:latin typeface="Helvetica" pitchFamily="2" charset="0"/>
              </a:rPr>
              <a:t>Here's what other employers say about hosting industry placements…</a:t>
            </a: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13</a:t>
            </a:fld>
            <a:endParaRPr lang="en-GB"/>
          </a:p>
        </p:txBody>
      </p:sp>
    </p:spTree>
    <p:extLst>
      <p:ext uri="{BB962C8B-B14F-4D97-AF65-F5344CB8AC3E}">
        <p14:creationId xmlns:p14="http://schemas.microsoft.com/office/powerpoint/2010/main" val="26474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NOTES:</a:t>
            </a:r>
          </a:p>
          <a:p>
            <a:endParaRPr lang="en-GB" dirty="0"/>
          </a:p>
          <a:p>
            <a:r>
              <a:rPr lang="en-GB" dirty="0"/>
              <a:t>This slide provides examples for all three T Levels – if you only offer one or are pitching about only one please edit the examples. </a:t>
            </a:r>
          </a:p>
          <a:p>
            <a:endParaRPr lang="en-GB" dirty="0"/>
          </a:p>
          <a:p>
            <a:r>
              <a:rPr lang="en-GB" dirty="0"/>
              <a:t>SPEAKERS NOTES: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Industry placements provide students with the opportunity to work on a variety of projects that can directly contribute to business operations. </a:t>
            </a:r>
          </a:p>
          <a:p>
            <a:pPr marL="171450" indent="-171450">
              <a:buFont typeface="Arial" panose="020B0604020202020204" pitchFamily="34" charset="0"/>
              <a:buChar char="•"/>
            </a:pPr>
            <a:r>
              <a:rPr lang="en-GB" dirty="0"/>
              <a:t>Digital T Level student can undertake a variety of tasks during their industry placement. </a:t>
            </a:r>
          </a:p>
          <a:p>
            <a:pPr marL="171450" indent="-171450">
              <a:buFont typeface="Arial" panose="020B0604020202020204" pitchFamily="34" charset="0"/>
              <a:buChar char="•"/>
            </a:pPr>
            <a:r>
              <a:rPr lang="en-GB" dirty="0"/>
              <a:t>Explore some of the bullets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could also ask the employer about the typical work they undertake and establish if this in in line with the T Level.</a:t>
            </a:r>
          </a:p>
        </p:txBody>
      </p:sp>
      <p:sp>
        <p:nvSpPr>
          <p:cNvPr id="4" name="Slide Number Placeholder 3"/>
          <p:cNvSpPr>
            <a:spLocks noGrp="1"/>
          </p:cNvSpPr>
          <p:nvPr>
            <p:ph type="sldNum" sz="quarter" idx="5"/>
          </p:nvPr>
        </p:nvSpPr>
        <p:spPr/>
        <p:txBody>
          <a:bodyPr/>
          <a:lstStyle/>
          <a:p>
            <a:fld id="{6143F48B-3A48-9244-B0B5-D26A6BFFB480}" type="slidenum">
              <a:rPr lang="en-GB" smtClean="0"/>
              <a:t>14</a:t>
            </a:fld>
            <a:endParaRPr lang="en-GB" dirty="0"/>
          </a:p>
        </p:txBody>
      </p:sp>
    </p:spTree>
    <p:extLst>
      <p:ext uri="{BB962C8B-B14F-4D97-AF65-F5344CB8AC3E}">
        <p14:creationId xmlns:p14="http://schemas.microsoft.com/office/powerpoint/2010/main" val="384837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Choose whether you wish to share the range of delivery approaches with employers.  This can be used for discussions on which would work best for them.</a:t>
            </a:r>
          </a:p>
        </p:txBody>
      </p:sp>
      <p:sp>
        <p:nvSpPr>
          <p:cNvPr id="4" name="Slide Number Placeholder 3"/>
          <p:cNvSpPr>
            <a:spLocks noGrp="1"/>
          </p:cNvSpPr>
          <p:nvPr>
            <p:ph type="sldNum" sz="quarter" idx="5"/>
          </p:nvPr>
        </p:nvSpPr>
        <p:spPr/>
        <p:txBody>
          <a:bodyPr/>
          <a:lstStyle/>
          <a:p>
            <a:fld id="{6143F48B-3A48-9244-B0B5-D26A6BFFB480}" type="slidenum">
              <a:rPr lang="en-GB" smtClean="0"/>
              <a:t>15</a:t>
            </a:fld>
            <a:endParaRPr lang="en-GB"/>
          </a:p>
        </p:txBody>
      </p:sp>
    </p:spTree>
    <p:extLst>
      <p:ext uri="{BB962C8B-B14F-4D97-AF65-F5344CB8AC3E}">
        <p14:creationId xmlns:p14="http://schemas.microsoft.com/office/powerpoint/2010/main" val="1406461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0EF0D-CFAB-2290-592E-B89379C9F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A9190-AC17-91EA-2835-1317703D9D74}"/>
              </a:ext>
            </a:extLst>
          </p:cNvPr>
          <p:cNvSpPr>
            <a:spLocks noGrp="1" noRot="1" noChangeAspect="1"/>
          </p:cNvSpPr>
          <p:nvPr>
            <p:ph type="sldImg"/>
          </p:nvPr>
        </p:nvSpPr>
        <p:spPr>
          <a:xfrm>
            <a:off x="407988" y="260350"/>
            <a:ext cx="6008687" cy="3381375"/>
          </a:xfrm>
        </p:spPr>
      </p:sp>
      <p:sp>
        <p:nvSpPr>
          <p:cNvPr id="4" name="Slide Number Placeholder 3">
            <a:extLst>
              <a:ext uri="{FF2B5EF4-FFF2-40B4-BE49-F238E27FC236}">
                <a16:creationId xmlns:a16="http://schemas.microsoft.com/office/drawing/2014/main" id="{6D2AC057-F4EE-99A7-311D-AA30CF96DD19}"/>
              </a:ext>
            </a:extLst>
          </p:cNvPr>
          <p:cNvSpPr>
            <a:spLocks noGrp="1"/>
          </p:cNvSpPr>
          <p:nvPr>
            <p:ph type="sldNum" sz="quarter" idx="5"/>
          </p:nvPr>
        </p:nvSpPr>
        <p:spPr/>
        <p:txBody>
          <a:bodyPr/>
          <a:lstStyle/>
          <a:p>
            <a:fld id="{A43584B4-5C97-4A4F-8376-21A6D0FC9A32}" type="slidenum">
              <a:rPr lang="en-GB" smtClean="0"/>
              <a:t>16</a:t>
            </a:fld>
            <a:endParaRPr lang="en-GB"/>
          </a:p>
        </p:txBody>
      </p:sp>
      <p:sp>
        <p:nvSpPr>
          <p:cNvPr id="7" name="Notes Placeholder 2">
            <a:extLst>
              <a:ext uri="{FF2B5EF4-FFF2-40B4-BE49-F238E27FC236}">
                <a16:creationId xmlns:a16="http://schemas.microsoft.com/office/drawing/2014/main" id="{60FE9AF1-DC75-C93E-3911-ECD097853275}"/>
              </a:ext>
            </a:extLst>
          </p:cNvPr>
          <p:cNvSpPr txBox="1">
            <a:spLocks/>
          </p:cNvSpPr>
          <p:nvPr/>
        </p:nvSpPr>
        <p:spPr>
          <a:xfrm>
            <a:off x="407988" y="3713212"/>
            <a:ext cx="6008687" cy="5904655"/>
          </a:xfrm>
          <a:prstGeom prst="rect">
            <a:avLst/>
          </a:prstGeom>
        </p:spPr>
        <p:txBody>
          <a:bodyPr vert="horz" lIns="96606" tIns="48303" rIns="96606" bIns="48303" rtlCol="0"/>
          <a:lstStyle>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05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GB" sz="1000"/>
              <a:t>Let me breakdown what an industry placement is in a bit more detail for you </a:t>
            </a:r>
            <a:r>
              <a:rPr lang="en-GB" sz="1000" i="1"/>
              <a:t>(slide content)</a:t>
            </a:r>
          </a:p>
          <a:p>
            <a:endParaRPr lang="en-GB" sz="1000"/>
          </a:p>
          <a:p>
            <a:r>
              <a:rPr lang="en-GB" sz="1000"/>
              <a:t>It is different to, and can work alongside, apprenticeships and work experience</a:t>
            </a:r>
          </a:p>
          <a:p>
            <a:endParaRPr lang="en-GB" sz="1000" b="1" i="1"/>
          </a:p>
          <a:p>
            <a:r>
              <a:rPr lang="en-GB" sz="1000" b="1" i="1"/>
              <a:t>APPRENTICESHIP</a:t>
            </a:r>
          </a:p>
          <a:p>
            <a:pPr marL="171450" indent="-171450" defTabSz="585806">
              <a:spcBef>
                <a:spcPts val="100"/>
              </a:spcBef>
              <a:spcAft>
                <a:spcPts val="100"/>
              </a:spcAft>
              <a:buFont typeface="Arial" panose="020B0604020202020204" pitchFamily="34" charset="0"/>
              <a:buChar char="•"/>
            </a:pPr>
            <a:r>
              <a:rPr lang="en-GB" sz="1000" b="1">
                <a:solidFill>
                  <a:sysClr val="windowText" lastClr="000000"/>
                </a:solidFill>
                <a:cs typeface="Courier New" panose="02070309020205020404" pitchFamily="49" charset="0"/>
              </a:rPr>
              <a:t>80% in work </a:t>
            </a:r>
          </a:p>
          <a:p>
            <a:pPr marL="171450" indent="-171450"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Job – fully committed to working in a role</a:t>
            </a:r>
          </a:p>
          <a:p>
            <a:pPr marL="171450" indent="-171450"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End with full job competence</a:t>
            </a:r>
          </a:p>
          <a:p>
            <a:pPr marL="171450" indent="-171450"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T Level is “one foot” into work getting ready to enter the workforce</a:t>
            </a:r>
          </a:p>
          <a:p>
            <a:endParaRPr lang="en-GB" sz="1000" b="1" i="1"/>
          </a:p>
          <a:p>
            <a:endParaRPr lang="en-GB" sz="1000" b="1" i="1"/>
          </a:p>
          <a:p>
            <a:r>
              <a:rPr lang="en-GB" sz="1000" b="1" i="1">
                <a:solidFill>
                  <a:sysClr val="windowText" lastClr="000000"/>
                </a:solidFill>
                <a:cs typeface="Courier New" panose="02070309020205020404" pitchFamily="49" charset="0"/>
              </a:rPr>
              <a:t>WORK EXPERIENCE</a:t>
            </a:r>
          </a:p>
          <a:p>
            <a:pPr marL="183064" indent="-183064" defTabSz="585806">
              <a:spcBef>
                <a:spcPts val="100"/>
              </a:spcBef>
              <a:spcAft>
                <a:spcPts val="100"/>
              </a:spcAft>
              <a:buFont typeface="Arial" panose="020B0604020202020204" pitchFamily="34" charset="0"/>
              <a:buChar char="•"/>
            </a:pPr>
            <a:r>
              <a:rPr lang="en-GB" sz="1000" b="1">
                <a:solidFill>
                  <a:sysClr val="windowText" lastClr="000000"/>
                </a:solidFill>
                <a:cs typeface="Courier New" panose="02070309020205020404" pitchFamily="49" charset="0"/>
              </a:rPr>
              <a:t>1 – 2 weeks </a:t>
            </a:r>
          </a:p>
          <a:p>
            <a:pPr marL="183064" indent="-183064"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Aim to help students gain general ‘employability skills’</a:t>
            </a:r>
          </a:p>
          <a:p>
            <a:pPr marL="183064" indent="-183064"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More of a ‘work taster’ – the first exposure to a working environment</a:t>
            </a:r>
          </a:p>
          <a:p>
            <a:endParaRPr lang="en-GB" sz="1000"/>
          </a:p>
          <a:p>
            <a:endParaRPr lang="en-GB" sz="1000"/>
          </a:p>
          <a:p>
            <a:r>
              <a:rPr lang="en-GB" sz="1000" b="1"/>
              <a:t>The word ‘meaningful’ is particularly important. </a:t>
            </a:r>
            <a:r>
              <a:rPr lang="en-GB" sz="1000"/>
              <a:t>An industry placement is a two-way process – the student undertaking meaningful work that has a clear line of sight to their programme of study – developing students practical and technical skills and for you, that opportunity to engage a young person contribute to your work during the time they are with you. We’ll share an example of that with you soon along with the employers you heard from briefly in the opening video.</a:t>
            </a:r>
          </a:p>
          <a:p>
            <a:endParaRPr lang="en-GB" sz="1000"/>
          </a:p>
          <a:p>
            <a:r>
              <a:rPr lang="en-GB" sz="1000"/>
              <a:t>As you can see, </a:t>
            </a:r>
            <a:r>
              <a:rPr lang="en-GB" sz="1000" b="1"/>
              <a:t>an industry placement is a substantial period of time</a:t>
            </a:r>
            <a:r>
              <a:rPr lang="en-GB" sz="1000"/>
              <a:t>; it needs to be, to ensure we can achieve ‘meaningful’. There are some flexibilities available; such as the 315 hours being split between two employers. We can certainly talk you through this in more detail on a 121 basis if you think this would be of interest to your organisation.</a:t>
            </a:r>
          </a:p>
          <a:p>
            <a:endParaRPr lang="en-GB" sz="1000"/>
          </a:p>
          <a:p>
            <a:r>
              <a:rPr lang="en-GB" sz="1000" b="1"/>
              <a:t>Industry placements can work for both large and small employers</a:t>
            </a:r>
            <a:r>
              <a:rPr lang="en-GB" sz="1000"/>
              <a:t>; there may be different practicalities to work through and support needed from the college, school or education provider you’ll be working with but business size is certainly not a barrier to success.</a:t>
            </a:r>
          </a:p>
          <a:p>
            <a:endParaRPr lang="en-GB" sz="1000"/>
          </a:p>
          <a:p>
            <a:r>
              <a:rPr lang="en-GB" sz="1000" b="1"/>
              <a:t>I’ll move on to show you some of the placement models </a:t>
            </a:r>
            <a:r>
              <a:rPr lang="en-GB" sz="1000"/>
              <a:t>that have already been used by employers then I’ll open up the discussion for questions.</a:t>
            </a:r>
          </a:p>
          <a:p>
            <a:endParaRPr lang="en-GB" sz="1000"/>
          </a:p>
          <a:p>
            <a:endParaRPr lang="en-GB" sz="1000"/>
          </a:p>
        </p:txBody>
      </p:sp>
      <p:sp>
        <p:nvSpPr>
          <p:cNvPr id="3" name="Notes Placeholder 2">
            <a:extLst>
              <a:ext uri="{FF2B5EF4-FFF2-40B4-BE49-F238E27FC236}">
                <a16:creationId xmlns:a16="http://schemas.microsoft.com/office/drawing/2014/main" id="{BB224243-014E-94E0-CBDD-314089A766EC}"/>
              </a:ext>
            </a:extLst>
          </p:cNvPr>
          <p:cNvSpPr>
            <a:spLocks noGrp="1"/>
          </p:cNvSpPr>
          <p:nvPr>
            <p:ph type="body" idx="1"/>
          </p:nvPr>
        </p:nvSpPr>
        <p:spPr/>
        <p:txBody>
          <a:bodyPr/>
          <a:lstStyle/>
          <a:p>
            <a:r>
              <a:rPr lang="en-GB" dirty="0"/>
              <a:t>This provides a simple table of the information which is described in the prior video clip.  Depending on your offer and the purpose of this discussion you may not need / want this level of detail – delete where needed.</a:t>
            </a:r>
          </a:p>
        </p:txBody>
      </p:sp>
    </p:spTree>
    <p:extLst>
      <p:ext uri="{BB962C8B-B14F-4D97-AF65-F5344CB8AC3E}">
        <p14:creationId xmlns:p14="http://schemas.microsoft.com/office/powerpoint/2010/main" val="1943328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SPEAKERS NOTES:</a:t>
            </a:r>
          </a:p>
          <a:p>
            <a:endParaRPr lang="en-GB" dirty="0"/>
          </a:p>
          <a:p>
            <a:pPr marL="171450" indent="-171450">
              <a:buFont typeface="Arial" panose="020B0604020202020204" pitchFamily="34" charset="0"/>
              <a:buChar char="•"/>
            </a:pPr>
            <a:r>
              <a:rPr lang="en-GB" dirty="0"/>
              <a:t>Industry placements can be delivered in a number of ways, depending on the needs of the employer and the student. </a:t>
            </a:r>
          </a:p>
          <a:p>
            <a:pPr marL="171450" indent="-171450">
              <a:buFont typeface="Arial" panose="020B0604020202020204" pitchFamily="34" charset="0"/>
              <a:buChar char="•"/>
            </a:pPr>
            <a:r>
              <a:rPr lang="en-GB" dirty="0"/>
              <a:t>There are several delivery models that can be used, including block placements, day-release placements, and staggered placements. </a:t>
            </a:r>
          </a:p>
          <a:p>
            <a:pPr marL="171450" indent="-171450">
              <a:buFont typeface="Arial" panose="020B0604020202020204" pitchFamily="34" charset="0"/>
              <a:buChar char="•"/>
            </a:pPr>
            <a:r>
              <a:rPr lang="en-GB" dirty="0"/>
              <a:t>Digital placements can have up to 20% remote learning</a:t>
            </a:r>
          </a:p>
          <a:p>
            <a:pPr marL="171450" indent="-171450">
              <a:buFont typeface="Arial" panose="020B0604020202020204" pitchFamily="34" charset="0"/>
              <a:buChar char="•"/>
            </a:pPr>
            <a:r>
              <a:rPr lang="en-GB" dirty="0"/>
              <a:t>Block placements involve the student working full-time for an extended period of time, usually 6-8 weeks, while day-release placements involve the student attending work one or two days per week over a longer period of time. </a:t>
            </a:r>
          </a:p>
          <a:p>
            <a:pPr marL="171450" indent="-171450">
              <a:buFont typeface="Arial" panose="020B0604020202020204" pitchFamily="34" charset="0"/>
              <a:buChar char="•"/>
            </a:pPr>
            <a:r>
              <a:rPr lang="en-GB" dirty="0"/>
              <a:t>Staggered placements involve the student working part-time over a longer period of time. </a:t>
            </a:r>
          </a:p>
          <a:p>
            <a:pPr marL="171450" indent="-171450">
              <a:buFont typeface="Arial" panose="020B0604020202020204" pitchFamily="34" charset="0"/>
              <a:buChar char="•"/>
            </a:pPr>
            <a:r>
              <a:rPr lang="en-GB" dirty="0"/>
              <a:t>Placements can also be project-based, with a specific focus on a particular project or task. Employers should work with the school or college to determine the most appropriate delivery model for their needs and the needs of the student.</a:t>
            </a:r>
          </a:p>
          <a:p>
            <a:pPr marL="171450" indent="-171450">
              <a:buFont typeface="Arial" panose="020B0604020202020204" pitchFamily="34" charset="0"/>
              <a:buChar char="•"/>
            </a:pPr>
            <a:r>
              <a:rPr lang="en-GB" dirty="0"/>
              <a:t>Ask the employer if they, even at this early stage would have any preferences / would your model work for them? (BE CAREFUL NOT TO MAKE THIS A BARRIER – THEIR RESPONSE MAY MEAN FURTHER DISCUSSION ABOUT FLEXIBILITIES OF YOUR DELIVERY MODEL IS NECESSARY.) </a:t>
            </a:r>
          </a:p>
        </p:txBody>
      </p:sp>
      <p:sp>
        <p:nvSpPr>
          <p:cNvPr id="4" name="Slide Number Placeholder 3"/>
          <p:cNvSpPr>
            <a:spLocks noGrp="1"/>
          </p:cNvSpPr>
          <p:nvPr>
            <p:ph type="sldNum" sz="quarter" idx="5"/>
          </p:nvPr>
        </p:nvSpPr>
        <p:spPr/>
        <p:txBody>
          <a:bodyPr/>
          <a:lstStyle/>
          <a:p>
            <a:fld id="{6143F48B-3A48-9244-B0B5-D26A6BFFB480}" type="slidenum">
              <a:rPr lang="en-GB" smtClean="0"/>
              <a:t>17</a:t>
            </a:fld>
            <a:endParaRPr lang="en-GB" dirty="0"/>
          </a:p>
        </p:txBody>
      </p:sp>
    </p:spTree>
    <p:extLst>
      <p:ext uri="{BB962C8B-B14F-4D97-AF65-F5344CB8AC3E}">
        <p14:creationId xmlns:p14="http://schemas.microsoft.com/office/powerpoint/2010/main" val="3308305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SPEAKER NOTES:</a:t>
            </a:r>
          </a:p>
          <a:p>
            <a:endParaRPr lang="en-GB"/>
          </a:p>
          <a:p>
            <a:pPr marL="171450" indent="-171450">
              <a:buFont typeface="Arial" panose="020B0604020202020204" pitchFamily="34" charset="0"/>
              <a:buChar char="•"/>
            </a:pPr>
            <a:r>
              <a:rPr lang="en-GB"/>
              <a:t>Employers who offer industry placements make a commitment to provide valuable training and work experience to T-Level students. </a:t>
            </a:r>
          </a:p>
          <a:p>
            <a:pPr marL="171450" indent="-171450">
              <a:buFont typeface="Arial" panose="020B0604020202020204" pitchFamily="34" charset="0"/>
              <a:buChar char="•"/>
            </a:pPr>
            <a:r>
              <a:rPr lang="en-GB"/>
              <a:t>Employers are responsible for ensuring that the student is treated fairly and respectfully, and is provided with meaningful tasks and responsibilities. </a:t>
            </a:r>
          </a:p>
          <a:p>
            <a:pPr marL="171450" indent="-171450">
              <a:buFont typeface="Arial" panose="020B0604020202020204" pitchFamily="34" charset="0"/>
              <a:buChar char="•"/>
            </a:pPr>
            <a:r>
              <a:rPr lang="en-GB"/>
              <a:t>Employers will also need to provide regular feedback and support, and help the student develop employability skills. It is important to adhere to relevant laws and regulations, including health and safety, data protection, and equality and diversity. </a:t>
            </a:r>
          </a:p>
          <a:p>
            <a:pPr marL="171450" indent="-171450">
              <a:buFont typeface="Arial" panose="020B0604020202020204" pitchFamily="34" charset="0"/>
              <a:buChar char="•"/>
            </a:pPr>
            <a:r>
              <a:rPr lang="en-GB"/>
              <a:t>By offering an industry placement, employers can help develop the next generation of skilled workers and benefit from fresh perspectives and new talent in their organisation.</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You may also wish to explain there are no requirements for payment, offer of a job longer-term etc.</a:t>
            </a:r>
          </a:p>
        </p:txBody>
      </p:sp>
      <p:sp>
        <p:nvSpPr>
          <p:cNvPr id="4" name="Slide Number Placeholder 3"/>
          <p:cNvSpPr>
            <a:spLocks noGrp="1"/>
          </p:cNvSpPr>
          <p:nvPr>
            <p:ph type="sldNum" sz="quarter" idx="5"/>
          </p:nvPr>
        </p:nvSpPr>
        <p:spPr/>
        <p:txBody>
          <a:bodyPr/>
          <a:lstStyle/>
          <a:p>
            <a:fld id="{6143F48B-3A48-9244-B0B5-D26A6BFFB480}" type="slidenum">
              <a:rPr lang="en-GB" smtClean="0"/>
              <a:t>18</a:t>
            </a:fld>
            <a:endParaRPr lang="en-GB"/>
          </a:p>
        </p:txBody>
      </p:sp>
    </p:spTree>
    <p:extLst>
      <p:ext uri="{BB962C8B-B14F-4D97-AF65-F5344CB8AC3E}">
        <p14:creationId xmlns:p14="http://schemas.microsoft.com/office/powerpoint/2010/main" val="3244146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endParaRPr lang="en-GB" dirty="0"/>
          </a:p>
          <a:p>
            <a:r>
              <a:rPr lang="en-GB" dirty="0"/>
              <a:t>During an industry placement, it is important that both employer and student are supported to ensure a successful outcome. In this slide, discuss how you will support both parties during the placement. You may wish to edit this slide with your specific approach however, this sets out the minimum expectations.</a:t>
            </a:r>
          </a:p>
        </p:txBody>
      </p:sp>
      <p:sp>
        <p:nvSpPr>
          <p:cNvPr id="4" name="Slide Number Placeholder 3"/>
          <p:cNvSpPr>
            <a:spLocks noGrp="1"/>
          </p:cNvSpPr>
          <p:nvPr>
            <p:ph type="sldNum" sz="quarter" idx="5"/>
          </p:nvPr>
        </p:nvSpPr>
        <p:spPr/>
        <p:txBody>
          <a:bodyPr/>
          <a:lstStyle/>
          <a:p>
            <a:fld id="{6143F48B-3A48-9244-B0B5-D26A6BFFB480}" type="slidenum">
              <a:rPr lang="en-GB" smtClean="0"/>
              <a:t>19</a:t>
            </a:fld>
            <a:endParaRPr lang="en-GB" dirty="0"/>
          </a:p>
        </p:txBody>
      </p:sp>
    </p:spTree>
    <p:extLst>
      <p:ext uri="{BB962C8B-B14F-4D97-AF65-F5344CB8AC3E}">
        <p14:creationId xmlns:p14="http://schemas.microsoft.com/office/powerpoint/2010/main" val="404843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This session is aimed to give you an overview of the </a:t>
            </a:r>
            <a:r>
              <a:rPr lang="en-GB" sz="1200" dirty="0"/>
              <a:t>Legal Finance and accounting </a:t>
            </a:r>
            <a:r>
              <a:rPr lang="en-GB" dirty="0">
                <a:latin typeface="Arial" panose="020B0604020202020204" pitchFamily="34" charset="0"/>
                <a:cs typeface="Arial" panose="020B0604020202020204" pitchFamily="34" charset="0"/>
              </a:rPr>
              <a:t>T Levels, the occupational specialisms and the industry placements</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 will provide you with an overview of the programme, tell you a little about our students and why you might be interested in hosting a student in your workplace.  We will explore the types and projects and tasks a student would typically be involved in whilst on their industry placement, describe how our placement model works and answer any questions. </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Finally, I am keen to understand if you remain interested and if you would like to progress this further.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FF8DC11-5811-E54C-93FB-BDA3EAE90651}" type="slidenum">
              <a:rPr lang="en-GB" smtClean="0"/>
              <a:t>2</a:t>
            </a:fld>
            <a:endParaRPr lang="en-GB" dirty="0"/>
          </a:p>
        </p:txBody>
      </p:sp>
    </p:spTree>
    <p:extLst>
      <p:ext uri="{BB962C8B-B14F-4D97-AF65-F5344CB8AC3E}">
        <p14:creationId xmlns:p14="http://schemas.microsoft.com/office/powerpoint/2010/main" val="4236538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u="none" strike="noStrike" dirty="0">
                <a:solidFill>
                  <a:srgbClr val="000000"/>
                </a:solidFill>
                <a:effectLst/>
                <a:highlight>
                  <a:srgbClr val="FFFF00"/>
                </a:highlight>
                <a:latin typeface="Segoe UI" panose="020B0502040204020203" pitchFamily="34" charset="0"/>
              </a:rPr>
              <a:t>If you offer a progression route such as an apprenticeship, make sure to make this part of the information – you want to demonstrate you can develop their workforce pipeline with T Levels and your wider skills offer.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u="none" strike="noStrike" dirty="0">
                <a:solidFill>
                  <a:srgbClr val="000000"/>
                </a:solidFill>
                <a:effectLst/>
                <a:highlight>
                  <a:srgbClr val="FFFF00"/>
                </a:highlight>
                <a:latin typeface="Segoe UI" panose="020B0502040204020203" pitchFamily="34" charset="0"/>
              </a:rPr>
              <a:t>Examples provided cover both T Levels, you may wish to edit to be relevant to just one T Level if you don’t offer both or if this is a targeted pitch at a particular employer. </a:t>
            </a: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dirty="0"/>
              <a:t>SPEAKER NOTES: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This slide outlines the various progression routes available to LFA T Level students. Students can pursue higher education in a related field or enter the workforce directly. </a:t>
            </a: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20</a:t>
            </a:fld>
            <a:endParaRPr lang="en-GB" dirty="0"/>
          </a:p>
        </p:txBody>
      </p:sp>
    </p:spTree>
    <p:extLst>
      <p:ext uri="{BB962C8B-B14F-4D97-AF65-F5344CB8AC3E}">
        <p14:creationId xmlns:p14="http://schemas.microsoft.com/office/powerpoint/2010/main" val="1705666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987" y="4073252"/>
            <a:ext cx="6008687" cy="4309291"/>
          </a:xfrm>
        </p:spPr>
        <p:txBody>
          <a:bodyPr/>
          <a:lstStyle/>
          <a:p>
            <a:pPr>
              <a:lnSpc>
                <a:spcPct val="125000"/>
              </a:lnSpc>
            </a:pPr>
            <a:endParaRPr lang="en-GB" sz="1050"/>
          </a:p>
          <a:p>
            <a:endParaRPr lang="en-GB" sz="1050"/>
          </a:p>
          <a:p>
            <a:endParaRPr lang="en-GB" sz="1050"/>
          </a:p>
          <a:p>
            <a:endParaRPr lang="en-GB" sz="1050"/>
          </a:p>
          <a:p>
            <a:endParaRPr lang="en-GB" sz="1050"/>
          </a:p>
          <a:p>
            <a:endParaRPr lang="en-GB"/>
          </a:p>
          <a:p>
            <a:endParaRPr lang="en-GB"/>
          </a:p>
          <a:p>
            <a:endParaRPr lang="en-GB"/>
          </a:p>
        </p:txBody>
      </p:sp>
      <p:sp>
        <p:nvSpPr>
          <p:cNvPr id="4" name="Slide Number Placeholder 3"/>
          <p:cNvSpPr>
            <a:spLocks noGrp="1"/>
          </p:cNvSpPr>
          <p:nvPr>
            <p:ph type="sldNum" sz="quarter" idx="5"/>
          </p:nvPr>
        </p:nvSpPr>
        <p:spPr/>
        <p:txBody>
          <a:bodyPr/>
          <a:lstStyle/>
          <a:p>
            <a:fld id="{A43584B4-5C97-4A4F-8376-21A6D0FC9A32}" type="slidenum">
              <a:rPr lang="en-GB" smtClean="0"/>
              <a:t>21</a:t>
            </a:fld>
            <a:endParaRPr lang="en-GB"/>
          </a:p>
        </p:txBody>
      </p:sp>
    </p:spTree>
    <p:extLst>
      <p:ext uri="{BB962C8B-B14F-4D97-AF65-F5344CB8AC3E}">
        <p14:creationId xmlns:p14="http://schemas.microsoft.com/office/powerpoint/2010/main" val="2032983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5666C-C735-1472-70BE-5704C8EEC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06AE2-162A-8CA7-A173-04CCD6F69CCA}"/>
              </a:ext>
            </a:extLst>
          </p:cNvPr>
          <p:cNvSpPr>
            <a:spLocks noGrp="1" noRot="1" noChangeAspect="1"/>
          </p:cNvSpPr>
          <p:nvPr>
            <p:ph type="sldImg"/>
          </p:nvPr>
        </p:nvSpPr>
        <p:spPr>
          <a:xfrm>
            <a:off x="407988" y="260350"/>
            <a:ext cx="6008687" cy="3381375"/>
          </a:xfrm>
        </p:spPr>
      </p:sp>
      <p:sp>
        <p:nvSpPr>
          <p:cNvPr id="3" name="Notes Placeholder 2">
            <a:extLst>
              <a:ext uri="{FF2B5EF4-FFF2-40B4-BE49-F238E27FC236}">
                <a16:creationId xmlns:a16="http://schemas.microsoft.com/office/drawing/2014/main" id="{EB8CF60C-E928-A942-357B-3BBA7E744413}"/>
              </a:ext>
            </a:extLst>
          </p:cNvPr>
          <p:cNvSpPr>
            <a:spLocks noGrp="1"/>
          </p:cNvSpPr>
          <p:nvPr>
            <p:ph type="body" idx="1"/>
          </p:nvPr>
        </p:nvSpPr>
        <p:spPr>
          <a:xfrm>
            <a:off x="407987" y="4073252"/>
            <a:ext cx="6008687" cy="4309291"/>
          </a:xfrm>
        </p:spPr>
        <p:txBody>
          <a:bodyPr/>
          <a:lstStyle/>
          <a:p>
            <a:pPr>
              <a:lnSpc>
                <a:spcPct val="125000"/>
              </a:lnSpc>
            </a:pPr>
            <a:endParaRPr lang="en-GB" sz="1050" dirty="0"/>
          </a:p>
          <a:p>
            <a:endParaRPr lang="en-GB" sz="1050" dirty="0"/>
          </a:p>
          <a:p>
            <a:r>
              <a:rPr lang="en-GB" sz="1050" dirty="0"/>
              <a:t>You may wish to edit this slide with specific details about your claims process.</a:t>
            </a:r>
          </a:p>
          <a:p>
            <a:endParaRPr lang="en-GB" sz="1050" dirty="0"/>
          </a:p>
          <a:p>
            <a:endParaRPr lang="en-GB" sz="1050"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5587B35C-E88B-9F9A-7172-B28B5FA2CF0D}"/>
              </a:ext>
            </a:extLst>
          </p:cNvPr>
          <p:cNvSpPr>
            <a:spLocks noGrp="1"/>
          </p:cNvSpPr>
          <p:nvPr>
            <p:ph type="sldNum" sz="quarter" idx="5"/>
          </p:nvPr>
        </p:nvSpPr>
        <p:spPr/>
        <p:txBody>
          <a:bodyPr/>
          <a:lstStyle/>
          <a:p>
            <a:fld id="{A43584B4-5C97-4A4F-8376-21A6D0FC9A32}" type="slidenum">
              <a:rPr lang="en-GB" smtClean="0"/>
              <a:t>22</a:t>
            </a:fld>
            <a:endParaRPr lang="en-GB"/>
          </a:p>
        </p:txBody>
      </p:sp>
    </p:spTree>
    <p:extLst>
      <p:ext uri="{BB962C8B-B14F-4D97-AF65-F5344CB8AC3E}">
        <p14:creationId xmlns:p14="http://schemas.microsoft.com/office/powerpoint/2010/main" val="2720903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282575"/>
            <a:ext cx="6523038" cy="3670300"/>
          </a:xfrm>
        </p:spPr>
      </p:sp>
      <p:sp>
        <p:nvSpPr>
          <p:cNvPr id="3" name="Notes Placeholder 2"/>
          <p:cNvSpPr>
            <a:spLocks noGrp="1"/>
          </p:cNvSpPr>
          <p:nvPr>
            <p:ph type="body" idx="1"/>
          </p:nvPr>
        </p:nvSpPr>
        <p:spPr>
          <a:xfrm>
            <a:off x="404400" y="4265542"/>
            <a:ext cx="5740416" cy="5251150"/>
          </a:xfrm>
        </p:spPr>
        <p:txBody>
          <a:bodyPr/>
          <a:lstStyle/>
          <a:p>
            <a:endParaRPr lang="en-GB" sz="1050" dirty="0"/>
          </a:p>
          <a:p>
            <a:endParaRPr lang="en-GB" sz="1050" dirty="0"/>
          </a:p>
          <a:p>
            <a:r>
              <a:rPr lang="en-GB" dirty="0"/>
              <a:t>SPEAKERS NOTES:</a:t>
            </a:r>
          </a:p>
          <a:p>
            <a:endParaRPr lang="en-GB" dirty="0"/>
          </a:p>
          <a:p>
            <a:pPr marL="171450" indent="-171450">
              <a:buFont typeface="Arial" panose="020B0604020202020204" pitchFamily="34" charset="0"/>
              <a:buChar char="•"/>
            </a:pPr>
            <a:r>
              <a:rPr lang="en-GB" dirty="0"/>
              <a:t>Open the discussion up for any questions…</a:t>
            </a:r>
          </a:p>
          <a:p>
            <a:endParaRPr lang="en-GB" dirty="0"/>
          </a:p>
        </p:txBody>
      </p:sp>
      <p:sp>
        <p:nvSpPr>
          <p:cNvPr id="4" name="Slide Number Placeholder 3"/>
          <p:cNvSpPr>
            <a:spLocks noGrp="1"/>
          </p:cNvSpPr>
          <p:nvPr>
            <p:ph type="sldNum" sz="quarter" idx="5"/>
          </p:nvPr>
        </p:nvSpPr>
        <p:spPr/>
        <p:txBody>
          <a:bodyPr/>
          <a:lstStyle/>
          <a:p>
            <a:fld id="{A43584B4-5C97-4A4F-8376-21A6D0FC9A32}" type="slidenum">
              <a:rPr lang="en-GB" smtClean="0"/>
              <a:t>23</a:t>
            </a:fld>
            <a:endParaRPr lang="en-GB" dirty="0"/>
          </a:p>
        </p:txBody>
      </p:sp>
    </p:spTree>
    <p:extLst>
      <p:ext uri="{BB962C8B-B14F-4D97-AF65-F5344CB8AC3E}">
        <p14:creationId xmlns:p14="http://schemas.microsoft.com/office/powerpoint/2010/main" val="813820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NOTES: Edit this slide as appropriate. This is the call for action for the employer this will depend on whether you are presenting this to a group of employers, or an individual employer.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SPEAKER NOTES: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&lt;To be inserted by presenter&gt;</a:t>
            </a:r>
          </a:p>
        </p:txBody>
      </p:sp>
      <p:sp>
        <p:nvSpPr>
          <p:cNvPr id="4" name="Slide Number Placeholder 3"/>
          <p:cNvSpPr>
            <a:spLocks noGrp="1"/>
          </p:cNvSpPr>
          <p:nvPr>
            <p:ph type="sldNum" sz="quarter" idx="5"/>
          </p:nvPr>
        </p:nvSpPr>
        <p:spPr/>
        <p:txBody>
          <a:bodyPr/>
          <a:lstStyle/>
          <a:p>
            <a:fld id="{EFF8DC11-5811-E54C-93FB-BDA3EAE90651}" type="slidenum">
              <a:rPr lang="en-GB" smtClean="0"/>
              <a:t>24</a:t>
            </a:fld>
            <a:endParaRPr lang="en-GB" dirty="0"/>
          </a:p>
        </p:txBody>
      </p:sp>
    </p:spTree>
    <p:extLst>
      <p:ext uri="{BB962C8B-B14F-4D97-AF65-F5344CB8AC3E}">
        <p14:creationId xmlns:p14="http://schemas.microsoft.com/office/powerpoint/2010/main" val="1706319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282575"/>
            <a:ext cx="6523038" cy="3670300"/>
          </a:xfrm>
        </p:spPr>
      </p:sp>
      <p:sp>
        <p:nvSpPr>
          <p:cNvPr id="3" name="Notes Placeholder 2"/>
          <p:cNvSpPr>
            <a:spLocks noGrp="1"/>
          </p:cNvSpPr>
          <p:nvPr>
            <p:ph type="body" idx="1"/>
          </p:nvPr>
        </p:nvSpPr>
        <p:spPr>
          <a:xfrm>
            <a:off x="403514" y="4265541"/>
            <a:ext cx="5955832" cy="4678125"/>
          </a:xfrm>
        </p:spPr>
        <p:txBody>
          <a:bodyPr/>
          <a:lstStyle/>
          <a:p>
            <a:r>
              <a:rPr lang="en-GB" dirty="0"/>
              <a:t>NOTES:</a:t>
            </a:r>
          </a:p>
          <a:p>
            <a:endParaRPr lang="en-GB" dirty="0"/>
          </a:p>
          <a:p>
            <a:r>
              <a:rPr lang="en-GB" dirty="0"/>
              <a:t>If you have relevant case studies – provide links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584B4-5C97-4A4F-8376-21A6D0FC9A3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967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NOTES: Make sure the contact details you provide (phone and email) are manned and will be responded to in a timely way.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SPEAKER NOTES:</a:t>
            </a:r>
          </a:p>
          <a:p>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Thank audience for their time and ensure there is a clear route for further engagement.</a:t>
            </a:r>
          </a:p>
        </p:txBody>
      </p:sp>
      <p:sp>
        <p:nvSpPr>
          <p:cNvPr id="4" name="Slide Number Placeholder 3"/>
          <p:cNvSpPr>
            <a:spLocks noGrp="1"/>
          </p:cNvSpPr>
          <p:nvPr>
            <p:ph type="sldNum" sz="quarter" idx="5"/>
          </p:nvPr>
        </p:nvSpPr>
        <p:spPr/>
        <p:txBody>
          <a:bodyPr/>
          <a:lstStyle/>
          <a:p>
            <a:fld id="{EFF8DC11-5811-E54C-93FB-BDA3EAE90651}" type="slidenum">
              <a:rPr lang="en-GB" smtClean="0"/>
              <a:t>26</a:t>
            </a:fld>
            <a:endParaRPr lang="en-GB" dirty="0"/>
          </a:p>
        </p:txBody>
      </p:sp>
    </p:spTree>
    <p:extLst>
      <p:ext uri="{BB962C8B-B14F-4D97-AF65-F5344CB8AC3E}">
        <p14:creationId xmlns:p14="http://schemas.microsoft.com/office/powerpoint/2010/main" val="398144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You may need to edit this slide to reflect the T Levels that your organisation offers, if you choose to do this you may also want to edit the whole slide pack to be relevant to just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There may however be some value in sharing the wider offer with employers as you may gain some useful intelligence and understanding on which T Levels employers would be most interested in, which could support future curriculum planning.</a:t>
            </a: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3</a:t>
            </a:fld>
            <a:endParaRPr lang="en-GB" dirty="0"/>
          </a:p>
        </p:txBody>
      </p:sp>
    </p:spTree>
    <p:extLst>
      <p:ext uri="{BB962C8B-B14F-4D97-AF65-F5344CB8AC3E}">
        <p14:creationId xmlns:p14="http://schemas.microsoft.com/office/powerpoint/2010/main" val="2304498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You may need to edit this slide to reflect the occupational specialisms that your organisation offers.  Whilst you could remove those you don’t there could be some value in understanding which employers would be most interested in to support your future curriculum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rgbClr val="E8462B"/>
                </a:solidFill>
                <a:effectLst/>
              </a:rPr>
              <a:t>Provide a high-level overview of the </a:t>
            </a:r>
            <a:r>
              <a:rPr lang="en-GB" sz="1200" dirty="0"/>
              <a:t>Finance </a:t>
            </a:r>
            <a:r>
              <a:rPr lang="en-GB" sz="1200" b="0" dirty="0">
                <a:solidFill>
                  <a:srgbClr val="E8462B"/>
                </a:solidFill>
                <a:effectLst/>
              </a:rPr>
              <a:t>T Level. </a:t>
            </a: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4</a:t>
            </a:fld>
            <a:endParaRPr lang="en-GB" dirty="0"/>
          </a:p>
        </p:txBody>
      </p:sp>
    </p:spTree>
    <p:extLst>
      <p:ext uri="{BB962C8B-B14F-4D97-AF65-F5344CB8AC3E}">
        <p14:creationId xmlns:p14="http://schemas.microsoft.com/office/powerpoint/2010/main" val="473897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5739A-0CC4-E712-6C60-0E56AE84C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4FBE5-8064-3B83-2DC9-B390DC7D4A1C}"/>
              </a:ext>
            </a:extLst>
          </p:cNvPr>
          <p:cNvSpPr>
            <a:spLocks noGrp="1" noRot="1" noChangeAspect="1"/>
          </p:cNvSpPr>
          <p:nvPr>
            <p:ph type="sldImg"/>
          </p:nvPr>
        </p:nvSpPr>
        <p:spPr>
          <a:xfrm>
            <a:off x="120650" y="282575"/>
            <a:ext cx="6523038" cy="3670300"/>
          </a:xfrm>
        </p:spPr>
      </p:sp>
      <p:sp>
        <p:nvSpPr>
          <p:cNvPr id="3" name="Notes Placeholder 2">
            <a:extLst>
              <a:ext uri="{FF2B5EF4-FFF2-40B4-BE49-F238E27FC236}">
                <a16:creationId xmlns:a16="http://schemas.microsoft.com/office/drawing/2014/main" id="{64CB88AA-D46B-23DA-7041-F4CB60786F28}"/>
              </a:ext>
            </a:extLst>
          </p:cNvPr>
          <p:cNvSpPr>
            <a:spLocks noGrp="1"/>
          </p:cNvSpPr>
          <p:nvPr>
            <p:ph type="body" idx="1"/>
          </p:nvPr>
        </p:nvSpPr>
        <p:spPr>
          <a:xfrm>
            <a:off x="404399" y="4187370"/>
            <a:ext cx="5955832" cy="6331866"/>
          </a:xfrm>
        </p:spPr>
        <p: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1050" dirty="0"/>
              <a:t>NOTES: Choice to edit occupational specialisms, in line with your offer</a:t>
            </a:r>
          </a:p>
          <a:p>
            <a:pPr>
              <a:lnSpc>
                <a:spcPct val="110000"/>
              </a:lnSpc>
            </a:pPr>
            <a:endParaRPr lang="en-GB" sz="1050" dirty="0"/>
          </a:p>
          <a:p>
            <a:pPr>
              <a:lnSpc>
                <a:spcPct val="110000"/>
              </a:lnSpc>
            </a:pPr>
            <a:endParaRPr lang="en-GB" sz="1050" dirty="0"/>
          </a:p>
          <a:p>
            <a:pPr>
              <a:lnSpc>
                <a:spcPct val="110000"/>
              </a:lnSpc>
            </a:pPr>
            <a:r>
              <a:rPr lang="en-GB" sz="1050" dirty="0"/>
              <a:t>SPEAKERS NOTES:</a:t>
            </a:r>
          </a:p>
          <a:p>
            <a:pPr>
              <a:lnSpc>
                <a:spcPct val="110000"/>
              </a:lnSpc>
            </a:pPr>
            <a:endParaRPr lang="en-GB" sz="1050" dirty="0"/>
          </a:p>
          <a:p>
            <a:pPr>
              <a:lnSpc>
                <a:spcPct val="110000"/>
              </a:lnSpc>
            </a:pPr>
            <a:r>
              <a:rPr lang="en-GB" sz="1050" dirty="0"/>
              <a:t>What makes up </a:t>
            </a:r>
            <a:r>
              <a:rPr lang="en-GB" sz="1050" b="0" dirty="0">
                <a:solidFill>
                  <a:srgbClr val="E8462B"/>
                </a:solidFill>
                <a:effectLst/>
              </a:rPr>
              <a:t>Finance </a:t>
            </a:r>
            <a:r>
              <a:rPr lang="en-GB" sz="1050" dirty="0"/>
              <a:t>T Level</a:t>
            </a:r>
          </a:p>
          <a:p>
            <a:pPr>
              <a:lnSpc>
                <a:spcPct val="110000"/>
              </a:lnSpc>
            </a:pPr>
            <a:endParaRPr lang="en-GB" sz="1050" dirty="0"/>
          </a:p>
          <a:p>
            <a:pPr>
              <a:lnSpc>
                <a:spcPct val="110000"/>
              </a:lnSpc>
            </a:pPr>
            <a:r>
              <a:rPr lang="en-GB" sz="1050" b="1" dirty="0">
                <a:solidFill>
                  <a:srgbClr val="E8472B"/>
                </a:solidFill>
              </a:rPr>
              <a:t>Core</a:t>
            </a:r>
          </a:p>
          <a:p>
            <a:pPr>
              <a:lnSpc>
                <a:spcPct val="110000"/>
              </a:lnSpc>
            </a:pPr>
            <a:r>
              <a:rPr lang="en-GB" sz="1050" dirty="0"/>
              <a:t>Students learn knowledge, concepts, and principles about the route</a:t>
            </a:r>
          </a:p>
          <a:p>
            <a:pPr>
              <a:lnSpc>
                <a:spcPct val="110000"/>
              </a:lnSpc>
            </a:pPr>
            <a:r>
              <a:rPr lang="en-GB" sz="1050" dirty="0"/>
              <a:t>The Core will be assessed through an exam and a project</a:t>
            </a:r>
          </a:p>
          <a:p>
            <a:pPr>
              <a:lnSpc>
                <a:spcPct val="110000"/>
              </a:lnSpc>
            </a:pPr>
            <a:endParaRPr lang="en-GB" sz="1050" dirty="0"/>
          </a:p>
          <a:p>
            <a:pPr>
              <a:lnSpc>
                <a:spcPct val="110000"/>
              </a:lnSpc>
            </a:pPr>
            <a:endParaRPr lang="en-GB" sz="1050" b="1" dirty="0"/>
          </a:p>
          <a:p>
            <a:pPr>
              <a:lnSpc>
                <a:spcPct val="110000"/>
              </a:lnSpc>
            </a:pPr>
            <a:r>
              <a:rPr lang="en-GB" sz="1050" b="1" dirty="0">
                <a:solidFill>
                  <a:srgbClr val="E8472B"/>
                </a:solidFill>
              </a:rPr>
              <a:t>Occupational specialism</a:t>
            </a:r>
          </a:p>
          <a:p>
            <a:pPr>
              <a:lnSpc>
                <a:spcPct val="110000"/>
              </a:lnSpc>
            </a:pPr>
            <a:r>
              <a:rPr lang="en-GB" sz="1050" dirty="0"/>
              <a:t>Only one specialism</a:t>
            </a:r>
          </a:p>
          <a:p>
            <a:pPr>
              <a:lnSpc>
                <a:spcPct val="110000"/>
              </a:lnSpc>
            </a:pPr>
            <a:r>
              <a:rPr lang="en-GB" sz="1050" dirty="0"/>
              <a:t>They will learn and be assessed on the knowledge and skills needed to do a specific job</a:t>
            </a:r>
          </a:p>
          <a:p>
            <a:pPr>
              <a:lnSpc>
                <a:spcPct val="110000"/>
              </a:lnSpc>
            </a:pPr>
            <a:r>
              <a:rPr lang="en-GB" sz="1050" dirty="0"/>
              <a:t>This will be assessed through assignments and tasks, which might be part of the industry placement</a:t>
            </a:r>
          </a:p>
          <a:p>
            <a:pPr>
              <a:lnSpc>
                <a:spcPct val="110000"/>
              </a:lnSpc>
            </a:pPr>
            <a:endParaRPr lang="en-GB" sz="1050" b="1" dirty="0"/>
          </a:p>
          <a:p>
            <a:pPr>
              <a:lnSpc>
                <a:spcPct val="110000"/>
              </a:lnSpc>
            </a:pPr>
            <a:r>
              <a:rPr lang="en-GB" sz="1050" b="1" dirty="0">
                <a:solidFill>
                  <a:srgbClr val="E8472B"/>
                </a:solidFill>
              </a:rPr>
              <a:t>Industry placement</a:t>
            </a:r>
          </a:p>
          <a:p>
            <a:pPr>
              <a:lnSpc>
                <a:spcPct val="110000"/>
              </a:lnSpc>
            </a:pPr>
            <a:r>
              <a:rPr lang="en-GB" sz="1050" b="0" dirty="0"/>
              <a:t>This is time spent with an employer like you, making a meaningful contribution to your organisation </a:t>
            </a:r>
          </a:p>
          <a:p>
            <a:pPr>
              <a:lnSpc>
                <a:spcPct val="110000"/>
              </a:lnSpc>
            </a:pPr>
            <a:endParaRPr lang="en-GB" sz="1050" dirty="0"/>
          </a:p>
          <a:p>
            <a:pPr>
              <a:lnSpc>
                <a:spcPct val="110000"/>
              </a:lnSpc>
            </a:pPr>
            <a:r>
              <a:rPr lang="en-GB" sz="1050" b="1" dirty="0">
                <a:solidFill>
                  <a:srgbClr val="E8472B"/>
                </a:solidFill>
              </a:rPr>
              <a:t>Other requirements</a:t>
            </a:r>
          </a:p>
          <a:p>
            <a:pPr>
              <a:lnSpc>
                <a:spcPct val="110000"/>
              </a:lnSpc>
            </a:pPr>
            <a:r>
              <a:rPr lang="en-GB" sz="1050" dirty="0"/>
              <a:t>The employer panels who designed the T Level included specific requirements and accreditations that students will need in the workplace, again getting them ready for work. These could include additional training, certifications or memberships</a:t>
            </a:r>
          </a:p>
        </p:txBody>
      </p:sp>
      <p:sp>
        <p:nvSpPr>
          <p:cNvPr id="4" name="Slide Number Placeholder 3">
            <a:extLst>
              <a:ext uri="{FF2B5EF4-FFF2-40B4-BE49-F238E27FC236}">
                <a16:creationId xmlns:a16="http://schemas.microsoft.com/office/drawing/2014/main" id="{77D4ACE4-7E60-8861-B953-C2557043A9F2}"/>
              </a:ext>
            </a:extLst>
          </p:cNvPr>
          <p:cNvSpPr>
            <a:spLocks noGrp="1"/>
          </p:cNvSpPr>
          <p:nvPr>
            <p:ph type="sldNum" sz="quarter" idx="5"/>
          </p:nvPr>
        </p:nvSpPr>
        <p:spPr/>
        <p:txBody>
          <a:bodyPr/>
          <a:lstStyle/>
          <a:p>
            <a:fld id="{A43584B4-5C97-4A4F-8376-21A6D0FC9A32}" type="slidenum">
              <a:rPr lang="en-GB" smtClean="0"/>
              <a:t>5</a:t>
            </a:fld>
            <a:endParaRPr lang="en-GB" dirty="0"/>
          </a:p>
        </p:txBody>
      </p:sp>
    </p:spTree>
    <p:extLst>
      <p:ext uri="{BB962C8B-B14F-4D97-AF65-F5344CB8AC3E}">
        <p14:creationId xmlns:p14="http://schemas.microsoft.com/office/powerpoint/2010/main" val="242087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rgbClr val="E8462B"/>
                </a:solidFill>
                <a:effectLst/>
              </a:rPr>
              <a:t>Provide a high-level overview of the </a:t>
            </a:r>
            <a:r>
              <a:rPr lang="en-GB" sz="1200" dirty="0"/>
              <a:t>Legal Services </a:t>
            </a:r>
            <a:r>
              <a:rPr lang="en-GB" sz="1200" b="0" dirty="0">
                <a:solidFill>
                  <a:srgbClr val="E8462B"/>
                </a:solidFill>
                <a:effectLst/>
              </a:rPr>
              <a:t>T Level.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dirty="0">
              <a:solidFill>
                <a:srgbClr val="E8462B"/>
              </a:solidFill>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Digital software Development </a:t>
            </a:r>
            <a:r>
              <a:rPr lang="en-GB" sz="1200" b="0" dirty="0">
                <a:solidFill>
                  <a:srgbClr val="E8462B"/>
                </a:solidFill>
                <a:effectLst/>
              </a:rPr>
              <a:t>T Level </a:t>
            </a:r>
            <a:r>
              <a:rPr lang="en-GB" dirty="0"/>
              <a:t>is a highly practical course that provides students with practical knowledge and skills required for employment in the </a:t>
            </a:r>
            <a:r>
              <a:rPr lang="en-GB" sz="1200" dirty="0"/>
              <a:t>digital sector</a:t>
            </a:r>
            <a:r>
              <a:rPr lang="en-GB" dirty="0"/>
              <a:t>.</a:t>
            </a: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6</a:t>
            </a:fld>
            <a:endParaRPr lang="en-GB" dirty="0"/>
          </a:p>
        </p:txBody>
      </p:sp>
    </p:spTree>
    <p:extLst>
      <p:ext uri="{BB962C8B-B14F-4D97-AF65-F5344CB8AC3E}">
        <p14:creationId xmlns:p14="http://schemas.microsoft.com/office/powerpoint/2010/main" val="230645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E24E8-9BCC-63AB-C363-2177C58BB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915BF-1AE8-BCAD-3977-95B667A92C12}"/>
              </a:ext>
            </a:extLst>
          </p:cNvPr>
          <p:cNvSpPr>
            <a:spLocks noGrp="1" noRot="1" noChangeAspect="1"/>
          </p:cNvSpPr>
          <p:nvPr>
            <p:ph type="sldImg"/>
          </p:nvPr>
        </p:nvSpPr>
        <p:spPr>
          <a:xfrm>
            <a:off x="120650" y="282575"/>
            <a:ext cx="6523038" cy="3670300"/>
          </a:xfrm>
        </p:spPr>
      </p:sp>
      <p:sp>
        <p:nvSpPr>
          <p:cNvPr id="3" name="Notes Placeholder 2">
            <a:extLst>
              <a:ext uri="{FF2B5EF4-FFF2-40B4-BE49-F238E27FC236}">
                <a16:creationId xmlns:a16="http://schemas.microsoft.com/office/drawing/2014/main" id="{2DA616C9-47E4-0225-5561-CCCD493752E0}"/>
              </a:ext>
            </a:extLst>
          </p:cNvPr>
          <p:cNvSpPr>
            <a:spLocks noGrp="1"/>
          </p:cNvSpPr>
          <p:nvPr>
            <p:ph type="body" idx="1"/>
          </p:nvPr>
        </p:nvSpPr>
        <p:spPr>
          <a:xfrm>
            <a:off x="404399" y="4187370"/>
            <a:ext cx="5955832" cy="6331866"/>
          </a:xfrm>
        </p:spPr>
        <p:txBody>
          <a:bodyPr/>
          <a:lstStyle/>
          <a:p>
            <a:pPr>
              <a:lnSpc>
                <a:spcPct val="110000"/>
              </a:lnSpc>
            </a:pPr>
            <a:r>
              <a:rPr lang="en-GB" sz="1050" dirty="0"/>
              <a:t>NOTES:</a:t>
            </a:r>
          </a:p>
          <a:p>
            <a:pPr>
              <a:lnSpc>
                <a:spcPct val="110000"/>
              </a:lnSpc>
            </a:pPr>
            <a:endParaRPr lang="en-GB" sz="1050" dirty="0"/>
          </a:p>
          <a:p>
            <a:pPr>
              <a:lnSpc>
                <a:spcPct val="110000"/>
              </a:lnSpc>
            </a:pPr>
            <a:r>
              <a:rPr lang="en-GB" sz="1050" dirty="0"/>
              <a:t>SPEAKERS NOTES:</a:t>
            </a:r>
          </a:p>
          <a:p>
            <a:pPr>
              <a:lnSpc>
                <a:spcPct val="110000"/>
              </a:lnSpc>
            </a:pPr>
            <a:endParaRPr lang="en-GB" sz="1050" dirty="0"/>
          </a:p>
          <a:p>
            <a:pPr>
              <a:lnSpc>
                <a:spcPct val="110000"/>
              </a:lnSpc>
            </a:pPr>
            <a:r>
              <a:rPr lang="en-GB" sz="1050" dirty="0"/>
              <a:t>What makes up Legal services </a:t>
            </a:r>
            <a:r>
              <a:rPr lang="en-GB" sz="1050" b="0" dirty="0">
                <a:solidFill>
                  <a:srgbClr val="E8462B"/>
                </a:solidFill>
                <a:effectLst/>
              </a:rPr>
              <a:t>T Level</a:t>
            </a:r>
          </a:p>
          <a:p>
            <a:pPr>
              <a:lnSpc>
                <a:spcPct val="110000"/>
              </a:lnSpc>
            </a:pPr>
            <a:endParaRPr lang="en-GB" sz="1050" dirty="0"/>
          </a:p>
          <a:p>
            <a:pPr>
              <a:lnSpc>
                <a:spcPct val="110000"/>
              </a:lnSpc>
            </a:pPr>
            <a:r>
              <a:rPr lang="en-GB" sz="1050" b="1" dirty="0">
                <a:solidFill>
                  <a:srgbClr val="E8472B"/>
                </a:solidFill>
              </a:rPr>
              <a:t>Core</a:t>
            </a:r>
          </a:p>
          <a:p>
            <a:pPr>
              <a:lnSpc>
                <a:spcPct val="110000"/>
              </a:lnSpc>
            </a:pPr>
            <a:r>
              <a:rPr lang="en-GB" sz="1050" dirty="0"/>
              <a:t>Students learn knowledge, concepts, and principles about the route</a:t>
            </a:r>
          </a:p>
          <a:p>
            <a:pPr>
              <a:lnSpc>
                <a:spcPct val="110000"/>
              </a:lnSpc>
            </a:pPr>
            <a:r>
              <a:rPr lang="en-GB" sz="1050" dirty="0"/>
              <a:t>The Core will be assessed through an exam and a project</a:t>
            </a:r>
          </a:p>
          <a:p>
            <a:pPr>
              <a:lnSpc>
                <a:spcPct val="110000"/>
              </a:lnSpc>
            </a:pPr>
            <a:endParaRPr lang="en-GB" sz="1050" dirty="0"/>
          </a:p>
          <a:p>
            <a:pPr>
              <a:lnSpc>
                <a:spcPct val="110000"/>
              </a:lnSpc>
            </a:pPr>
            <a:endParaRPr lang="en-GB" sz="1050" b="1" dirty="0"/>
          </a:p>
          <a:p>
            <a:pPr>
              <a:lnSpc>
                <a:spcPct val="110000"/>
              </a:lnSpc>
            </a:pPr>
            <a:r>
              <a:rPr lang="en-GB" sz="1050" b="1" dirty="0">
                <a:solidFill>
                  <a:srgbClr val="E8472B"/>
                </a:solidFill>
              </a:rPr>
              <a:t>Occupational specialism</a:t>
            </a:r>
          </a:p>
          <a:p>
            <a:pPr>
              <a:lnSpc>
                <a:spcPct val="110000"/>
              </a:lnSpc>
            </a:pPr>
            <a:r>
              <a:rPr lang="en-GB" sz="1050" dirty="0"/>
              <a:t>Only one specialism</a:t>
            </a:r>
          </a:p>
          <a:p>
            <a:pPr>
              <a:lnSpc>
                <a:spcPct val="110000"/>
              </a:lnSpc>
            </a:pPr>
            <a:r>
              <a:rPr lang="en-GB" sz="1050" dirty="0"/>
              <a:t>They will learn and be assessed on the knowledge and skills needed to do a specific job</a:t>
            </a:r>
          </a:p>
          <a:p>
            <a:pPr>
              <a:lnSpc>
                <a:spcPct val="110000"/>
              </a:lnSpc>
            </a:pPr>
            <a:r>
              <a:rPr lang="en-GB" sz="1050" dirty="0"/>
              <a:t>This will be assessed through assignments and tasks, which might be part of the industry placement</a:t>
            </a:r>
          </a:p>
          <a:p>
            <a:pPr>
              <a:lnSpc>
                <a:spcPct val="110000"/>
              </a:lnSpc>
            </a:pPr>
            <a:endParaRPr lang="en-GB" sz="1050" b="1" dirty="0"/>
          </a:p>
          <a:p>
            <a:pPr>
              <a:lnSpc>
                <a:spcPct val="110000"/>
              </a:lnSpc>
            </a:pPr>
            <a:r>
              <a:rPr lang="en-GB" sz="1050" b="1" dirty="0">
                <a:solidFill>
                  <a:srgbClr val="E8472B"/>
                </a:solidFill>
              </a:rPr>
              <a:t>Industry placement</a:t>
            </a:r>
          </a:p>
          <a:p>
            <a:pPr>
              <a:lnSpc>
                <a:spcPct val="110000"/>
              </a:lnSpc>
            </a:pPr>
            <a:r>
              <a:rPr lang="en-GB" sz="1050" b="0" dirty="0"/>
              <a:t>This is time spent with an employer like you, making a meaningful contribution to your organisation </a:t>
            </a:r>
          </a:p>
          <a:p>
            <a:pPr>
              <a:lnSpc>
                <a:spcPct val="110000"/>
              </a:lnSpc>
            </a:pPr>
            <a:endParaRPr lang="en-GB" sz="1050" dirty="0"/>
          </a:p>
          <a:p>
            <a:pPr>
              <a:lnSpc>
                <a:spcPct val="110000"/>
              </a:lnSpc>
            </a:pPr>
            <a:r>
              <a:rPr lang="en-GB" sz="1050" b="1" dirty="0">
                <a:solidFill>
                  <a:srgbClr val="E8472B"/>
                </a:solidFill>
              </a:rPr>
              <a:t>Other requirements</a:t>
            </a:r>
          </a:p>
          <a:p>
            <a:pPr>
              <a:lnSpc>
                <a:spcPct val="110000"/>
              </a:lnSpc>
            </a:pPr>
            <a:r>
              <a:rPr lang="en-GB" sz="1050" dirty="0"/>
              <a:t>The employer panels who designed the T Level included specific requirements and accreditations that students will need in the workplace, again getting them ready for work. These could include additional training, certifications or memberships</a:t>
            </a:r>
          </a:p>
          <a:p>
            <a:pPr>
              <a:lnSpc>
                <a:spcPct val="110000"/>
              </a:lnSpc>
            </a:pPr>
            <a:endParaRPr lang="en-GB" sz="1050" dirty="0"/>
          </a:p>
        </p:txBody>
      </p:sp>
      <p:sp>
        <p:nvSpPr>
          <p:cNvPr id="4" name="Slide Number Placeholder 3">
            <a:extLst>
              <a:ext uri="{FF2B5EF4-FFF2-40B4-BE49-F238E27FC236}">
                <a16:creationId xmlns:a16="http://schemas.microsoft.com/office/drawing/2014/main" id="{F549D588-E0AD-263A-CF9D-A0E9D345B071}"/>
              </a:ext>
            </a:extLst>
          </p:cNvPr>
          <p:cNvSpPr>
            <a:spLocks noGrp="1"/>
          </p:cNvSpPr>
          <p:nvPr>
            <p:ph type="sldNum" sz="quarter" idx="5"/>
          </p:nvPr>
        </p:nvSpPr>
        <p:spPr/>
        <p:txBody>
          <a:bodyPr/>
          <a:lstStyle/>
          <a:p>
            <a:fld id="{A43584B4-5C97-4A4F-8376-21A6D0FC9A32}" type="slidenum">
              <a:rPr lang="en-GB" smtClean="0"/>
              <a:t>7</a:t>
            </a:fld>
            <a:endParaRPr lang="en-GB" dirty="0"/>
          </a:p>
        </p:txBody>
      </p:sp>
    </p:spTree>
    <p:extLst>
      <p:ext uri="{BB962C8B-B14F-4D97-AF65-F5344CB8AC3E}">
        <p14:creationId xmlns:p14="http://schemas.microsoft.com/office/powerpoint/2010/main" val="227857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You may need to edit this slide to reflect the occupational specialisms that your organisation offers.  Whilst you could remove those you don’t there could be some value in understanding which employers would be most interested in to support your future curriculum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rgbClr val="E8462B"/>
                </a:solidFill>
                <a:effectLst/>
              </a:rPr>
              <a:t>Provide a high-level overview of the Accounting . </a:t>
            </a: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8</a:t>
            </a:fld>
            <a:endParaRPr lang="en-GB" dirty="0"/>
          </a:p>
        </p:txBody>
      </p:sp>
    </p:spTree>
    <p:extLst>
      <p:ext uri="{BB962C8B-B14F-4D97-AF65-F5344CB8AC3E}">
        <p14:creationId xmlns:p14="http://schemas.microsoft.com/office/powerpoint/2010/main" val="1500768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7C1E4-705E-325A-47CB-23CA99FF6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BB168-D96C-01D3-B17C-F6EA89436A5D}"/>
              </a:ext>
            </a:extLst>
          </p:cNvPr>
          <p:cNvSpPr>
            <a:spLocks noGrp="1" noRot="1" noChangeAspect="1"/>
          </p:cNvSpPr>
          <p:nvPr>
            <p:ph type="sldImg"/>
          </p:nvPr>
        </p:nvSpPr>
        <p:spPr>
          <a:xfrm>
            <a:off x="120650" y="282575"/>
            <a:ext cx="6523038" cy="3670300"/>
          </a:xfrm>
        </p:spPr>
      </p:sp>
      <p:sp>
        <p:nvSpPr>
          <p:cNvPr id="3" name="Notes Placeholder 2">
            <a:extLst>
              <a:ext uri="{FF2B5EF4-FFF2-40B4-BE49-F238E27FC236}">
                <a16:creationId xmlns:a16="http://schemas.microsoft.com/office/drawing/2014/main" id="{C58F93E0-C308-F836-9E87-B6AA4B96272A}"/>
              </a:ext>
            </a:extLst>
          </p:cNvPr>
          <p:cNvSpPr>
            <a:spLocks noGrp="1"/>
          </p:cNvSpPr>
          <p:nvPr>
            <p:ph type="body" idx="1"/>
          </p:nvPr>
        </p:nvSpPr>
        <p:spPr>
          <a:xfrm>
            <a:off x="404399" y="4187370"/>
            <a:ext cx="5955832" cy="6331866"/>
          </a:xfrm>
        </p:spPr>
        <p:txBody>
          <a:bodyPr/>
          <a:lstStyle/>
          <a:p>
            <a:pPr>
              <a:lnSpc>
                <a:spcPct val="110000"/>
              </a:lnSpc>
            </a:pPr>
            <a:r>
              <a:rPr lang="en-GB" sz="1050" dirty="0"/>
              <a:t>NOTES:</a:t>
            </a:r>
          </a:p>
          <a:p>
            <a:pPr marL="171450" indent="-171450">
              <a:lnSpc>
                <a:spcPct val="110000"/>
              </a:lnSpc>
              <a:buFont typeface="Arial" panose="020B0604020202020204" pitchFamily="34" charset="0"/>
              <a:buChar char="•"/>
            </a:pPr>
            <a:r>
              <a:rPr lang="en-GB" sz="1050" dirty="0"/>
              <a:t>Choice to edit occupational specialisms, in line with your offer</a:t>
            </a:r>
          </a:p>
          <a:p>
            <a:pPr>
              <a:lnSpc>
                <a:spcPct val="110000"/>
              </a:lnSpc>
            </a:pPr>
            <a:endParaRPr lang="en-GB" sz="1050" dirty="0"/>
          </a:p>
          <a:p>
            <a:pPr>
              <a:lnSpc>
                <a:spcPct val="110000"/>
              </a:lnSpc>
            </a:pPr>
            <a:r>
              <a:rPr lang="en-GB" sz="1050" dirty="0"/>
              <a:t>SPEAKERS NOTES:</a:t>
            </a:r>
          </a:p>
          <a:p>
            <a:pPr>
              <a:lnSpc>
                <a:spcPct val="110000"/>
              </a:lnSpc>
            </a:pPr>
            <a:endParaRPr lang="en-GB" sz="1050" dirty="0"/>
          </a:p>
          <a:p>
            <a:pPr>
              <a:lnSpc>
                <a:spcPct val="110000"/>
              </a:lnSpc>
            </a:pPr>
            <a:r>
              <a:rPr lang="en-GB" sz="1050" dirty="0"/>
              <a:t>What makes up </a:t>
            </a:r>
            <a:r>
              <a:rPr lang="en-GB" sz="1050" b="0" dirty="0">
                <a:solidFill>
                  <a:srgbClr val="E8462B"/>
                </a:solidFill>
                <a:effectLst/>
              </a:rPr>
              <a:t>Accounting T Level</a:t>
            </a:r>
            <a:endParaRPr lang="en-GB" sz="1050" dirty="0"/>
          </a:p>
          <a:p>
            <a:pPr>
              <a:lnSpc>
                <a:spcPct val="110000"/>
              </a:lnSpc>
            </a:pPr>
            <a:endParaRPr lang="en-GB" sz="1050" dirty="0"/>
          </a:p>
          <a:p>
            <a:pPr>
              <a:lnSpc>
                <a:spcPct val="110000"/>
              </a:lnSpc>
            </a:pPr>
            <a:r>
              <a:rPr lang="en-GB" sz="1050" b="1" dirty="0">
                <a:solidFill>
                  <a:srgbClr val="E8472B"/>
                </a:solidFill>
              </a:rPr>
              <a:t>Core</a:t>
            </a:r>
          </a:p>
          <a:p>
            <a:pPr>
              <a:lnSpc>
                <a:spcPct val="110000"/>
              </a:lnSpc>
            </a:pPr>
            <a:r>
              <a:rPr lang="en-GB" sz="1050" dirty="0"/>
              <a:t>Students learn knowledge, concepts, and principles about the route</a:t>
            </a:r>
          </a:p>
          <a:p>
            <a:pPr>
              <a:lnSpc>
                <a:spcPct val="110000"/>
              </a:lnSpc>
            </a:pPr>
            <a:r>
              <a:rPr lang="en-GB" sz="1050" dirty="0"/>
              <a:t>The Core will be assessed through an exam and a project</a:t>
            </a:r>
          </a:p>
          <a:p>
            <a:pPr>
              <a:lnSpc>
                <a:spcPct val="110000"/>
              </a:lnSpc>
            </a:pPr>
            <a:endParaRPr lang="en-GB" sz="1050" dirty="0"/>
          </a:p>
          <a:p>
            <a:pPr>
              <a:lnSpc>
                <a:spcPct val="110000"/>
              </a:lnSpc>
            </a:pPr>
            <a:endParaRPr lang="en-GB" sz="1050" b="1" dirty="0"/>
          </a:p>
          <a:p>
            <a:pPr>
              <a:lnSpc>
                <a:spcPct val="110000"/>
              </a:lnSpc>
            </a:pPr>
            <a:r>
              <a:rPr lang="en-GB" sz="1050" b="1" dirty="0">
                <a:solidFill>
                  <a:srgbClr val="E8472B"/>
                </a:solidFill>
              </a:rPr>
              <a:t>Occupational specialism</a:t>
            </a:r>
          </a:p>
          <a:p>
            <a:pPr>
              <a:lnSpc>
                <a:spcPct val="110000"/>
              </a:lnSpc>
            </a:pPr>
            <a:r>
              <a:rPr lang="en-GB" sz="1050" dirty="0"/>
              <a:t>Students choose a specialism</a:t>
            </a:r>
          </a:p>
          <a:p>
            <a:pPr>
              <a:lnSpc>
                <a:spcPct val="110000"/>
              </a:lnSpc>
            </a:pPr>
            <a:r>
              <a:rPr lang="en-GB" sz="1050" dirty="0"/>
              <a:t>They will learn and be assessed on the knowledge and skills needed to do a specific job</a:t>
            </a:r>
          </a:p>
          <a:p>
            <a:pPr>
              <a:lnSpc>
                <a:spcPct val="110000"/>
              </a:lnSpc>
            </a:pPr>
            <a:r>
              <a:rPr lang="en-GB" sz="1050" dirty="0"/>
              <a:t>This will be assessed through assignments and tasks, which might be part of the industry placement</a:t>
            </a:r>
          </a:p>
          <a:p>
            <a:pPr>
              <a:lnSpc>
                <a:spcPct val="110000"/>
              </a:lnSpc>
            </a:pPr>
            <a:endParaRPr lang="en-GB" sz="1050" b="1" dirty="0"/>
          </a:p>
          <a:p>
            <a:pPr>
              <a:lnSpc>
                <a:spcPct val="110000"/>
              </a:lnSpc>
            </a:pPr>
            <a:r>
              <a:rPr lang="en-GB" sz="1050" b="1" dirty="0">
                <a:solidFill>
                  <a:srgbClr val="E8472B"/>
                </a:solidFill>
              </a:rPr>
              <a:t>Industry placement</a:t>
            </a:r>
          </a:p>
          <a:p>
            <a:pPr>
              <a:lnSpc>
                <a:spcPct val="110000"/>
              </a:lnSpc>
            </a:pPr>
            <a:r>
              <a:rPr lang="en-GB" sz="1050" b="0" dirty="0"/>
              <a:t>This is time spent with an employer like you, making a meaningful contribution to your organisation </a:t>
            </a:r>
          </a:p>
          <a:p>
            <a:pPr>
              <a:lnSpc>
                <a:spcPct val="110000"/>
              </a:lnSpc>
            </a:pPr>
            <a:endParaRPr lang="en-GB" sz="1050" dirty="0"/>
          </a:p>
          <a:p>
            <a:pPr>
              <a:lnSpc>
                <a:spcPct val="110000"/>
              </a:lnSpc>
            </a:pPr>
            <a:r>
              <a:rPr lang="en-GB" sz="1050" b="1" dirty="0">
                <a:solidFill>
                  <a:srgbClr val="E8472B"/>
                </a:solidFill>
              </a:rPr>
              <a:t>Other requirements</a:t>
            </a:r>
          </a:p>
          <a:p>
            <a:pPr>
              <a:lnSpc>
                <a:spcPct val="110000"/>
              </a:lnSpc>
            </a:pPr>
            <a:r>
              <a:rPr lang="en-GB" sz="1050" dirty="0"/>
              <a:t>The employer panels who designed the T Level included specific requirements and accreditations that students will need in the workplace, again getting them ready for work. These could include additional training, certifications or memberships</a:t>
            </a:r>
          </a:p>
          <a:p>
            <a:endParaRPr lang="en-GB" sz="1050" dirty="0"/>
          </a:p>
        </p:txBody>
      </p:sp>
      <p:sp>
        <p:nvSpPr>
          <p:cNvPr id="4" name="Slide Number Placeholder 3">
            <a:extLst>
              <a:ext uri="{FF2B5EF4-FFF2-40B4-BE49-F238E27FC236}">
                <a16:creationId xmlns:a16="http://schemas.microsoft.com/office/drawing/2014/main" id="{7DD40EC4-B28C-3658-BCBE-B906EA61EBE6}"/>
              </a:ext>
            </a:extLst>
          </p:cNvPr>
          <p:cNvSpPr>
            <a:spLocks noGrp="1"/>
          </p:cNvSpPr>
          <p:nvPr>
            <p:ph type="sldNum" sz="quarter" idx="5"/>
          </p:nvPr>
        </p:nvSpPr>
        <p:spPr/>
        <p:txBody>
          <a:bodyPr/>
          <a:lstStyle/>
          <a:p>
            <a:fld id="{A43584B4-5C97-4A4F-8376-21A6D0FC9A32}" type="slidenum">
              <a:rPr lang="en-GB" smtClean="0"/>
              <a:t>9</a:t>
            </a:fld>
            <a:endParaRPr lang="en-GB" dirty="0"/>
          </a:p>
        </p:txBody>
      </p:sp>
    </p:spTree>
    <p:extLst>
      <p:ext uri="{BB962C8B-B14F-4D97-AF65-F5344CB8AC3E}">
        <p14:creationId xmlns:p14="http://schemas.microsoft.com/office/powerpoint/2010/main" val="362663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15F7-B893-F335-398C-0DB86EDC518F}"/>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D02ACF1A-900F-C99C-924F-F3FE0545FE2D}"/>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CD790A13-A12C-3086-7E67-58C057775D26}"/>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dirty="0"/>
          </a:p>
        </p:txBody>
      </p:sp>
      <p:sp>
        <p:nvSpPr>
          <p:cNvPr id="7" name="Freeform 6">
            <a:extLst>
              <a:ext uri="{FF2B5EF4-FFF2-40B4-BE49-F238E27FC236}">
                <a16:creationId xmlns:a16="http://schemas.microsoft.com/office/drawing/2014/main" id="{70A69C31-D06C-1A0B-454E-A0AE91A0D4A0}"/>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dirty="0"/>
          </a:p>
        </p:txBody>
      </p:sp>
    </p:spTree>
    <p:extLst>
      <p:ext uri="{BB962C8B-B14F-4D97-AF65-F5344CB8AC3E}">
        <p14:creationId xmlns:p14="http://schemas.microsoft.com/office/powerpoint/2010/main" val="3535694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813B-646E-BC0F-7D70-66A375187B4D}"/>
              </a:ext>
            </a:extLst>
          </p:cNvPr>
          <p:cNvSpPr>
            <a:spLocks noGrp="1"/>
          </p:cNvSpPr>
          <p:nvPr>
            <p:ph type="title"/>
          </p:nvPr>
        </p:nvSpPr>
        <p:spPr/>
        <p:txBody>
          <a:bodyPr>
            <a:normAutofit/>
          </a:bodyPr>
          <a:lstStyle>
            <a:lvl1pPr>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2987C673-3935-1D75-8EF9-2C5B6158E210}"/>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462F96DF-809F-AB3D-0C96-9B2EAFC68D51}"/>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dirty="0"/>
          </a:p>
        </p:txBody>
      </p:sp>
      <p:sp>
        <p:nvSpPr>
          <p:cNvPr id="7" name="Freeform 6">
            <a:extLst>
              <a:ext uri="{FF2B5EF4-FFF2-40B4-BE49-F238E27FC236}">
                <a16:creationId xmlns:a16="http://schemas.microsoft.com/office/drawing/2014/main" id="{BF41F464-E226-7F3B-0A43-7175A1671634}"/>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dirty="0"/>
          </a:p>
        </p:txBody>
      </p:sp>
    </p:spTree>
    <p:extLst>
      <p:ext uri="{BB962C8B-B14F-4D97-AF65-F5344CB8AC3E}">
        <p14:creationId xmlns:p14="http://schemas.microsoft.com/office/powerpoint/2010/main" val="39161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AAE7-E19B-31B8-F641-10F7C00BECCC}"/>
              </a:ext>
            </a:extLst>
          </p:cNvPr>
          <p:cNvSpPr>
            <a:spLocks noGrp="1"/>
          </p:cNvSpPr>
          <p:nvPr>
            <p:ph type="title"/>
          </p:nvPr>
        </p:nvSpPr>
        <p:spPr>
          <a:xfrm>
            <a:off x="831850" y="1709738"/>
            <a:ext cx="10515600" cy="2852737"/>
          </a:xfrm>
        </p:spPr>
        <p:txBody>
          <a:bodyPr anchor="b"/>
          <a:lstStyle>
            <a:lvl1pPr>
              <a:defRPr sz="6000">
                <a:solidFill>
                  <a:srgbClr val="E8462B"/>
                </a:solidFill>
              </a:defRPr>
            </a:lvl1pPr>
          </a:lstStyle>
          <a:p>
            <a:r>
              <a:rPr lang="en-GB"/>
              <a:t>Click to edit Master title style</a:t>
            </a:r>
          </a:p>
        </p:txBody>
      </p:sp>
      <p:sp>
        <p:nvSpPr>
          <p:cNvPr id="3" name="Text Placeholder 2">
            <a:extLst>
              <a:ext uri="{FF2B5EF4-FFF2-40B4-BE49-F238E27FC236}">
                <a16:creationId xmlns:a16="http://schemas.microsoft.com/office/drawing/2014/main" id="{CDBF9910-82B9-8B24-7A94-168548BFB3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13254E89-F0F3-72FC-EBCC-7D64AE3DB955}"/>
              </a:ext>
            </a:extLst>
          </p:cNvPr>
          <p:cNvSpPr>
            <a:spLocks noGrp="1"/>
          </p:cNvSpPr>
          <p:nvPr>
            <p:ph type="sldNum" sz="quarter" idx="12"/>
          </p:nvPr>
        </p:nvSpPr>
        <p:spPr/>
        <p:txBody>
          <a:bodyPr/>
          <a:lstStyle/>
          <a:p>
            <a:fld id="{0F590588-3972-B14A-B434-98F7B01B42C7}" type="slidenum">
              <a:rPr lang="en-GB" smtClean="0"/>
              <a:t>‹#›</a:t>
            </a:fld>
            <a:endParaRPr lang="en-GB" dirty="0"/>
          </a:p>
        </p:txBody>
      </p:sp>
      <p:sp>
        <p:nvSpPr>
          <p:cNvPr id="8" name="Freeform 7">
            <a:extLst>
              <a:ext uri="{FF2B5EF4-FFF2-40B4-BE49-F238E27FC236}">
                <a16:creationId xmlns:a16="http://schemas.microsoft.com/office/drawing/2014/main" id="{76CD94F9-FFEF-4145-62BA-12125F320709}"/>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dirty="0"/>
          </a:p>
        </p:txBody>
      </p:sp>
    </p:spTree>
    <p:extLst>
      <p:ext uri="{BB962C8B-B14F-4D97-AF65-F5344CB8AC3E}">
        <p14:creationId xmlns:p14="http://schemas.microsoft.com/office/powerpoint/2010/main" val="355504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ABB1-4741-E507-792A-EB4AC76BE7E8}"/>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GB" sz="4400" b="1" i="1" kern="0" cap="all" baseline="0" dirty="0">
                <a:solidFill>
                  <a:srgbClr val="E8462B"/>
                </a:solidFill>
                <a:latin typeface="+mj-lt"/>
                <a:ea typeface="+mj-ea"/>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846456A3-1C1E-D214-7739-9CD1B24DC03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BF614F4-DEB2-D2C8-F7EF-96D43EFC14C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564E57A1-148D-2771-9EF1-F6DCAD9B03DF}"/>
              </a:ext>
            </a:extLst>
          </p:cNvPr>
          <p:cNvSpPr>
            <a:spLocks noGrp="1"/>
          </p:cNvSpPr>
          <p:nvPr>
            <p:ph type="sldNum" sz="quarter" idx="12"/>
          </p:nvPr>
        </p:nvSpPr>
        <p:spPr/>
        <p:txBody>
          <a:bodyPr/>
          <a:lstStyle/>
          <a:p>
            <a:fld id="{0F590588-3972-B14A-B434-98F7B01B42C7}" type="slidenum">
              <a:rPr lang="en-GB" smtClean="0"/>
              <a:t>‹#›</a:t>
            </a:fld>
            <a:endParaRPr lang="en-GB" dirty="0"/>
          </a:p>
        </p:txBody>
      </p:sp>
      <p:sp>
        <p:nvSpPr>
          <p:cNvPr id="8" name="Freeform 7">
            <a:extLst>
              <a:ext uri="{FF2B5EF4-FFF2-40B4-BE49-F238E27FC236}">
                <a16:creationId xmlns:a16="http://schemas.microsoft.com/office/drawing/2014/main" id="{94FD8B57-957E-494A-0EEA-B0AE3702F0A4}"/>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dirty="0"/>
          </a:p>
        </p:txBody>
      </p:sp>
    </p:spTree>
    <p:extLst>
      <p:ext uri="{BB962C8B-B14F-4D97-AF65-F5344CB8AC3E}">
        <p14:creationId xmlns:p14="http://schemas.microsoft.com/office/powerpoint/2010/main" val="160872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white">
    <p:spTree>
      <p:nvGrpSpPr>
        <p:cNvPr id="1" name=""/>
        <p:cNvGrpSpPr/>
        <p:nvPr/>
      </p:nvGrpSpPr>
      <p:grpSpPr>
        <a:xfrm>
          <a:off x="0" y="0"/>
          <a:ext cx="0" cy="0"/>
          <a:chOff x="0" y="0"/>
          <a:chExt cx="0" cy="0"/>
        </a:xfrm>
      </p:grpSpPr>
      <p:sp>
        <p:nvSpPr>
          <p:cNvPr id="37" name="Title 6">
            <a:extLst>
              <a:ext uri="{FF2B5EF4-FFF2-40B4-BE49-F238E27FC236}">
                <a16:creationId xmlns:a16="http://schemas.microsoft.com/office/drawing/2014/main" id="{8DB2D349-8FE2-0848-82B2-5C80737EA677}"/>
              </a:ext>
            </a:extLst>
          </p:cNvPr>
          <p:cNvSpPr>
            <a:spLocks noGrp="1"/>
          </p:cNvSpPr>
          <p:nvPr>
            <p:ph type="title"/>
          </p:nvPr>
        </p:nvSpPr>
        <p:spPr>
          <a:xfrm>
            <a:off x="1204443" y="1038332"/>
            <a:ext cx="9782221" cy="503663"/>
          </a:xfrm>
          <a:prstGeom prst="rect">
            <a:avLst/>
          </a:prstGeom>
        </p:spPr>
        <p:txBody>
          <a:bodyPr wrap="square" lIns="0" tIns="0" rIns="0" bIns="0" anchor="t" anchorCtr="0">
            <a:noAutofit/>
          </a:bodyPr>
          <a:lstStyle>
            <a:lvl1pPr algn="l">
              <a:defRPr sz="1637" cap="all" baseline="0">
                <a:solidFill>
                  <a:schemeClr val="tx1"/>
                </a:solidFill>
              </a:defRPr>
            </a:lvl1pPr>
          </a:lstStyle>
          <a:p>
            <a:r>
              <a:rPr lang="en-US"/>
              <a:t>Click to edit Master title style</a:t>
            </a:r>
          </a:p>
        </p:txBody>
      </p:sp>
      <p:sp>
        <p:nvSpPr>
          <p:cNvPr id="5" name="Freeform 4">
            <a:extLst>
              <a:ext uri="{FF2B5EF4-FFF2-40B4-BE49-F238E27FC236}">
                <a16:creationId xmlns:a16="http://schemas.microsoft.com/office/drawing/2014/main" id="{A6EE97E9-8615-5641-BA96-50B5F1568314}"/>
              </a:ext>
            </a:extLst>
          </p:cNvPr>
          <p:cNvSpPr/>
          <p:nvPr/>
        </p:nvSpPr>
        <p:spPr>
          <a:xfrm>
            <a:off x="0" y="481"/>
            <a:ext cx="12192000" cy="6857519"/>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sz="1092" dirty="0"/>
          </a:p>
        </p:txBody>
      </p:sp>
      <p:sp>
        <p:nvSpPr>
          <p:cNvPr id="7" name="Freeform 6">
            <a:extLst>
              <a:ext uri="{FF2B5EF4-FFF2-40B4-BE49-F238E27FC236}">
                <a16:creationId xmlns:a16="http://schemas.microsoft.com/office/drawing/2014/main" id="{4C7ADA1A-7896-E442-830A-907F10FB58E2}"/>
              </a:ext>
            </a:extLst>
          </p:cNvPr>
          <p:cNvSpPr/>
          <p:nvPr/>
        </p:nvSpPr>
        <p:spPr>
          <a:xfrm>
            <a:off x="0" y="1712830"/>
            <a:ext cx="1149350"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dirty="0"/>
          </a:p>
        </p:txBody>
      </p:sp>
    </p:spTree>
    <p:extLst>
      <p:ext uri="{BB962C8B-B14F-4D97-AF65-F5344CB8AC3E}">
        <p14:creationId xmlns:p14="http://schemas.microsoft.com/office/powerpoint/2010/main" val="3435322698"/>
      </p:ext>
    </p:extLst>
  </p:cSld>
  <p:clrMapOvr>
    <a:masterClrMapping/>
  </p:clrMapOvr>
  <p:extLst>
    <p:ext uri="{DCECCB84-F9BA-43D5-87BE-67443E8EF086}">
      <p15:sldGuideLst xmlns:p15="http://schemas.microsoft.com/office/powerpoint/2012/main">
        <p15:guide id="1" orient="horz" pos="3562">
          <p15:clr>
            <a:srgbClr val="FBAE40"/>
          </p15:clr>
        </p15:guide>
        <p15:guide id="2" pos="1274">
          <p15:clr>
            <a:srgbClr val="FBAE40"/>
          </p15:clr>
        </p15:guide>
        <p15:guide id="3" pos="114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Content photo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1800" y="1512001"/>
            <a:ext cx="11294120" cy="4648655"/>
          </a:xfrm>
          <a:noFill/>
        </p:spPr>
        <p:txBody>
          <a:bodyPr lIns="180000" tIns="180000" rIns="180000"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 2025 SDN. No portion of this presentation may be reproduced without permission of  SDN Enterprises Ltd.</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n-GB" noProof="0" smtClean="0"/>
              <a:pPr rtl="0"/>
              <a:t>‹#›</a:t>
            </a:fld>
            <a:endParaRPr lang="en-GB" noProof="0"/>
          </a:p>
        </p:txBody>
      </p:sp>
      <p:sp>
        <p:nvSpPr>
          <p:cNvPr id="6" name="Title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11293920" cy="432000"/>
          </a:xfrm>
        </p:spPr>
        <p:txBody>
          <a:bodyPr rtlCol="0"/>
          <a:lstStyle/>
          <a:p>
            <a:pPr rtl="0"/>
            <a:r>
              <a:rPr lang="en-US" noProof="0"/>
              <a:t>Click to edit Master title style</a:t>
            </a:r>
            <a:endParaRPr lang="en-GB" noProof="0"/>
          </a:p>
        </p:txBody>
      </p:sp>
      <p:sp>
        <p:nvSpPr>
          <p:cNvPr id="11" name="Subtitle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799" y="1008000"/>
            <a:ext cx="11293919" cy="360000"/>
          </a:xfrm>
        </p:spPr>
        <p:txBody>
          <a:bodyPr rtlCol="0" anchor="ctr"/>
          <a:lstStyle>
            <a:lvl1pPr marL="0" indent="0">
              <a:buNone/>
              <a:defRPr sz="2200" i="0">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Tree>
    <p:extLst>
      <p:ext uri="{BB962C8B-B14F-4D97-AF65-F5344CB8AC3E}">
        <p14:creationId xmlns:p14="http://schemas.microsoft.com/office/powerpoint/2010/main" val="1640264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529C7A-97CA-338D-D9C7-80C70A996D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34439A0-8E22-FBE4-21BB-2027FF018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22FB23BE-4F78-8555-D0F7-EB6A9F28B8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B070656B-8B1B-19B7-1970-2425493AEF6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54000" y="6055360"/>
            <a:ext cx="753570" cy="611664"/>
          </a:xfrm>
          <a:prstGeom prst="rect">
            <a:avLst/>
          </a:prstGeom>
        </p:spPr>
      </p:pic>
    </p:spTree>
    <p:extLst>
      <p:ext uri="{BB962C8B-B14F-4D97-AF65-F5344CB8AC3E}">
        <p14:creationId xmlns:p14="http://schemas.microsoft.com/office/powerpoint/2010/main" val="375055059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95" r:id="rId5"/>
    <p:sldLayoutId id="2147483696" r:id="rId6"/>
  </p:sldLayoutIdLst>
  <p:hf sldNum="0" hdr="0"/>
  <p:txStyles>
    <p:titleStyle>
      <a:lvl1pPr algn="l" defTabSz="914400" rtl="0" eaLnBrk="1" latinLnBrk="0" hangingPunct="1">
        <a:lnSpc>
          <a:spcPct val="90000"/>
        </a:lnSpc>
        <a:spcBef>
          <a:spcPct val="0"/>
        </a:spcBef>
        <a:buNone/>
        <a:defRPr sz="4400" kern="1200">
          <a:solidFill>
            <a:srgbClr val="E8462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gov.uk/government/publications/brand-and-communication-guidelines-for-t-levels"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unsplash.com/photos/two-men-in-suit-sitting-on-sofa-jpHw8ndwJ_Q?utm_content=creditCopyText&amp;utm_medium=referral&amp;utm_source=unsplash" TargetMode="External"/><Relationship Id="rId4" Type="http://schemas.openxmlformats.org/officeDocument/2006/relationships/hyperlink" Target="https://unsplash.com/@austindistel?utm_content=creditCopyText&amp;utm_medium=referral&amp;utm_source=unsplash"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unsplash.com/photos/a-person-sitting-at-a-table-with-a-laptop-oUbzU87d1Gc?utm_content=creditCopyText&amp;utm_medium=referral&amp;utm_source=unsplash" TargetMode="External"/><Relationship Id="rId4" Type="http://schemas.openxmlformats.org/officeDocument/2006/relationships/hyperlink" Target="https://unsplash.com/@microsoft365?utm_content=creditCopyText&amp;utm_medium=referral&amp;utm_source=unsplash"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ideo" Target="https://www.youtube.com/embed/Kr1UBylf10g?feature=oembed" TargetMode="External"/><Relationship Id="rId5" Type="http://schemas.openxmlformats.org/officeDocument/2006/relationships/image" Target="../media/image17.jpeg"/><Relationship Id="rId4" Type="http://schemas.openxmlformats.org/officeDocument/2006/relationships/hyperlink" Target="https://youtu.be/Kr1UBylf10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mployers.tlevels.gov.uk/hc/en-gb/sections/4403442852626-Health-and-Science"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employers.tlevels.gov.uk/hc/en-gb"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unsplash.com/photos/green-plant-in-clear-glass-vase-ZVprbBmT8QA?utm_content=creditCopyText&amp;utm_medium=referral&amp;utm_source=unsplash" TargetMode="External"/><Relationship Id="rId4" Type="http://schemas.openxmlformats.org/officeDocument/2006/relationships/hyperlink" Target="https://unsplash.com/@micheile?utm_content=creditCopyText&amp;utm_medium=referral&amp;utm_source=unsplash"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unsplash.com/photos/woman-signing-on-white-printer-paper-beside-woman-about-to-touch-the-documents-HJckKnwCXxQ?utm_content=creditCopyText&amp;utm_medium=referral&amp;utm_source=unsplash" TargetMode="External"/><Relationship Id="rId4" Type="http://schemas.openxmlformats.org/officeDocument/2006/relationships/hyperlink" Target="https://unsplash.com/@gabriellefaithhenderson?utm_content=creditCopyText&amp;utm_medium=referral&amp;utm_source=unsplash"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unsplash.com/photos/a-remote-control-sitting-on-top-of-a-table-next-to-a-book-heiYgqp0Tsk?utm_content=creditCopyText&amp;utm_medium=referral&amp;utm_source=unsplash" TargetMode="External"/><Relationship Id="rId4" Type="http://schemas.openxmlformats.org/officeDocument/2006/relationships/hyperlink" Target="https://unsplash.com/@jakubzerdzicki?utm_content=creditCopyText&amp;utm_medium=referral&amp;utm_source=unsplash"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B7CD4B-B4E3-A3CD-BE6C-B7E4AF8D42FB}"/>
              </a:ext>
            </a:extLst>
          </p:cNvPr>
          <p:cNvSpPr>
            <a:spLocks noGrp="1"/>
          </p:cNvSpPr>
          <p:nvPr>
            <p:ph type="ctrTitle"/>
          </p:nvPr>
        </p:nvSpPr>
        <p:spPr>
          <a:xfrm>
            <a:off x="1493518" y="2784106"/>
            <a:ext cx="10282177" cy="2387600"/>
          </a:xfrm>
        </p:spPr>
        <p:txBody>
          <a:bodyPr>
            <a:normAutofit/>
          </a:bodyPr>
          <a:lstStyle/>
          <a:p>
            <a:r>
              <a:rPr lang="en-GB" b="1" i="1" dirty="0"/>
              <a:t>INTRODUCTION </a:t>
            </a:r>
            <a:br>
              <a:rPr lang="en-GB" b="1" i="1" dirty="0"/>
            </a:br>
            <a:r>
              <a:rPr lang="en-GB" sz="4800" b="1" i="1" dirty="0"/>
              <a:t>LEGAL, FINANCE AND ACCOUNTING</a:t>
            </a:r>
            <a:endParaRPr lang="en-GB" b="1" i="1" dirty="0"/>
          </a:p>
        </p:txBody>
      </p:sp>
      <p:pic>
        <p:nvPicPr>
          <p:cNvPr id="2" name="Picture 1" descr="A black background with orange letters&#10;&#10;Description automatically generated">
            <a:extLst>
              <a:ext uri="{FF2B5EF4-FFF2-40B4-BE49-F238E27FC236}">
                <a16:creationId xmlns:a16="http://schemas.microsoft.com/office/drawing/2014/main" id="{5F809D33-1892-C7B5-F3FE-43BCEA82F9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1357" y="739406"/>
            <a:ext cx="6286500" cy="2044700"/>
          </a:xfrm>
          <a:prstGeom prst="rect">
            <a:avLst/>
          </a:prstGeom>
        </p:spPr>
      </p:pic>
      <p:sp>
        <p:nvSpPr>
          <p:cNvPr id="5" name="TextBox 4">
            <a:extLst>
              <a:ext uri="{FF2B5EF4-FFF2-40B4-BE49-F238E27FC236}">
                <a16:creationId xmlns:a16="http://schemas.microsoft.com/office/drawing/2014/main" id="{3223EA5D-E4E2-69C2-AEE0-F8E673187A04}"/>
              </a:ext>
            </a:extLst>
          </p:cNvPr>
          <p:cNvSpPr txBox="1"/>
          <p:nvPr/>
        </p:nvSpPr>
        <p:spPr>
          <a:xfrm>
            <a:off x="10698481" y="935298"/>
            <a:ext cx="3651504" cy="504753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solidFill>
                  <a:srgbClr val="FF0000"/>
                </a:solidFill>
                <a:latin typeface="Arial" panose="020B0604020202020204" pitchFamily="34" charset="0"/>
                <a:cs typeface="Arial" panose="020B0604020202020204" pitchFamily="34" charset="0"/>
              </a:rPr>
              <a:t>SUPPORTING NOTES - DELETE BEFORE PRESENTING</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This is an outline slide deck to introduce the Legal, Finance and Accounting T Level Route to Employers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Key T Level messages have been included throughout however; each slide is editable to customise it to your specific T Level offer.</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Branding has been kept to a minimum to allow you to apply your own logo’s, imagery and style, however, where possible please align this to the </a:t>
            </a:r>
            <a:r>
              <a:rPr lang="en-GB" sz="1400" dirty="0">
                <a:latin typeface="Arial" panose="020B0604020202020204" pitchFamily="34" charset="0"/>
                <a:cs typeface="Arial" panose="020B0604020202020204" pitchFamily="34" charset="0"/>
                <a:hlinkClick r:id="rId4"/>
              </a:rPr>
              <a:t>T Level Branding Guidance</a:t>
            </a:r>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400" dirty="0">
                <a:highlight>
                  <a:srgbClr val="FFFF00"/>
                </a:highlight>
                <a:latin typeface="Arial" panose="020B0604020202020204" pitchFamily="34" charset="0"/>
                <a:cs typeface="Arial" panose="020B0604020202020204" pitchFamily="34" charset="0"/>
              </a:rPr>
              <a:t>&lt;xxx&gt; </a:t>
            </a:r>
            <a:r>
              <a:rPr lang="en-GB" sz="1400" dirty="0">
                <a:latin typeface="Arial" panose="020B0604020202020204" pitchFamily="34" charset="0"/>
                <a:cs typeface="Arial" panose="020B0604020202020204" pitchFamily="34" charset="0"/>
              </a:rPr>
              <a:t>is used to indicate where an insertion of specific detail is required by you. Please overtype this and remove the highlighting.</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There may be further guidance and / or speaker notes within the notes section of each slide. </a:t>
            </a:r>
          </a:p>
        </p:txBody>
      </p:sp>
    </p:spTree>
    <p:extLst>
      <p:ext uri="{BB962C8B-B14F-4D97-AF65-F5344CB8AC3E}">
        <p14:creationId xmlns:p14="http://schemas.microsoft.com/office/powerpoint/2010/main" val="1907742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CBAF6-3CA5-9DFF-AF3A-8E7FBB4C7E5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8D45591-71EC-C9C6-6404-100AF81B9E33}"/>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INDUSTRY PLACEMENTS</a:t>
            </a:r>
          </a:p>
        </p:txBody>
      </p:sp>
      <p:graphicFrame>
        <p:nvGraphicFramePr>
          <p:cNvPr id="2" name="Diagram 1">
            <a:extLst>
              <a:ext uri="{FF2B5EF4-FFF2-40B4-BE49-F238E27FC236}">
                <a16:creationId xmlns:a16="http://schemas.microsoft.com/office/drawing/2014/main" id="{6C86B6DE-534A-7F2C-43B8-0D31835CB312}"/>
              </a:ext>
            </a:extLst>
          </p:cNvPr>
          <p:cNvGraphicFramePr/>
          <p:nvPr/>
        </p:nvGraphicFramePr>
        <p:xfrm>
          <a:off x="-852980" y="1384437"/>
          <a:ext cx="13897960" cy="4753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389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4FA22-BEE3-2761-29FD-A4D7DA53E950}"/>
            </a:ext>
          </a:extLst>
        </p:cNvPr>
        <p:cNvGrpSpPr/>
        <p:nvPr/>
      </p:nvGrpSpPr>
      <p:grpSpPr>
        <a:xfrm>
          <a:off x="0" y="0"/>
          <a:ext cx="0" cy="0"/>
          <a:chOff x="0" y="0"/>
          <a:chExt cx="0" cy="0"/>
        </a:xfrm>
      </p:grpSpPr>
      <p:sp>
        <p:nvSpPr>
          <p:cNvPr id="9" name="Content Placeholder 3">
            <a:extLst>
              <a:ext uri="{FF2B5EF4-FFF2-40B4-BE49-F238E27FC236}">
                <a16:creationId xmlns:a16="http://schemas.microsoft.com/office/drawing/2014/main" id="{E78C2A1C-E8C7-D534-D9DA-6249F7E33EC6}"/>
              </a:ext>
            </a:extLst>
          </p:cNvPr>
          <p:cNvSpPr>
            <a:spLocks noGrp="1"/>
          </p:cNvSpPr>
          <p:nvPr>
            <p:ph sz="half" idx="1"/>
          </p:nvPr>
        </p:nvSpPr>
        <p:spPr>
          <a:xfrm>
            <a:off x="1098550" y="1991537"/>
            <a:ext cx="10160000" cy="4351338"/>
          </a:xfrm>
        </p:spPr>
        <p:txBody>
          <a:bodyPr vert="horz" lIns="91440" tIns="45720" rIns="91440" bIns="45720" rtlCol="0">
            <a:noAutofit/>
          </a:bodyPr>
          <a:lstStyle/>
          <a:p>
            <a:pPr marL="0" indent="0" algn="l" fontAlgn="base">
              <a:lnSpc>
                <a:spcPct val="100000"/>
              </a:lnSpc>
              <a:spcBef>
                <a:spcPts val="1200"/>
              </a:spcBef>
              <a:spcAft>
                <a:spcPts val="1200"/>
              </a:spcAft>
              <a:buNone/>
            </a:pPr>
            <a:r>
              <a:rPr lang="en-GB" sz="2400" dirty="0">
                <a:highlight>
                  <a:srgbClr val="FFFF00"/>
                </a:highlight>
              </a:rPr>
              <a:t>&lt;&lt;Insert case study / video to showcase past or current students. </a:t>
            </a:r>
          </a:p>
          <a:p>
            <a:pPr marL="0" indent="0" algn="l" fontAlgn="base">
              <a:lnSpc>
                <a:spcPct val="100000"/>
              </a:lnSpc>
              <a:spcBef>
                <a:spcPts val="1200"/>
              </a:spcBef>
              <a:spcAft>
                <a:spcPts val="1200"/>
              </a:spcAft>
              <a:buNone/>
            </a:pPr>
            <a:r>
              <a:rPr lang="en-GB" sz="2400" dirty="0">
                <a:highlight>
                  <a:srgbClr val="FFFF00"/>
                </a:highlight>
              </a:rPr>
              <a:t>Use imagery and videos to make this engaging&gt;&gt;</a:t>
            </a:r>
          </a:p>
        </p:txBody>
      </p:sp>
      <p:sp>
        <p:nvSpPr>
          <p:cNvPr id="10" name="Title 1">
            <a:extLst>
              <a:ext uri="{FF2B5EF4-FFF2-40B4-BE49-F238E27FC236}">
                <a16:creationId xmlns:a16="http://schemas.microsoft.com/office/drawing/2014/main" id="{E53D209A-3976-F790-BAE9-329B9AEC3852}"/>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MEET SOME OF OUR STUDENTS</a:t>
            </a:r>
          </a:p>
        </p:txBody>
      </p:sp>
    </p:spTree>
    <p:extLst>
      <p:ext uri="{BB962C8B-B14F-4D97-AF65-F5344CB8AC3E}">
        <p14:creationId xmlns:p14="http://schemas.microsoft.com/office/powerpoint/2010/main" val="33471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7E0478-51F6-A5AB-7E43-62D43E8ECF87}"/>
              </a:ext>
            </a:extLst>
          </p:cNvPr>
          <p:cNvSpPr>
            <a:spLocks noGrp="1"/>
          </p:cNvSpPr>
          <p:nvPr>
            <p:ph sz="half" idx="1"/>
          </p:nvPr>
        </p:nvSpPr>
        <p:spPr>
          <a:xfrm>
            <a:off x="1098550" y="1991537"/>
            <a:ext cx="5657850" cy="4351338"/>
          </a:xfrm>
        </p:spPr>
        <p:txBody>
          <a:bodyPr vert="horz" lIns="91440" tIns="45720" rIns="91440" bIns="45720" rtlCol="0">
            <a:noAutofit/>
          </a:bodyPr>
          <a:lstStyle/>
          <a:p>
            <a:pPr algn="l" fontAlgn="base">
              <a:lnSpc>
                <a:spcPct val="100000"/>
              </a:lnSpc>
              <a:spcBef>
                <a:spcPts val="1200"/>
              </a:spcBef>
              <a:spcAft>
                <a:spcPts val="1200"/>
              </a:spcAft>
              <a:buFont typeface="Arial" panose="020B0604020202020204" pitchFamily="34" charset="0"/>
              <a:buChar char="•"/>
            </a:pPr>
            <a:r>
              <a:rPr lang="en-GB" sz="2000" b="1" dirty="0"/>
              <a:t>Students will </a:t>
            </a:r>
            <a:r>
              <a:rPr lang="en-GB" sz="2000" dirty="0"/>
              <a:t>have a broad understanding of </a:t>
            </a:r>
            <a:r>
              <a:rPr lang="en-GB" sz="2000" b="0" i="0" dirty="0">
                <a:solidFill>
                  <a:srgbClr val="000000"/>
                </a:solidFill>
                <a:effectLst/>
              </a:rPr>
              <a:t>how digital technologies impact business and market environments</a:t>
            </a:r>
          </a:p>
          <a:p>
            <a:pPr>
              <a:lnSpc>
                <a:spcPct val="100000"/>
              </a:lnSpc>
              <a:spcBef>
                <a:spcPts val="1200"/>
              </a:spcBef>
              <a:spcAft>
                <a:spcPts val="1200"/>
              </a:spcAft>
            </a:pPr>
            <a:r>
              <a:rPr lang="en-GB" sz="2000" b="1" dirty="0"/>
              <a:t>Students will </a:t>
            </a:r>
            <a:r>
              <a:rPr lang="en-GB" sz="2000" dirty="0"/>
              <a:t>be trained in </a:t>
            </a:r>
            <a:r>
              <a:rPr lang="en-GB" sz="2000" b="0" i="0" dirty="0">
                <a:solidFill>
                  <a:srgbClr val="000000"/>
                </a:solidFill>
                <a:effectLst/>
              </a:rPr>
              <a:t>practical and technical </a:t>
            </a:r>
            <a:r>
              <a:rPr lang="en-GB" sz="2000" dirty="0"/>
              <a:t>skills required for their industry placement</a:t>
            </a:r>
          </a:p>
          <a:p>
            <a:pPr>
              <a:lnSpc>
                <a:spcPct val="100000"/>
              </a:lnSpc>
              <a:spcBef>
                <a:spcPts val="1200"/>
              </a:spcBef>
              <a:spcAft>
                <a:spcPts val="1200"/>
              </a:spcAft>
            </a:pPr>
            <a:r>
              <a:rPr lang="en-GB" sz="2000" b="1" dirty="0"/>
              <a:t>Students will </a:t>
            </a:r>
            <a:r>
              <a:rPr lang="en-GB" sz="2000" dirty="0"/>
              <a:t>have developed teamwork, communication, health and safety and customer service skills</a:t>
            </a:r>
          </a:p>
          <a:p>
            <a:pPr>
              <a:lnSpc>
                <a:spcPct val="100000"/>
              </a:lnSpc>
              <a:spcBef>
                <a:spcPts val="1200"/>
              </a:spcBef>
              <a:spcAft>
                <a:spcPts val="1200"/>
              </a:spcAft>
            </a:pPr>
            <a:r>
              <a:rPr lang="en-GB" sz="2000" b="1" dirty="0"/>
              <a:t>But</a:t>
            </a:r>
            <a:r>
              <a:rPr lang="en-GB" sz="2000" dirty="0"/>
              <a:t> it might be their first time in a workplace - they will benefit from mentoring and support</a:t>
            </a:r>
          </a:p>
        </p:txBody>
      </p:sp>
      <p:sp>
        <p:nvSpPr>
          <p:cNvPr id="5" name="Title 1">
            <a:extLst>
              <a:ext uri="{FF2B5EF4-FFF2-40B4-BE49-F238E27FC236}">
                <a16:creationId xmlns:a16="http://schemas.microsoft.com/office/drawing/2014/main" id="{DC10F923-4683-D004-C556-CCF5E404B5BF}"/>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Skills and Experience </a:t>
            </a:r>
          </a:p>
          <a:p>
            <a:r>
              <a:rPr lang="en-GB" dirty="0"/>
              <a:t>of OUR T Level Students</a:t>
            </a:r>
          </a:p>
        </p:txBody>
      </p:sp>
      <p:pic>
        <p:nvPicPr>
          <p:cNvPr id="6" name="Picture 5" descr="A couple of men sitting on a couch looking at a computer&#10;&#10;AI-generated content may be incorrect.">
            <a:extLst>
              <a:ext uri="{FF2B5EF4-FFF2-40B4-BE49-F238E27FC236}">
                <a16:creationId xmlns:a16="http://schemas.microsoft.com/office/drawing/2014/main" id="{19C824F6-C39E-60F6-62CF-C977BE5749B6}"/>
              </a:ext>
            </a:extLst>
          </p:cNvPr>
          <p:cNvPicPr>
            <a:picLocks noChangeAspect="1"/>
          </p:cNvPicPr>
          <p:nvPr/>
        </p:nvPicPr>
        <p:blipFill>
          <a:blip r:embed="rId3"/>
          <a:stretch>
            <a:fillRect/>
          </a:stretch>
        </p:blipFill>
        <p:spPr>
          <a:xfrm>
            <a:off x="6633275" y="1766807"/>
            <a:ext cx="5367943" cy="3578629"/>
          </a:xfrm>
          <a:prstGeom prst="rect">
            <a:avLst/>
          </a:prstGeom>
        </p:spPr>
      </p:pic>
      <p:sp>
        <p:nvSpPr>
          <p:cNvPr id="9" name="TextBox 8">
            <a:extLst>
              <a:ext uri="{FF2B5EF4-FFF2-40B4-BE49-F238E27FC236}">
                <a16:creationId xmlns:a16="http://schemas.microsoft.com/office/drawing/2014/main" id="{3C6C85E8-08C6-81F4-4D17-54379F20BFDE}"/>
              </a:ext>
            </a:extLst>
          </p:cNvPr>
          <p:cNvSpPr txBox="1"/>
          <p:nvPr/>
        </p:nvSpPr>
        <p:spPr>
          <a:xfrm>
            <a:off x="18495604" y="11784052"/>
            <a:ext cx="184731" cy="261610"/>
          </a:xfrm>
          <a:prstGeom prst="rect">
            <a:avLst/>
          </a:prstGeom>
          <a:noFill/>
        </p:spPr>
        <p:txBody>
          <a:bodyPr wrap="none" rtlCol="0">
            <a:spAutoFit/>
          </a:bodyPr>
          <a:lstStyle/>
          <a:p>
            <a:endParaRPr lang="en-GB" sz="1100"/>
          </a:p>
        </p:txBody>
      </p:sp>
      <p:sp>
        <p:nvSpPr>
          <p:cNvPr id="10" name="Rectangle 1">
            <a:extLst>
              <a:ext uri="{FF2B5EF4-FFF2-40B4-BE49-F238E27FC236}">
                <a16:creationId xmlns:a16="http://schemas.microsoft.com/office/drawing/2014/main" id="{AA32C7EB-A516-C429-9CB3-1FEE71CF236E}"/>
              </a:ext>
            </a:extLst>
          </p:cNvPr>
          <p:cNvSpPr>
            <a:spLocks noChangeArrowheads="1"/>
          </p:cNvSpPr>
          <p:nvPr/>
        </p:nvSpPr>
        <p:spPr bwMode="auto">
          <a:xfrm>
            <a:off x="9878546" y="5345436"/>
            <a:ext cx="23134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webkit-standard"/>
              </a:rPr>
              <a:t>Photo by </a:t>
            </a:r>
            <a:r>
              <a:rPr kumimoji="0" lang="en-US" altLang="en-US" sz="1100" b="0" i="0" u="none" strike="noStrike" cap="none" normalizeH="0" baseline="0">
                <a:ln>
                  <a:noFill/>
                </a:ln>
                <a:solidFill>
                  <a:schemeClr val="tx1"/>
                </a:solidFill>
                <a:effectLst/>
                <a:hlinkClick r:id="rId4"/>
              </a:rPr>
              <a:t>Austin Distel</a:t>
            </a:r>
            <a:r>
              <a:rPr kumimoji="0" lang="en-US" altLang="en-US" sz="1100" b="0" i="0" u="none" strike="noStrike" cap="none" normalizeH="0" baseline="0">
                <a:ln>
                  <a:noFill/>
                </a:ln>
                <a:solidFill>
                  <a:srgbClr val="000000"/>
                </a:solidFill>
                <a:effectLst/>
                <a:latin typeface="-webkit-standard"/>
              </a:rPr>
              <a:t> on </a:t>
            </a:r>
            <a:r>
              <a:rPr kumimoji="0" lang="en-US" altLang="en-US" sz="1100" b="0" i="0" u="none" strike="noStrike" cap="none" normalizeH="0" baseline="0">
                <a:ln>
                  <a:noFill/>
                </a:ln>
                <a:solidFill>
                  <a:schemeClr val="tx1"/>
                </a:solidFill>
                <a:effectLst/>
                <a:hlinkClick r:id="rId5"/>
              </a:rPr>
              <a:t>Unsplash</a:t>
            </a:r>
            <a:endParaRPr kumimoji="0" lang="en-US" altLang="en-US" sz="11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4187397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FC75-794D-D10E-F390-764FCD43449D}"/>
              </a:ext>
            </a:extLst>
          </p:cNvPr>
          <p:cNvSpPr>
            <a:spLocks noGrp="1"/>
          </p:cNvSpPr>
          <p:nvPr>
            <p:ph type="title"/>
          </p:nvPr>
        </p:nvSpPr>
        <p:spPr>
          <a:xfrm>
            <a:off x="0" y="152400"/>
            <a:ext cx="12192000" cy="1325563"/>
          </a:xfrm>
        </p:spPr>
        <p:txBody>
          <a:bodyPr anchor="ctr">
            <a:normAutofit/>
          </a:bodyPr>
          <a:lstStyle/>
          <a:p>
            <a:pPr algn="ctr"/>
            <a:r>
              <a:rPr lang="en-GB" sz="4000" dirty="0"/>
              <a:t>Benefits of Hosting </a:t>
            </a:r>
            <a:br>
              <a:rPr lang="en-GB" sz="4000"/>
            </a:br>
            <a:r>
              <a:rPr lang="en-GB" sz="4000"/>
              <a:t>T Level </a:t>
            </a:r>
            <a:r>
              <a:rPr lang="en-GB" sz="4000" dirty="0"/>
              <a:t>Industry Placement Students</a:t>
            </a:r>
          </a:p>
        </p:txBody>
      </p:sp>
      <p:sp>
        <p:nvSpPr>
          <p:cNvPr id="4" name="Content Placeholder 3">
            <a:extLst>
              <a:ext uri="{FF2B5EF4-FFF2-40B4-BE49-F238E27FC236}">
                <a16:creationId xmlns:a16="http://schemas.microsoft.com/office/drawing/2014/main" id="{C8A337F8-F938-8018-8E18-D8C0F2CFFED6}"/>
              </a:ext>
            </a:extLst>
          </p:cNvPr>
          <p:cNvSpPr>
            <a:spLocks noGrp="1"/>
          </p:cNvSpPr>
          <p:nvPr>
            <p:ph sz="half" idx="2"/>
          </p:nvPr>
        </p:nvSpPr>
        <p:spPr>
          <a:xfrm>
            <a:off x="1099673" y="1806577"/>
            <a:ext cx="5799666" cy="4848226"/>
          </a:xfrm>
        </p:spPr>
        <p:txBody>
          <a:bodyPr>
            <a:noAutofit/>
          </a:bodyPr>
          <a:lstStyle/>
          <a:p>
            <a:pPr>
              <a:lnSpc>
                <a:spcPct val="100000"/>
              </a:lnSpc>
              <a:spcBef>
                <a:spcPts val="1800"/>
              </a:spcBef>
              <a:spcAft>
                <a:spcPts val="1800"/>
              </a:spcAft>
            </a:pPr>
            <a:r>
              <a:rPr lang="en-GB" sz="2600" b="1" dirty="0"/>
              <a:t>Fresh perspectives and innovative ideas from the next generation</a:t>
            </a:r>
          </a:p>
          <a:p>
            <a:pPr>
              <a:lnSpc>
                <a:spcPct val="100000"/>
              </a:lnSpc>
              <a:spcBef>
                <a:spcPts val="1800"/>
              </a:spcBef>
              <a:spcAft>
                <a:spcPts val="1800"/>
              </a:spcAft>
            </a:pPr>
            <a:r>
              <a:rPr lang="en-GB" sz="2600" b="1" dirty="0">
                <a:solidFill>
                  <a:srgbClr val="E8462B"/>
                </a:solidFill>
              </a:rPr>
              <a:t>Fill skills gaps now and identify potential employees for the future</a:t>
            </a:r>
          </a:p>
          <a:p>
            <a:pPr>
              <a:lnSpc>
                <a:spcPct val="100000"/>
              </a:lnSpc>
              <a:spcBef>
                <a:spcPts val="1800"/>
              </a:spcBef>
              <a:spcAft>
                <a:spcPts val="1800"/>
              </a:spcAft>
            </a:pPr>
            <a:r>
              <a:rPr lang="en-GB" sz="2600" b="1" dirty="0"/>
              <a:t>Build a more diverse workforce</a:t>
            </a:r>
          </a:p>
          <a:p>
            <a:pPr>
              <a:lnSpc>
                <a:spcPct val="100000"/>
              </a:lnSpc>
              <a:spcBef>
                <a:spcPts val="1800"/>
              </a:spcBef>
              <a:spcAft>
                <a:spcPts val="1800"/>
              </a:spcAft>
            </a:pPr>
            <a:r>
              <a:rPr lang="en-GB" sz="2600" b="1" dirty="0">
                <a:solidFill>
                  <a:srgbClr val="E8462B"/>
                </a:solidFill>
              </a:rPr>
              <a:t>Contribute to a skilled future workforce in your industry</a:t>
            </a:r>
          </a:p>
          <a:p>
            <a:pPr>
              <a:lnSpc>
                <a:spcPct val="100000"/>
              </a:lnSpc>
              <a:spcBef>
                <a:spcPts val="1800"/>
              </a:spcBef>
              <a:spcAft>
                <a:spcPts val="1800"/>
              </a:spcAft>
            </a:pPr>
            <a:endParaRPr lang="en-GB" sz="2600" b="1" dirty="0"/>
          </a:p>
        </p:txBody>
      </p:sp>
      <p:sp>
        <p:nvSpPr>
          <p:cNvPr id="8" name="Content Placeholder 3">
            <a:extLst>
              <a:ext uri="{FF2B5EF4-FFF2-40B4-BE49-F238E27FC236}">
                <a16:creationId xmlns:a16="http://schemas.microsoft.com/office/drawing/2014/main" id="{CD23FAD9-AC6D-417E-2067-F854AB1756E5}"/>
              </a:ext>
            </a:extLst>
          </p:cNvPr>
          <p:cNvSpPr txBox="1">
            <a:spLocks/>
          </p:cNvSpPr>
          <p:nvPr/>
        </p:nvSpPr>
        <p:spPr>
          <a:xfrm>
            <a:off x="7246473" y="2166940"/>
            <a:ext cx="4810061" cy="3985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spcAft>
                <a:spcPts val="1800"/>
              </a:spcAft>
            </a:pPr>
            <a:r>
              <a:rPr lang="en-GB" sz="2600" b="1" dirty="0"/>
              <a:t>Develop your staff with supervision and mentoring experience</a:t>
            </a:r>
          </a:p>
          <a:p>
            <a:pPr>
              <a:lnSpc>
                <a:spcPct val="100000"/>
              </a:lnSpc>
              <a:spcBef>
                <a:spcPts val="1800"/>
              </a:spcBef>
              <a:spcAft>
                <a:spcPts val="1800"/>
              </a:spcAft>
            </a:pPr>
            <a:r>
              <a:rPr lang="en-GB" sz="2600" b="1" dirty="0">
                <a:solidFill>
                  <a:srgbClr val="E8462B"/>
                </a:solidFill>
              </a:rPr>
              <a:t>Enhance your profile and reputation as an employer </a:t>
            </a:r>
          </a:p>
          <a:p>
            <a:pPr>
              <a:lnSpc>
                <a:spcPct val="100000"/>
              </a:lnSpc>
              <a:spcBef>
                <a:spcPts val="1800"/>
              </a:spcBef>
              <a:spcAft>
                <a:spcPts val="1800"/>
              </a:spcAft>
            </a:pPr>
            <a:r>
              <a:rPr lang="en-GB" sz="2600" b="1" dirty="0"/>
              <a:t>Contribute to social mobility</a:t>
            </a:r>
          </a:p>
        </p:txBody>
      </p:sp>
    </p:spTree>
    <p:extLst>
      <p:ext uri="{BB962C8B-B14F-4D97-AF65-F5344CB8AC3E}">
        <p14:creationId xmlns:p14="http://schemas.microsoft.com/office/powerpoint/2010/main" val="3685906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D0F8AC-3976-C63C-BE07-405508D6DA1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pPr>
              <a:lnSpc>
                <a:spcPct val="90000"/>
              </a:lnSpc>
              <a:spcAft>
                <a:spcPts val="600"/>
              </a:spcAft>
            </a:pPr>
            <a:r>
              <a:rPr lang="en-GB" sz="4400" b="1" i="1" kern="0" cap="all" baseline="0" dirty="0">
                <a:latin typeface="+mj-lt"/>
                <a:ea typeface="+mj-ea"/>
                <a:cs typeface="Arial" panose="020B0604020202020204" pitchFamily="34" charset="0"/>
              </a:rPr>
              <a:t>EXAMPLE Industry Placement PROJECTS AND TASKS</a:t>
            </a:r>
          </a:p>
        </p:txBody>
      </p:sp>
      <p:sp>
        <p:nvSpPr>
          <p:cNvPr id="4" name="Content Placeholder 3">
            <a:extLst>
              <a:ext uri="{FF2B5EF4-FFF2-40B4-BE49-F238E27FC236}">
                <a16:creationId xmlns:a16="http://schemas.microsoft.com/office/drawing/2014/main" id="{F3497293-DEC1-0F84-4EE9-AB0C82D6F7DC}"/>
              </a:ext>
            </a:extLst>
          </p:cNvPr>
          <p:cNvSpPr>
            <a:spLocks noGrp="1"/>
          </p:cNvSpPr>
          <p:nvPr>
            <p:ph sz="half" idx="1"/>
          </p:nvPr>
        </p:nvSpPr>
        <p:spPr>
          <a:xfrm>
            <a:off x="838200" y="1825625"/>
            <a:ext cx="5181600" cy="4351338"/>
          </a:xfrm>
        </p:spPr>
        <p:txBody>
          <a:bodyPr vert="horz" lIns="91440" tIns="45720" rIns="91440" bIns="45720" rtlCol="0">
            <a:normAutofit/>
          </a:bodyPr>
          <a:lstStyle/>
          <a:p>
            <a:r>
              <a:rPr lang="en-GB" sz="1800" dirty="0"/>
              <a:t>Assist with processing financial transactions, invoices and expenses.</a:t>
            </a:r>
          </a:p>
          <a:p>
            <a:r>
              <a:rPr lang="en-GB" sz="1800" dirty="0"/>
              <a:t>Support the preparation of spreadsheets, reports and client records.</a:t>
            </a:r>
          </a:p>
          <a:p>
            <a:r>
              <a:rPr lang="en-GB" sz="1800" dirty="0"/>
              <a:t>Carry out research to inform legal or financial cases/projects.</a:t>
            </a:r>
          </a:p>
          <a:p>
            <a:r>
              <a:rPr lang="en-GB" sz="1800" dirty="0"/>
              <a:t>Help with document management – filing, drafting letters, checking accuracy.</a:t>
            </a:r>
          </a:p>
          <a:p>
            <a:r>
              <a:rPr lang="en-GB" sz="1800" dirty="0"/>
              <a:t>Contribute to customer service by responding to client enquiries under supervision.</a:t>
            </a:r>
          </a:p>
          <a:p>
            <a:r>
              <a:rPr lang="en-GB" sz="1800" dirty="0"/>
              <a:t>Shadow professionals in legal, finance or accounting teams to understand workflows and compliance.</a:t>
            </a:r>
          </a:p>
          <a:p>
            <a:pPr>
              <a:spcBef>
                <a:spcPts val="1200"/>
              </a:spcBef>
              <a:spcAft>
                <a:spcPts val="1200"/>
              </a:spcAft>
            </a:pPr>
            <a:endParaRPr lang="en-GB" sz="1800" dirty="0"/>
          </a:p>
          <a:p>
            <a:pPr>
              <a:spcBef>
                <a:spcPts val="1200"/>
              </a:spcBef>
              <a:spcAft>
                <a:spcPts val="1200"/>
              </a:spcAft>
            </a:pPr>
            <a:endParaRPr lang="en-GB" sz="1800" dirty="0"/>
          </a:p>
        </p:txBody>
      </p:sp>
      <p:pic>
        <p:nvPicPr>
          <p:cNvPr id="3" name="Picture 2" descr="A person using a computer&#10;&#10;AI-generated content may be incorrect.">
            <a:extLst>
              <a:ext uri="{FF2B5EF4-FFF2-40B4-BE49-F238E27FC236}">
                <a16:creationId xmlns:a16="http://schemas.microsoft.com/office/drawing/2014/main" id="{580C0EC0-1A23-0DC4-B753-1AB3AFB75EFE}"/>
              </a:ext>
            </a:extLst>
          </p:cNvPr>
          <p:cNvPicPr>
            <a:picLocks noChangeAspect="1"/>
          </p:cNvPicPr>
          <p:nvPr/>
        </p:nvPicPr>
        <p:blipFill>
          <a:blip r:embed="rId3"/>
          <a:stretch>
            <a:fillRect/>
          </a:stretch>
        </p:blipFill>
        <p:spPr>
          <a:xfrm>
            <a:off x="6172200" y="2271935"/>
            <a:ext cx="5181600" cy="3458718"/>
          </a:xfrm>
          <a:prstGeom prst="rect">
            <a:avLst/>
          </a:prstGeom>
          <a:noFill/>
        </p:spPr>
      </p:pic>
      <p:sp>
        <p:nvSpPr>
          <p:cNvPr id="5" name="Rectangle 1">
            <a:extLst>
              <a:ext uri="{FF2B5EF4-FFF2-40B4-BE49-F238E27FC236}">
                <a16:creationId xmlns:a16="http://schemas.microsoft.com/office/drawing/2014/main" id="{E4F47C6C-2B1A-91E8-6EAB-C6F261A8376D}"/>
              </a:ext>
            </a:extLst>
          </p:cNvPr>
          <p:cNvSpPr>
            <a:spLocks noChangeArrowheads="1"/>
          </p:cNvSpPr>
          <p:nvPr/>
        </p:nvSpPr>
        <p:spPr bwMode="auto">
          <a:xfrm>
            <a:off x="8784507" y="5730653"/>
            <a:ext cx="25692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webkit-standard"/>
              </a:rPr>
              <a:t>Photo by </a:t>
            </a:r>
            <a:r>
              <a:rPr kumimoji="0" lang="en-US" altLang="en-US" sz="1200" b="0" i="0" u="none" strike="noStrike" cap="none" normalizeH="0" baseline="0">
                <a:ln>
                  <a:noFill/>
                </a:ln>
                <a:solidFill>
                  <a:schemeClr val="tx1"/>
                </a:solidFill>
                <a:effectLst/>
                <a:hlinkClick r:id="rId4"/>
              </a:rPr>
              <a:t>Microsoft 365</a:t>
            </a:r>
            <a:r>
              <a:rPr kumimoji="0" lang="en-US" altLang="en-US" sz="1200" b="0" i="0" u="none" strike="noStrike" cap="none" normalizeH="0" baseline="0">
                <a:ln>
                  <a:noFill/>
                </a:ln>
                <a:solidFill>
                  <a:srgbClr val="000000"/>
                </a:solidFill>
                <a:effectLst/>
                <a:latin typeface="-webkit-standard"/>
              </a:rPr>
              <a:t> on </a:t>
            </a:r>
            <a:r>
              <a:rPr kumimoji="0" lang="en-US" altLang="en-US" sz="1200" b="0" i="0" u="none" strike="noStrike" cap="none" normalizeH="0" baseline="0">
                <a:ln>
                  <a:noFill/>
                </a:ln>
                <a:solidFill>
                  <a:schemeClr val="tx1"/>
                </a:solidFill>
                <a:effectLst/>
                <a:hlinkClick r:id="rId5"/>
              </a:rPr>
              <a:t>Unsplash</a:t>
            </a:r>
            <a:endParaRPr kumimoji="0" lang="en-US" altLang="en-US" sz="12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854086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T Level industry placements – how can you use the delivery approaches?">
            <a:hlinkClick r:id="rId4"/>
            <a:extLst>
              <a:ext uri="{FF2B5EF4-FFF2-40B4-BE49-F238E27FC236}">
                <a16:creationId xmlns:a16="http://schemas.microsoft.com/office/drawing/2014/main" id="{0F94861D-531D-D6B4-D629-BA1699F404A8}"/>
              </a:ext>
            </a:extLst>
          </p:cNvPr>
          <p:cNvPicPr>
            <a:picLocks noGrp="1" noRot="1" noChangeAspect="1"/>
          </p:cNvPicPr>
          <p:nvPr>
            <p:ph sz="half" idx="1"/>
            <a:videoFile r:link="rId1"/>
          </p:nvPr>
        </p:nvPicPr>
        <p:blipFill>
          <a:blip r:embed="rId5"/>
          <a:stretch>
            <a:fillRect/>
          </a:stretch>
        </p:blipFill>
        <p:spPr>
          <a:xfrm>
            <a:off x="882850" y="214324"/>
            <a:ext cx="10470950" cy="5916168"/>
          </a:xfrm>
          <a:prstGeom prst="rect">
            <a:avLst/>
          </a:prstGeom>
        </p:spPr>
      </p:pic>
      <p:sp>
        <p:nvSpPr>
          <p:cNvPr id="3" name="Footer Placeholder 2">
            <a:extLst>
              <a:ext uri="{FF2B5EF4-FFF2-40B4-BE49-F238E27FC236}">
                <a16:creationId xmlns:a16="http://schemas.microsoft.com/office/drawing/2014/main" id="{4947D81B-3A18-53DD-1958-19D295E801A0}"/>
              </a:ext>
            </a:extLst>
          </p:cNvPr>
          <p:cNvSpPr>
            <a:spLocks noGrp="1"/>
          </p:cNvSpPr>
          <p:nvPr>
            <p:ph type="ftr" sz="quarter" idx="13"/>
          </p:nvPr>
        </p:nvSpPr>
        <p:spPr/>
        <p:txBody>
          <a:bodyPr/>
          <a:lstStyle/>
          <a:p>
            <a:pPr rtl="0"/>
            <a:endParaRPr lang="en-GB" noProof="0" dirty="0"/>
          </a:p>
        </p:txBody>
      </p:sp>
      <p:sp>
        <p:nvSpPr>
          <p:cNvPr id="4" name="Slide Number Placeholder 3">
            <a:extLst>
              <a:ext uri="{FF2B5EF4-FFF2-40B4-BE49-F238E27FC236}">
                <a16:creationId xmlns:a16="http://schemas.microsoft.com/office/drawing/2014/main" id="{542B1BE2-8730-49D5-CC03-371F42A3C74C}"/>
              </a:ext>
            </a:extLst>
          </p:cNvPr>
          <p:cNvSpPr>
            <a:spLocks noGrp="1"/>
          </p:cNvSpPr>
          <p:nvPr>
            <p:ph type="sldNum" sz="quarter" idx="34"/>
          </p:nvPr>
        </p:nvSpPr>
        <p:spPr/>
        <p:txBody>
          <a:bodyPr/>
          <a:lstStyle/>
          <a:p>
            <a:pPr rtl="0"/>
            <a:fld id="{19B51A1E-902D-48AF-9020-955120F399B6}" type="slidenum">
              <a:rPr lang="en-GB" noProof="0" smtClean="0"/>
              <a:pPr rtl="0"/>
              <a:t>15</a:t>
            </a:fld>
            <a:endParaRPr lang="en-GB" noProof="0"/>
          </a:p>
        </p:txBody>
      </p:sp>
    </p:spTree>
    <p:extLst>
      <p:ext uri="{BB962C8B-B14F-4D97-AF65-F5344CB8AC3E}">
        <p14:creationId xmlns:p14="http://schemas.microsoft.com/office/powerpoint/2010/main" val="132347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2020F-AB76-15CE-86B0-9C1874C74C88}"/>
            </a:ext>
          </a:extLst>
        </p:cNvPr>
        <p:cNvGrpSpPr/>
        <p:nvPr/>
      </p:nvGrpSpPr>
      <p:grpSpPr>
        <a:xfrm>
          <a:off x="0" y="0"/>
          <a:ext cx="0" cy="0"/>
          <a:chOff x="0" y="0"/>
          <a:chExt cx="0" cy="0"/>
        </a:xfrm>
      </p:grpSpPr>
      <p:sp>
        <p:nvSpPr>
          <p:cNvPr id="4" name="AutoShape 19">
            <a:extLst>
              <a:ext uri="{FF2B5EF4-FFF2-40B4-BE49-F238E27FC236}">
                <a16:creationId xmlns:a16="http://schemas.microsoft.com/office/drawing/2014/main" id="{41223CDC-6267-FD43-2A4A-917535C80442}"/>
              </a:ext>
            </a:extLst>
          </p:cNvPr>
          <p:cNvSpPr>
            <a:spLocks noChangeArrowheads="1"/>
          </p:cNvSpPr>
          <p:nvPr/>
        </p:nvSpPr>
        <p:spPr bwMode="auto">
          <a:xfrm>
            <a:off x="1204889" y="1243620"/>
            <a:ext cx="10203953" cy="5040560"/>
          </a:xfrm>
          <a:prstGeom prst="roundRect">
            <a:avLst>
              <a:gd name="adj" fmla="val 16667"/>
            </a:avLst>
          </a:prstGeom>
          <a:noFill/>
          <a:ln w="38100">
            <a:noFill/>
            <a:round/>
            <a:headEnd/>
            <a:tailEnd/>
          </a:ln>
        </p:spPr>
        <p:txBody>
          <a:bodyPr wrap="square" lIns="91440" tIns="45720" rIns="91440" bIns="45720" anchor="t">
            <a:noAutofit/>
          </a:bodyPr>
          <a:lstStyle/>
          <a:p>
            <a:pPr marL="172720" indent="-172720" defTabSz="554478">
              <a:spcBef>
                <a:spcPts val="1200"/>
              </a:spcBef>
              <a:spcAft>
                <a:spcPts val="1200"/>
              </a:spcAft>
              <a:buFont typeface="Arial" panose="020B0604020202020204" pitchFamily="34" charset="0"/>
              <a:buChar char="•"/>
            </a:pPr>
            <a:endParaRPr lang="en-GB" sz="2800">
              <a:latin typeface="Arial"/>
              <a:cs typeface="Arial"/>
            </a:endParaRPr>
          </a:p>
        </p:txBody>
      </p:sp>
      <p:sp>
        <p:nvSpPr>
          <p:cNvPr id="2" name="Title 1">
            <a:extLst>
              <a:ext uri="{FF2B5EF4-FFF2-40B4-BE49-F238E27FC236}">
                <a16:creationId xmlns:a16="http://schemas.microsoft.com/office/drawing/2014/main" id="{3F22A2CC-255C-53A0-E553-B4AF79BF649F}"/>
              </a:ext>
            </a:extLst>
          </p:cNvPr>
          <p:cNvSpPr>
            <a:spLocks noGrp="1"/>
          </p:cNvSpPr>
          <p:nvPr>
            <p:ph type="title"/>
          </p:nvPr>
        </p:nvSpPr>
        <p:spPr/>
        <p:txBody>
          <a:bodyPr>
            <a:noAutofit/>
          </a:bodyPr>
          <a:lstStyle/>
          <a:p>
            <a:pPr>
              <a:lnSpc>
                <a:spcPct val="100000"/>
              </a:lnSpc>
            </a:pPr>
            <a:r>
              <a:rPr lang="en-GB" sz="4000" b="1" i="1" kern="0" cap="all" dirty="0"/>
              <a:t>Industry placement delivery approaches</a:t>
            </a:r>
          </a:p>
        </p:txBody>
      </p:sp>
      <p:graphicFrame>
        <p:nvGraphicFramePr>
          <p:cNvPr id="3" name="Table 2">
            <a:extLst>
              <a:ext uri="{FF2B5EF4-FFF2-40B4-BE49-F238E27FC236}">
                <a16:creationId xmlns:a16="http://schemas.microsoft.com/office/drawing/2014/main" id="{CD6F96C6-F4E8-0382-896E-C866C0C043D5}"/>
              </a:ext>
            </a:extLst>
          </p:cNvPr>
          <p:cNvGraphicFramePr>
            <a:graphicFrameLocks noGrp="1"/>
          </p:cNvGraphicFramePr>
          <p:nvPr/>
        </p:nvGraphicFramePr>
        <p:xfrm>
          <a:off x="529028" y="1262370"/>
          <a:ext cx="11196892" cy="4693361"/>
        </p:xfrm>
        <a:graphic>
          <a:graphicData uri="http://schemas.openxmlformats.org/drawingml/2006/table">
            <a:tbl>
              <a:tblPr firstRow="1" bandRow="1">
                <a:tableStyleId>{72833802-FEF1-4C79-8D5D-14CF1EAF98D9}</a:tableStyleId>
              </a:tblPr>
              <a:tblGrid>
                <a:gridCol w="2615944">
                  <a:extLst>
                    <a:ext uri="{9D8B030D-6E8A-4147-A177-3AD203B41FA5}">
                      <a16:colId xmlns:a16="http://schemas.microsoft.com/office/drawing/2014/main" val="3388258061"/>
                    </a:ext>
                  </a:extLst>
                </a:gridCol>
                <a:gridCol w="2390203">
                  <a:extLst>
                    <a:ext uri="{9D8B030D-6E8A-4147-A177-3AD203B41FA5}">
                      <a16:colId xmlns:a16="http://schemas.microsoft.com/office/drawing/2014/main" val="2068934703"/>
                    </a:ext>
                  </a:extLst>
                </a:gridCol>
                <a:gridCol w="6190745">
                  <a:extLst>
                    <a:ext uri="{9D8B030D-6E8A-4147-A177-3AD203B41FA5}">
                      <a16:colId xmlns:a16="http://schemas.microsoft.com/office/drawing/2014/main" val="343627793"/>
                    </a:ext>
                  </a:extLst>
                </a:gridCol>
              </a:tblGrid>
              <a:tr h="342024">
                <a:tc>
                  <a:txBody>
                    <a:bodyPr/>
                    <a:lstStyle/>
                    <a:p>
                      <a:r>
                        <a:rPr lang="en-GB" dirty="0"/>
                        <a:t>APPROACH</a:t>
                      </a:r>
                      <a:endParaRPr lang="en-GB" dirty="0">
                        <a:latin typeface="Arial" panose="020B0604020202020204" pitchFamily="34" charset="0"/>
                        <a:cs typeface="Arial" panose="020B0604020202020204" pitchFamily="34" charset="0"/>
                      </a:endParaRPr>
                    </a:p>
                  </a:txBody>
                  <a:tcPr>
                    <a:solidFill>
                      <a:srgbClr val="E8462B"/>
                    </a:solidFill>
                  </a:tcPr>
                </a:tc>
                <a:tc>
                  <a:txBody>
                    <a:bodyPr/>
                    <a:lstStyle/>
                    <a:p>
                      <a:r>
                        <a:rPr lang="en-GB" dirty="0"/>
                        <a:t>HOURS</a:t>
                      </a:r>
                      <a:endParaRPr lang="en-GB" dirty="0">
                        <a:latin typeface="Arial" panose="020B0604020202020204" pitchFamily="34" charset="0"/>
                        <a:cs typeface="Arial" panose="020B0604020202020204" pitchFamily="34" charset="0"/>
                      </a:endParaRPr>
                    </a:p>
                  </a:txBody>
                  <a:tcPr>
                    <a:solidFill>
                      <a:srgbClr val="E8462B"/>
                    </a:solidFill>
                  </a:tcPr>
                </a:tc>
                <a:tc>
                  <a:txBody>
                    <a:bodyPr/>
                    <a:lstStyle/>
                    <a:p>
                      <a:r>
                        <a:rPr lang="en-GB" dirty="0"/>
                        <a:t>DESCRIPTION</a:t>
                      </a:r>
                      <a:endParaRPr lang="en-GB" dirty="0">
                        <a:latin typeface="Arial" panose="020B0604020202020204" pitchFamily="34" charset="0"/>
                        <a:cs typeface="Arial" panose="020B0604020202020204" pitchFamily="34" charset="0"/>
                      </a:endParaRPr>
                    </a:p>
                  </a:txBody>
                  <a:tcPr>
                    <a:solidFill>
                      <a:srgbClr val="E8462B"/>
                    </a:solidFill>
                  </a:tcPr>
                </a:tc>
                <a:extLst>
                  <a:ext uri="{0D108BD9-81ED-4DB2-BD59-A6C34878D82A}">
                    <a16:rowId xmlns:a16="http://schemas.microsoft.com/office/drawing/2014/main" val="541412551"/>
                  </a:ext>
                </a:extLst>
              </a:tr>
              <a:tr h="562232">
                <a:tc>
                  <a:txBody>
                    <a:bodyPr/>
                    <a:lstStyle/>
                    <a:p>
                      <a:r>
                        <a:rPr lang="en-GB" sz="1700" b="1" dirty="0"/>
                        <a:t>Work taster activities</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Up to 35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Short-term activities like shadowing, site visits, or team meetings.</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211839299"/>
                  </a:ext>
                </a:extLst>
              </a:tr>
              <a:tr h="562232">
                <a:tc>
                  <a:txBody>
                    <a:bodyPr/>
                    <a:lstStyle/>
                    <a:p>
                      <a:r>
                        <a:rPr lang="en-GB" sz="1700" b="1" dirty="0"/>
                        <a:t>Pathway or route-level</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All placement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Placement can cover broader areas across your T level, not just the student’s occupational specialism.</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303433323"/>
                  </a:ext>
                </a:extLst>
              </a:tr>
              <a:tr h="562232">
                <a:tc>
                  <a:txBody>
                    <a:bodyPr/>
                    <a:lstStyle/>
                    <a:p>
                      <a:r>
                        <a:rPr lang="en-GB" sz="1700" b="1" dirty="0"/>
                        <a:t>Part-time work</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All placement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Allows students to count part-time work relevant to their T level. </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530273420"/>
                  </a:ext>
                </a:extLst>
              </a:tr>
              <a:tr h="762000">
                <a:tc>
                  <a:txBody>
                    <a:bodyPr/>
                    <a:lstStyle/>
                    <a:p>
                      <a:r>
                        <a:rPr lang="en-GB" sz="1700" b="1" dirty="0"/>
                        <a:t>Multiple employers</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All placement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Placement hours can be with up to 2 employers or shared across up to 3 employers in a supply chain or network.</a:t>
                      </a:r>
                    </a:p>
                  </a:txBody>
                  <a:tcPr/>
                </a:tc>
                <a:extLst>
                  <a:ext uri="{0D108BD9-81ED-4DB2-BD59-A6C34878D82A}">
                    <a16:rowId xmlns:a16="http://schemas.microsoft.com/office/drawing/2014/main" val="251773136"/>
                  </a:ext>
                </a:extLst>
              </a:tr>
              <a:tr h="935620">
                <a:tc>
                  <a:txBody>
                    <a:bodyPr/>
                    <a:lstStyle/>
                    <a:p>
                      <a:r>
                        <a:rPr lang="en-GB" sz="1700" b="1" dirty="0"/>
                        <a:t>Hybrid (remote)</a:t>
                      </a:r>
                      <a:endParaRPr lang="en-GB" sz="1700" b="1"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50% (Digital route)</a:t>
                      </a:r>
                    </a:p>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20% (All other eligible routes)</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Some placement hours can be completed remotely, but this must take place in a suitable environment. </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578449216"/>
                  </a:ext>
                </a:extLst>
              </a:tr>
              <a:tr h="801181">
                <a:tc>
                  <a:txBody>
                    <a:bodyPr/>
                    <a:lstStyle/>
                    <a:p>
                      <a:r>
                        <a:rPr lang="en-GB" sz="1700" b="1" dirty="0"/>
                        <a:t>Skills development and simulated activities </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Up to one third of placement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Students’ complete activities in small teams or work in simulated environments under employer supervision.</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448870445"/>
                  </a:ext>
                </a:extLst>
              </a:tr>
            </a:tbl>
          </a:graphicData>
        </a:graphic>
      </p:graphicFrame>
    </p:spTree>
    <p:extLst>
      <p:ext uri="{BB962C8B-B14F-4D97-AF65-F5344CB8AC3E}">
        <p14:creationId xmlns:p14="http://schemas.microsoft.com/office/powerpoint/2010/main" val="3650700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FB3C-2822-E9F3-EA0C-25690ED3C89C}"/>
              </a:ext>
            </a:extLst>
          </p:cNvPr>
          <p:cNvSpPr>
            <a:spLocks noGrp="1"/>
          </p:cNvSpPr>
          <p:nvPr>
            <p:ph type="title"/>
          </p:nvPr>
        </p:nvSpPr>
        <p:spPr>
          <a:xfrm>
            <a:off x="838200" y="365125"/>
            <a:ext cx="10515600" cy="1325563"/>
          </a:xfrm>
        </p:spPr>
        <p:txBody>
          <a:bodyPr anchor="ctr">
            <a:normAutofit/>
          </a:bodyPr>
          <a:lstStyle/>
          <a:p>
            <a:r>
              <a:rPr lang="en-GB" sz="3700" dirty="0"/>
              <a:t>THE placement MODEL</a:t>
            </a:r>
          </a:p>
        </p:txBody>
      </p:sp>
      <p:sp>
        <p:nvSpPr>
          <p:cNvPr id="4" name="Content Placeholder 3">
            <a:extLst>
              <a:ext uri="{FF2B5EF4-FFF2-40B4-BE49-F238E27FC236}">
                <a16:creationId xmlns:a16="http://schemas.microsoft.com/office/drawing/2014/main" id="{959DC0F4-79F2-4B32-6DEC-D4FD32F3F94F}"/>
              </a:ext>
            </a:extLst>
          </p:cNvPr>
          <p:cNvSpPr>
            <a:spLocks noGrp="1"/>
          </p:cNvSpPr>
          <p:nvPr>
            <p:ph sz="half" idx="2"/>
          </p:nvPr>
        </p:nvSpPr>
        <p:spPr>
          <a:xfrm>
            <a:off x="1335024" y="1825625"/>
            <a:ext cx="10018776" cy="4351338"/>
          </a:xfrm>
        </p:spPr>
        <p:txBody>
          <a:bodyPr>
            <a:normAutofit/>
          </a:bodyPr>
          <a:lstStyle/>
          <a:p>
            <a:pPr>
              <a:lnSpc>
                <a:spcPct val="100000"/>
              </a:lnSpc>
              <a:spcBef>
                <a:spcPts val="1200"/>
              </a:spcBef>
              <a:spcAft>
                <a:spcPts val="1200"/>
              </a:spcAft>
            </a:pPr>
            <a:r>
              <a:rPr lang="en-GB" dirty="0">
                <a:highlight>
                  <a:srgbClr val="FFFF00"/>
                </a:highlight>
              </a:rPr>
              <a:t>&lt;Describe your delivery model - Typical delivery models include block, day-release, and staggered placements&gt;</a:t>
            </a:r>
          </a:p>
          <a:p>
            <a:pPr>
              <a:lnSpc>
                <a:spcPct val="100000"/>
              </a:lnSpc>
              <a:spcBef>
                <a:spcPts val="1200"/>
              </a:spcBef>
              <a:spcAft>
                <a:spcPts val="1200"/>
              </a:spcAft>
            </a:pPr>
            <a:r>
              <a:rPr lang="en-GB" dirty="0">
                <a:highlight>
                  <a:srgbClr val="FFFF00"/>
                </a:highlight>
              </a:rPr>
              <a:t>&lt;When in the year are you looking for the IP to begin?&gt;</a:t>
            </a:r>
          </a:p>
          <a:p>
            <a:pPr>
              <a:lnSpc>
                <a:spcPct val="100000"/>
              </a:lnSpc>
              <a:spcBef>
                <a:spcPts val="1200"/>
              </a:spcBef>
              <a:spcAft>
                <a:spcPts val="1200"/>
              </a:spcAft>
            </a:pPr>
            <a:r>
              <a:rPr lang="en-GB" dirty="0">
                <a:highlight>
                  <a:srgbClr val="FFFF00"/>
                </a:highlight>
              </a:rPr>
              <a:t>&lt;If you can be flexible make sure this is clear&gt;</a:t>
            </a:r>
          </a:p>
        </p:txBody>
      </p:sp>
    </p:spTree>
    <p:extLst>
      <p:ext uri="{BB962C8B-B14F-4D97-AF65-F5344CB8AC3E}">
        <p14:creationId xmlns:p14="http://schemas.microsoft.com/office/powerpoint/2010/main" val="1561147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ADA7-C54F-86F1-B872-7D6FA0689031}"/>
              </a:ext>
            </a:extLst>
          </p:cNvPr>
          <p:cNvSpPr>
            <a:spLocks noGrp="1"/>
          </p:cNvSpPr>
          <p:nvPr>
            <p:ph type="title"/>
          </p:nvPr>
        </p:nvSpPr>
        <p:spPr>
          <a:xfrm>
            <a:off x="587375" y="152400"/>
            <a:ext cx="10515600" cy="1325563"/>
          </a:xfrm>
        </p:spPr>
        <p:txBody>
          <a:bodyPr anchor="ctr">
            <a:normAutofit/>
          </a:bodyPr>
          <a:lstStyle/>
          <a:p>
            <a:r>
              <a:rPr lang="en-GB"/>
              <a:t>Employer Commitments to Industry Placement Students</a:t>
            </a:r>
          </a:p>
        </p:txBody>
      </p:sp>
      <p:sp>
        <p:nvSpPr>
          <p:cNvPr id="4" name="Content Placeholder 3">
            <a:extLst>
              <a:ext uri="{FF2B5EF4-FFF2-40B4-BE49-F238E27FC236}">
                <a16:creationId xmlns:a16="http://schemas.microsoft.com/office/drawing/2014/main" id="{0A1F0443-91B6-87CF-6E89-CB0A590F9EE5}"/>
              </a:ext>
            </a:extLst>
          </p:cNvPr>
          <p:cNvSpPr>
            <a:spLocks noGrp="1"/>
          </p:cNvSpPr>
          <p:nvPr>
            <p:ph sz="half" idx="1"/>
          </p:nvPr>
        </p:nvSpPr>
        <p:spPr>
          <a:xfrm>
            <a:off x="1181100" y="1620529"/>
            <a:ext cx="5181600" cy="4351338"/>
          </a:xfrm>
        </p:spPr>
        <p:txBody>
          <a:bodyPr vert="horz" lIns="91440" tIns="45720" rIns="91440" bIns="45720" rtlCol="0" anchor="t">
            <a:noAutofit/>
          </a:bodyPr>
          <a:lstStyle/>
          <a:p>
            <a:pPr>
              <a:lnSpc>
                <a:spcPct val="100000"/>
              </a:lnSpc>
              <a:spcAft>
                <a:spcPts val="600"/>
              </a:spcAft>
            </a:pPr>
            <a:r>
              <a:rPr lang="en-GB" sz="1700">
                <a:latin typeface="Arial"/>
                <a:cs typeface="Arial"/>
              </a:rPr>
              <a:t>Provide the student with a meaningful work experience and responsibilities related to their T-Level course</a:t>
            </a:r>
          </a:p>
          <a:p>
            <a:pPr>
              <a:lnSpc>
                <a:spcPct val="100000"/>
              </a:lnSpc>
              <a:spcAft>
                <a:spcPts val="600"/>
              </a:spcAft>
            </a:pPr>
            <a:r>
              <a:rPr lang="en-GB" sz="1700">
                <a:latin typeface="Arial"/>
                <a:cs typeface="Arial"/>
              </a:rPr>
              <a:t>Provide on-the-job training and support during the placement</a:t>
            </a:r>
          </a:p>
          <a:p>
            <a:pPr>
              <a:lnSpc>
                <a:spcPct val="100000"/>
              </a:lnSpc>
              <a:spcAft>
                <a:spcPts val="600"/>
              </a:spcAft>
            </a:pPr>
            <a:r>
              <a:rPr lang="en-GB" sz="1700">
                <a:latin typeface="Arial"/>
                <a:cs typeface="Arial"/>
              </a:rPr>
              <a:t>Ensure that the student is treated fairly, with respect, and is always safe</a:t>
            </a:r>
          </a:p>
          <a:p>
            <a:pPr>
              <a:lnSpc>
                <a:spcPct val="100000"/>
              </a:lnSpc>
              <a:spcAft>
                <a:spcPts val="600"/>
              </a:spcAft>
            </a:pPr>
            <a:r>
              <a:rPr lang="en-GB" sz="1700">
                <a:latin typeface="Arial"/>
                <a:cs typeface="Arial"/>
              </a:rPr>
              <a:t>Provide regular feedback and opportunities to review progress</a:t>
            </a:r>
          </a:p>
          <a:p>
            <a:pPr>
              <a:lnSpc>
                <a:spcPct val="100000"/>
              </a:lnSpc>
              <a:spcAft>
                <a:spcPts val="600"/>
              </a:spcAft>
            </a:pPr>
            <a:r>
              <a:rPr lang="en-GB" sz="1700">
                <a:latin typeface="Arial"/>
                <a:cs typeface="Arial"/>
              </a:rPr>
              <a:t>Help the student develop employability skills and prepare for their future career</a:t>
            </a:r>
          </a:p>
          <a:p>
            <a:pPr>
              <a:lnSpc>
                <a:spcPct val="100000"/>
              </a:lnSpc>
              <a:spcAft>
                <a:spcPts val="600"/>
              </a:spcAft>
            </a:pPr>
            <a:r>
              <a:rPr lang="en-GB" sz="1700">
                <a:latin typeface="Arial"/>
                <a:cs typeface="Arial"/>
              </a:rPr>
              <a:t>Adhere to relevant laws and regulations, including health and safety, data protection, and equality and diversity</a:t>
            </a:r>
          </a:p>
        </p:txBody>
      </p:sp>
      <p:pic>
        <p:nvPicPr>
          <p:cNvPr id="7" name="Content Placeholder 6" descr="Two boardroom chairs. Blue tint">
            <a:extLst>
              <a:ext uri="{FF2B5EF4-FFF2-40B4-BE49-F238E27FC236}">
                <a16:creationId xmlns:a16="http://schemas.microsoft.com/office/drawing/2014/main" id="{780430A2-6CFC-B1FC-1CB9-04290F86C19A}"/>
              </a:ext>
            </a:extLst>
          </p:cNvPr>
          <p:cNvPicPr>
            <a:picLocks noGrp="1" noChangeAspect="1"/>
          </p:cNvPicPr>
          <p:nvPr>
            <p:ph sz="half" idx="2"/>
          </p:nvPr>
        </p:nvPicPr>
        <p:blipFill>
          <a:blip r:embed="rId3"/>
          <a:stretch>
            <a:fillRect/>
          </a:stretch>
        </p:blipFill>
        <p:spPr>
          <a:xfrm>
            <a:off x="6807200" y="2271935"/>
            <a:ext cx="5181600" cy="3458718"/>
          </a:xfrm>
          <a:noFill/>
        </p:spPr>
      </p:pic>
    </p:spTree>
    <p:extLst>
      <p:ext uri="{BB962C8B-B14F-4D97-AF65-F5344CB8AC3E}">
        <p14:creationId xmlns:p14="http://schemas.microsoft.com/office/powerpoint/2010/main" val="3490301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0C4B39-AE94-DC9B-91CF-1F404AFF7662}"/>
              </a:ext>
            </a:extLst>
          </p:cNvPr>
          <p:cNvSpPr>
            <a:spLocks noGrp="1"/>
          </p:cNvSpPr>
          <p:nvPr>
            <p:ph sz="half" idx="2"/>
          </p:nvPr>
        </p:nvSpPr>
        <p:spPr>
          <a:xfrm>
            <a:off x="5670550" y="1345025"/>
            <a:ext cx="6324600" cy="5033550"/>
          </a:xfrm>
        </p:spPr>
        <p:txBody>
          <a:bodyPr vert="horz" lIns="91440" tIns="45720" rIns="91440" bIns="45720" rtlCol="0">
            <a:noAutofit/>
          </a:bodyPr>
          <a:lstStyle/>
          <a:p>
            <a:pPr marL="0" indent="0">
              <a:lnSpc>
                <a:spcPct val="100000"/>
              </a:lnSpc>
              <a:spcBef>
                <a:spcPts val="1200"/>
              </a:spcBef>
              <a:spcAft>
                <a:spcPts val="1200"/>
              </a:spcAft>
              <a:buNone/>
            </a:pPr>
            <a:r>
              <a:rPr lang="en-GB" sz="2400" b="1" dirty="0"/>
              <a:t>We will</a:t>
            </a:r>
          </a:p>
          <a:p>
            <a:pPr>
              <a:lnSpc>
                <a:spcPct val="100000"/>
              </a:lnSpc>
              <a:spcBef>
                <a:spcPts val="1200"/>
              </a:spcBef>
              <a:spcAft>
                <a:spcPts val="1200"/>
              </a:spcAft>
            </a:pPr>
            <a:r>
              <a:rPr lang="en-GB" sz="2200" dirty="0"/>
              <a:t>Provide you with a single point of contact</a:t>
            </a:r>
          </a:p>
          <a:p>
            <a:pPr>
              <a:lnSpc>
                <a:spcPct val="100000"/>
              </a:lnSpc>
              <a:spcBef>
                <a:spcPts val="1200"/>
              </a:spcBef>
              <a:spcAft>
                <a:spcPts val="1200"/>
              </a:spcAft>
            </a:pPr>
            <a:r>
              <a:rPr lang="en-GB" sz="2200" dirty="0"/>
              <a:t>Work with you to design industry placement(s) that meet you and your students’ needs</a:t>
            </a:r>
          </a:p>
          <a:p>
            <a:pPr>
              <a:lnSpc>
                <a:spcPct val="100000"/>
              </a:lnSpc>
              <a:spcBef>
                <a:spcPts val="1200"/>
              </a:spcBef>
              <a:spcAft>
                <a:spcPts val="1200"/>
              </a:spcAft>
            </a:pPr>
            <a:r>
              <a:rPr lang="en-GB" sz="2200" dirty="0"/>
              <a:t>Train students to help prepare for the placement and develop the skills and understand their responsibilities</a:t>
            </a:r>
          </a:p>
          <a:p>
            <a:pPr>
              <a:lnSpc>
                <a:spcPct val="100000"/>
              </a:lnSpc>
              <a:spcBef>
                <a:spcPts val="1200"/>
              </a:spcBef>
              <a:spcAft>
                <a:spcPts val="1200"/>
              </a:spcAft>
            </a:pPr>
            <a:r>
              <a:rPr lang="en-GB" sz="2200" dirty="0"/>
              <a:t>Support students throughout, providing regular check-ins and feedback on their progress</a:t>
            </a:r>
          </a:p>
          <a:p>
            <a:pPr>
              <a:lnSpc>
                <a:spcPct val="100000"/>
              </a:lnSpc>
              <a:spcBef>
                <a:spcPts val="1200"/>
              </a:spcBef>
              <a:spcAft>
                <a:spcPts val="1200"/>
              </a:spcAft>
            </a:pPr>
            <a:r>
              <a:rPr lang="en-GB" sz="2200" dirty="0"/>
              <a:t>Work with both you and the student to quickly resolve any issues during the placement</a:t>
            </a:r>
          </a:p>
        </p:txBody>
      </p:sp>
      <p:sp>
        <p:nvSpPr>
          <p:cNvPr id="3" name="Title 1">
            <a:extLst>
              <a:ext uri="{FF2B5EF4-FFF2-40B4-BE49-F238E27FC236}">
                <a16:creationId xmlns:a16="http://schemas.microsoft.com/office/drawing/2014/main" id="{F4DE4726-B5AE-FF28-2630-9F4D785689F3}"/>
              </a:ext>
            </a:extLst>
          </p:cNvPr>
          <p:cNvSpPr txBox="1">
            <a:spLocks/>
          </p:cNvSpPr>
          <p:nvPr/>
        </p:nvSpPr>
        <p:spPr>
          <a:xfrm>
            <a:off x="670791" y="346075"/>
            <a:ext cx="11428075"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Support During Industry Placements</a:t>
            </a:r>
          </a:p>
        </p:txBody>
      </p:sp>
      <p:pic>
        <p:nvPicPr>
          <p:cNvPr id="8" name="Picture 7" descr="A person holding a computer looking at another person&#10;&#10;Description automatically generated">
            <a:extLst>
              <a:ext uri="{FF2B5EF4-FFF2-40B4-BE49-F238E27FC236}">
                <a16:creationId xmlns:a16="http://schemas.microsoft.com/office/drawing/2014/main" id="{63B4B403-C35D-0BB4-7366-C50C32F48B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9479" y="2134600"/>
            <a:ext cx="3970721" cy="3903421"/>
          </a:xfrm>
          <a:prstGeom prst="rect">
            <a:avLst/>
          </a:prstGeom>
        </p:spPr>
      </p:pic>
    </p:spTree>
    <p:extLst>
      <p:ext uri="{BB962C8B-B14F-4D97-AF65-F5344CB8AC3E}">
        <p14:creationId xmlns:p14="http://schemas.microsoft.com/office/powerpoint/2010/main" val="3504935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58C545-0609-FF96-CFC2-011EF93526CF}"/>
              </a:ext>
            </a:extLst>
          </p:cNvPr>
          <p:cNvSpPr>
            <a:spLocks noGrp="1"/>
          </p:cNvSpPr>
          <p:nvPr>
            <p:ph idx="1"/>
          </p:nvPr>
        </p:nvSpPr>
        <p:spPr>
          <a:xfrm>
            <a:off x="1165941" y="1308100"/>
            <a:ext cx="6804714" cy="3236842"/>
          </a:xfrm>
        </p:spPr>
        <p:txBody>
          <a:bodyPr vert="horz" lIns="91440" tIns="45720" rIns="91440" bIns="45720" rtlCol="0">
            <a:noAutofit/>
          </a:bodyPr>
          <a:lstStyle/>
          <a:p>
            <a:pPr>
              <a:lnSpc>
                <a:spcPct val="100000"/>
              </a:lnSpc>
              <a:spcBef>
                <a:spcPts val="1800"/>
              </a:spcBef>
              <a:spcAft>
                <a:spcPts val="1800"/>
              </a:spcAft>
            </a:pPr>
            <a:r>
              <a:rPr lang="en-GB" sz="3200" dirty="0"/>
              <a:t>Introduce you to </a:t>
            </a:r>
            <a:r>
              <a:rPr lang="en-GB" sz="3200" b="1" dirty="0">
                <a:solidFill>
                  <a:srgbClr val="E8462B"/>
                </a:solidFill>
              </a:rPr>
              <a:t>Legal, Finance and Accounting</a:t>
            </a:r>
            <a:r>
              <a:rPr lang="en-GB" sz="3200" dirty="0"/>
              <a:t> T Levels including occupational specialisms and industry placements</a:t>
            </a:r>
          </a:p>
          <a:p>
            <a:pPr>
              <a:lnSpc>
                <a:spcPct val="100000"/>
              </a:lnSpc>
              <a:spcBef>
                <a:spcPts val="1800"/>
              </a:spcBef>
              <a:spcAft>
                <a:spcPts val="1800"/>
              </a:spcAft>
            </a:pPr>
            <a:r>
              <a:rPr lang="en-GB" sz="3200" dirty="0"/>
              <a:t>Answer your initial questions</a:t>
            </a:r>
          </a:p>
          <a:p>
            <a:pPr>
              <a:lnSpc>
                <a:spcPct val="100000"/>
              </a:lnSpc>
              <a:spcBef>
                <a:spcPts val="1800"/>
              </a:spcBef>
              <a:spcAft>
                <a:spcPts val="1800"/>
              </a:spcAft>
            </a:pPr>
            <a:r>
              <a:rPr lang="en-GB" sz="3200" dirty="0"/>
              <a:t>Gauge your interest in offering a </a:t>
            </a:r>
            <a:r>
              <a:rPr lang="en-GB" sz="3200" dirty="0">
                <a:highlight>
                  <a:srgbClr val="FFFF00"/>
                </a:highlight>
              </a:rPr>
              <a:t>&lt;school/college&gt;</a:t>
            </a:r>
            <a:r>
              <a:rPr lang="en-GB" sz="3200" dirty="0"/>
              <a:t> student an industry placement</a:t>
            </a:r>
          </a:p>
        </p:txBody>
      </p:sp>
      <p:sp>
        <p:nvSpPr>
          <p:cNvPr id="4" name="Title 1">
            <a:extLst>
              <a:ext uri="{FF2B5EF4-FFF2-40B4-BE49-F238E27FC236}">
                <a16:creationId xmlns:a16="http://schemas.microsoft.com/office/drawing/2014/main" id="{2802E05C-124C-BFD8-163C-4E2F84556302}"/>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pPr>
              <a:lnSpc>
                <a:spcPct val="100000"/>
              </a:lnSpc>
            </a:pPr>
            <a:r>
              <a:rPr lang="en-GB" sz="4000" dirty="0"/>
              <a:t>SESSION AIMS</a:t>
            </a:r>
          </a:p>
        </p:txBody>
      </p:sp>
      <p:pic>
        <p:nvPicPr>
          <p:cNvPr id="7" name="Picture 6" descr="A black and orange poster with white text&#10;&#10;Description automatically generated">
            <a:extLst>
              <a:ext uri="{FF2B5EF4-FFF2-40B4-BE49-F238E27FC236}">
                <a16:creationId xmlns:a16="http://schemas.microsoft.com/office/drawing/2014/main" id="{D64D0726-D5A2-8EF4-5CAD-67DD09C56E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8041" y="2604100"/>
            <a:ext cx="3600000" cy="3600000"/>
          </a:xfrm>
          <a:prstGeom prst="rect">
            <a:avLst/>
          </a:prstGeom>
        </p:spPr>
      </p:pic>
    </p:spTree>
    <p:extLst>
      <p:ext uri="{BB962C8B-B14F-4D97-AF65-F5344CB8AC3E}">
        <p14:creationId xmlns:p14="http://schemas.microsoft.com/office/powerpoint/2010/main" val="2654143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E1606-61DD-C92E-95F1-23E5A034E318}"/>
              </a:ext>
            </a:extLst>
          </p:cNvPr>
          <p:cNvSpPr>
            <a:spLocks noGrp="1"/>
          </p:cNvSpPr>
          <p:nvPr>
            <p:ph sz="half" idx="1"/>
          </p:nvPr>
        </p:nvSpPr>
        <p:spPr>
          <a:xfrm>
            <a:off x="1082221" y="1636713"/>
            <a:ext cx="6733486" cy="5073948"/>
          </a:xfrm>
        </p:spPr>
        <p:txBody>
          <a:bodyPr>
            <a:noAutofit/>
          </a:bodyPr>
          <a:lstStyle/>
          <a:p>
            <a:pPr>
              <a:lnSpc>
                <a:spcPct val="100000"/>
              </a:lnSpc>
              <a:spcBef>
                <a:spcPts val="1200"/>
              </a:spcBef>
              <a:spcAft>
                <a:spcPts val="1200"/>
              </a:spcAft>
            </a:pPr>
            <a:r>
              <a:rPr lang="en-GB" sz="2400" dirty="0">
                <a:latin typeface="+mn-lt"/>
              </a:rPr>
              <a:t>Students can progress to </a:t>
            </a:r>
            <a:r>
              <a:rPr lang="en-GB" sz="2400" dirty="0"/>
              <a:t>higher/degree-level study in Accounting, Finance, Law or related fields.  </a:t>
            </a:r>
          </a:p>
          <a:p>
            <a:r>
              <a:rPr lang="en-GB" sz="2400" dirty="0"/>
              <a:t>They can also move directly into work or into relevant apprenticeships.  </a:t>
            </a:r>
          </a:p>
          <a:p>
            <a:r>
              <a:rPr lang="en-GB" sz="2400" dirty="0"/>
              <a:t>Entry-level roles include Assistant Accountant, Payroll Clerk, Accounts Clerk or Legal Secretary.  </a:t>
            </a:r>
          </a:p>
          <a:p>
            <a:r>
              <a:rPr lang="en-GB" sz="2400" dirty="0"/>
              <a:t>With more experience, progression could be to roles such as Accounting Technician, Auditor, Credit Controller, Paralegal, or Legal Analyst.  </a:t>
            </a:r>
          </a:p>
          <a:p>
            <a:pPr>
              <a:lnSpc>
                <a:spcPct val="100000"/>
              </a:lnSpc>
              <a:spcBef>
                <a:spcPts val="0"/>
              </a:spcBef>
              <a:spcAft>
                <a:spcPts val="1200"/>
              </a:spcAft>
            </a:pPr>
            <a:endParaRPr lang="en-GB" sz="2200" dirty="0">
              <a:latin typeface="+mn-lt"/>
            </a:endParaRPr>
          </a:p>
        </p:txBody>
      </p:sp>
      <p:sp>
        <p:nvSpPr>
          <p:cNvPr id="6" name="Title 1">
            <a:extLst>
              <a:ext uri="{FF2B5EF4-FFF2-40B4-BE49-F238E27FC236}">
                <a16:creationId xmlns:a16="http://schemas.microsoft.com/office/drawing/2014/main" id="{A3C0604B-EFF6-ACA3-5A44-A57BC7AAE606}"/>
              </a:ext>
            </a:extLst>
          </p:cNvPr>
          <p:cNvSpPr txBox="1">
            <a:spLocks/>
          </p:cNvSpPr>
          <p:nvPr/>
        </p:nvSpPr>
        <p:spPr>
          <a:xfrm>
            <a:off x="670792" y="346075"/>
            <a:ext cx="10800000" cy="12960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r>
              <a:rPr lang="en-GB" sz="4000" dirty="0"/>
              <a:t>Progression for T Level Students</a:t>
            </a:r>
          </a:p>
        </p:txBody>
      </p:sp>
      <p:pic>
        <p:nvPicPr>
          <p:cNvPr id="8" name="Picture 7" descr="A black and orange poster with white text&#10;&#10;Description automatically generated">
            <a:extLst>
              <a:ext uri="{FF2B5EF4-FFF2-40B4-BE49-F238E27FC236}">
                <a16:creationId xmlns:a16="http://schemas.microsoft.com/office/drawing/2014/main" id="{661FC6B4-E54B-9C82-6E01-3E839141A6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4618" y="1636713"/>
            <a:ext cx="4114800" cy="4114800"/>
          </a:xfrm>
          <a:prstGeom prst="rect">
            <a:avLst/>
          </a:prstGeom>
        </p:spPr>
      </p:pic>
    </p:spTree>
    <p:extLst>
      <p:ext uri="{BB962C8B-B14F-4D97-AF65-F5344CB8AC3E}">
        <p14:creationId xmlns:p14="http://schemas.microsoft.com/office/powerpoint/2010/main" val="1442003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4887B8E-542A-4C30-8519-053B23AAC239}"/>
              </a:ext>
            </a:extLst>
          </p:cNvPr>
          <p:cNvSpPr txBox="1">
            <a:spLocks/>
          </p:cNvSpPr>
          <p:nvPr/>
        </p:nvSpPr>
        <p:spPr>
          <a:xfrm>
            <a:off x="2636322" y="1058788"/>
            <a:ext cx="8616176" cy="1728340"/>
          </a:xfrm>
          <a:prstGeom prst="rect">
            <a:avLst/>
          </a:prstGeom>
          <a:ln>
            <a:solidFill>
              <a:srgbClr val="E8462B"/>
            </a:solidFill>
          </a:ln>
        </p:spPr>
        <p:style>
          <a:lnRef idx="2">
            <a:schemeClr val="accent5"/>
          </a:lnRef>
          <a:fillRef idx="1">
            <a:schemeClr val="lt1"/>
          </a:fillRef>
          <a:effectRef idx="0">
            <a:schemeClr val="accent5"/>
          </a:effectRef>
          <a:fontRef idx="minor">
            <a:schemeClr val="dk1"/>
          </a:fontRef>
        </p:style>
        <p:txBody>
          <a:bodyP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gn="l">
              <a:lnSpc>
                <a:spcPct val="100000"/>
              </a:lnSpc>
              <a:spcBef>
                <a:spcPts val="600"/>
              </a:spcBef>
              <a:spcAft>
                <a:spcPts val="600"/>
              </a:spcAft>
              <a:buNone/>
            </a:pPr>
            <a:r>
              <a:rPr lang="en-GB" sz="2000" b="1" dirty="0">
                <a:solidFill>
                  <a:srgbClr val="E8462B"/>
                </a:solidFill>
                <a:latin typeface="Arial" panose="020B0604020202020204" pitchFamily="34" charset="0"/>
                <a:cs typeface="Arial" panose="020B0604020202020204" pitchFamily="34" charset="0"/>
              </a:rPr>
              <a:t>What is it?</a:t>
            </a:r>
          </a:p>
          <a:p>
            <a:pPr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A £6.3m </a:t>
            </a:r>
            <a:r>
              <a:rPr lang="en-GB" sz="1800" b="1" dirty="0">
                <a:latin typeface="Arial" panose="020B0604020202020204" pitchFamily="34" charset="0"/>
                <a:cs typeface="Arial" panose="020B0604020202020204" pitchFamily="34" charset="0"/>
              </a:rPr>
              <a:t>one year </a:t>
            </a:r>
            <a:r>
              <a:rPr lang="en-GB" sz="1800" dirty="0">
                <a:latin typeface="Arial" panose="020B0604020202020204" pitchFamily="34" charset="0"/>
                <a:cs typeface="Arial" panose="020B0604020202020204" pitchFamily="34" charset="0"/>
              </a:rPr>
              <a:t>Employer Support Fund (ESF) for financial year 2025-26</a:t>
            </a:r>
          </a:p>
          <a:p>
            <a:pPr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Targeted funding to support </a:t>
            </a:r>
            <a:r>
              <a:rPr lang="en-GB" sz="1800" b="1" dirty="0">
                <a:latin typeface="Arial" panose="020B0604020202020204" pitchFamily="34" charset="0"/>
                <a:cs typeface="Arial" panose="020B0604020202020204" pitchFamily="34" charset="0"/>
              </a:rPr>
              <a:t>essential costs </a:t>
            </a:r>
            <a:r>
              <a:rPr lang="en-GB" sz="1800" dirty="0">
                <a:latin typeface="Arial" panose="020B0604020202020204" pitchFamily="34" charset="0"/>
                <a:cs typeface="Arial" panose="020B0604020202020204" pitchFamily="34" charset="0"/>
              </a:rPr>
              <a:t>associated with industry placements starting on or between </a:t>
            </a:r>
            <a:r>
              <a:rPr lang="en-GB" sz="1800" b="1" dirty="0">
                <a:latin typeface="Arial" panose="020B0604020202020204" pitchFamily="34" charset="0"/>
                <a:cs typeface="Arial" panose="020B0604020202020204" pitchFamily="34" charset="0"/>
              </a:rPr>
              <a:t>23 April 2025 and 31 March 2026</a:t>
            </a:r>
            <a:endParaRPr lang="en-GB" sz="1800" b="1" dirty="0">
              <a:solidFill>
                <a:schemeClr val="bg2"/>
              </a:solidFill>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FE154D28-1B2A-4774-F23B-282EEF894A17}"/>
              </a:ext>
            </a:extLst>
          </p:cNvPr>
          <p:cNvSpPr txBox="1">
            <a:spLocks/>
          </p:cNvSpPr>
          <p:nvPr/>
        </p:nvSpPr>
        <p:spPr>
          <a:xfrm>
            <a:off x="2636322" y="2873755"/>
            <a:ext cx="8616176" cy="2092307"/>
          </a:xfrm>
          <a:prstGeom prst="rect">
            <a:avLst/>
          </a:prstGeom>
          <a:ln>
            <a:solidFill>
              <a:srgbClr val="E8462B"/>
            </a:solidFill>
          </a:ln>
        </p:spPr>
        <p:style>
          <a:lnRef idx="2">
            <a:schemeClr val="accent5"/>
          </a:lnRef>
          <a:fillRef idx="1">
            <a:schemeClr val="lt1"/>
          </a:fillRef>
          <a:effectRef idx="0">
            <a:schemeClr val="accent5"/>
          </a:effectRef>
          <a:fontRef idx="minor">
            <a:schemeClr val="dk1"/>
          </a:fontRef>
        </p:style>
        <p:txBody>
          <a:bodyP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gn="l">
              <a:lnSpc>
                <a:spcPct val="100000"/>
              </a:lnSpc>
              <a:spcBef>
                <a:spcPts val="600"/>
              </a:spcBef>
              <a:spcAft>
                <a:spcPts val="600"/>
              </a:spcAft>
              <a:buNone/>
            </a:pPr>
            <a:r>
              <a:rPr lang="en-GB" sz="2000" b="1" dirty="0">
                <a:solidFill>
                  <a:srgbClr val="E8462B"/>
                </a:solidFill>
                <a:latin typeface="Arial" panose="020B0604020202020204" pitchFamily="34" charset="0"/>
                <a:cs typeface="Arial" panose="020B0604020202020204" pitchFamily="34" charset="0"/>
              </a:rPr>
              <a:t>Why has it been introduced?</a:t>
            </a:r>
          </a:p>
          <a:p>
            <a:pPr marL="285750" indent="-285750"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To encourage </a:t>
            </a:r>
            <a:r>
              <a:rPr lang="en-GB" sz="1800" b="1" dirty="0">
                <a:latin typeface="Arial" panose="020B0604020202020204" pitchFamily="34" charset="0"/>
                <a:cs typeface="Arial" panose="020B0604020202020204" pitchFamily="34" charset="0"/>
              </a:rPr>
              <a:t>new employers to offer </a:t>
            </a:r>
            <a:r>
              <a:rPr lang="en-GB" sz="1800" dirty="0">
                <a:latin typeface="Arial" panose="020B0604020202020204" pitchFamily="34" charset="0"/>
                <a:cs typeface="Arial" panose="020B0604020202020204" pitchFamily="34" charset="0"/>
              </a:rPr>
              <a:t>placements</a:t>
            </a:r>
          </a:p>
          <a:p>
            <a:pPr marL="285750" indent="-285750"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To encourage existing employers to </a:t>
            </a:r>
            <a:r>
              <a:rPr lang="en-GB" sz="1800" b="1" dirty="0">
                <a:latin typeface="Arial" panose="020B0604020202020204" pitchFamily="34" charset="0"/>
                <a:cs typeface="Arial" panose="020B0604020202020204" pitchFamily="34" charset="0"/>
              </a:rPr>
              <a:t>grow</a:t>
            </a:r>
            <a:r>
              <a:rPr lang="en-GB" sz="1800" dirty="0">
                <a:latin typeface="Arial" panose="020B0604020202020204" pitchFamily="34" charset="0"/>
                <a:cs typeface="Arial" panose="020B0604020202020204" pitchFamily="34" charset="0"/>
              </a:rPr>
              <a:t> their placement offer</a:t>
            </a:r>
          </a:p>
          <a:p>
            <a:pPr marL="285750" indent="-285750"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To focus on T Levels we know have significant financial barriers or have been identified as a </a:t>
            </a:r>
            <a:r>
              <a:rPr lang="en-GB" sz="1800" b="1" dirty="0">
                <a:latin typeface="Arial" panose="020B0604020202020204" pitchFamily="34" charset="0"/>
                <a:cs typeface="Arial" panose="020B0604020202020204" pitchFamily="34" charset="0"/>
              </a:rPr>
              <a:t>key Government focus</a:t>
            </a:r>
            <a:r>
              <a:rPr lang="en-GB" sz="1800" dirty="0">
                <a:latin typeface="Arial" panose="020B0604020202020204" pitchFamily="34" charset="0"/>
                <a:cs typeface="Arial" panose="020B0604020202020204" pitchFamily="34" charset="0"/>
              </a:rPr>
              <a:t>. </a:t>
            </a:r>
          </a:p>
          <a:p>
            <a:pPr marL="0" indent="0">
              <a:lnSpc>
                <a:spcPct val="100000"/>
              </a:lnSpc>
              <a:spcBef>
                <a:spcPts val="3000"/>
              </a:spcBef>
              <a:spcAft>
                <a:spcPts val="3000"/>
              </a:spcAft>
              <a:buNone/>
            </a:pPr>
            <a:endParaRPr lang="en-GB" sz="4800" b="1" dirty="0">
              <a:solidFill>
                <a:schemeClr val="bg2"/>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E94AF5E-AEFB-64B7-8CD1-2FB2EA7821E1}"/>
              </a:ext>
            </a:extLst>
          </p:cNvPr>
          <p:cNvGrpSpPr/>
          <p:nvPr/>
        </p:nvGrpSpPr>
        <p:grpSpPr>
          <a:xfrm>
            <a:off x="1248490" y="1345603"/>
            <a:ext cx="1062328" cy="1062328"/>
            <a:chOff x="938593" y="1097279"/>
            <a:chExt cx="1323191" cy="1323191"/>
          </a:xfrm>
        </p:grpSpPr>
        <p:sp>
          <p:nvSpPr>
            <p:cNvPr id="6" name="Oval 5">
              <a:extLst>
                <a:ext uri="{FF2B5EF4-FFF2-40B4-BE49-F238E27FC236}">
                  <a16:creationId xmlns:a16="http://schemas.microsoft.com/office/drawing/2014/main" id="{DB745666-F96D-4AD9-6E0E-A65D2B0DC10D}"/>
                </a:ext>
              </a:extLst>
            </p:cNvPr>
            <p:cNvSpPr/>
            <p:nvPr/>
          </p:nvSpPr>
          <p:spPr>
            <a:xfrm>
              <a:off x="938593" y="1097279"/>
              <a:ext cx="1323191" cy="1323191"/>
            </a:xfrm>
            <a:prstGeom prst="ellipse">
              <a:avLst/>
            </a:prstGeom>
            <a:noFill/>
            <a:ln w="38100">
              <a:solidFill>
                <a:srgbClr val="E8462B"/>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5" name="Graphic 4" descr="Pound with solid fill">
              <a:extLst>
                <a:ext uri="{FF2B5EF4-FFF2-40B4-BE49-F238E27FC236}">
                  <a16:creationId xmlns:a16="http://schemas.microsoft.com/office/drawing/2014/main" id="{D83C7CDB-721B-2756-408A-C84BEFFD6D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988" y="1301674"/>
              <a:ext cx="914400" cy="914400"/>
            </a:xfrm>
            <a:prstGeom prst="rect">
              <a:avLst/>
            </a:prstGeom>
          </p:spPr>
        </p:pic>
      </p:grpSp>
      <p:pic>
        <p:nvPicPr>
          <p:cNvPr id="10" name="Graphic 9" descr="Help outline">
            <a:extLst>
              <a:ext uri="{FF2B5EF4-FFF2-40B4-BE49-F238E27FC236}">
                <a16:creationId xmlns:a16="http://schemas.microsoft.com/office/drawing/2014/main" id="{C5BFE474-2563-14BB-3210-8019091551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937" y="3131213"/>
            <a:ext cx="1347432" cy="1347432"/>
          </a:xfrm>
          <a:prstGeom prst="rect">
            <a:avLst/>
          </a:prstGeom>
        </p:spPr>
      </p:pic>
      <p:sp>
        <p:nvSpPr>
          <p:cNvPr id="11" name="Title 1">
            <a:extLst>
              <a:ext uri="{FF2B5EF4-FFF2-40B4-BE49-F238E27FC236}">
                <a16:creationId xmlns:a16="http://schemas.microsoft.com/office/drawing/2014/main" id="{39024D94-622A-CF10-EA6A-B0A15656BDA6}"/>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EMPLOYER SUPPORT FUND</a:t>
            </a:r>
          </a:p>
        </p:txBody>
      </p:sp>
      <p:sp>
        <p:nvSpPr>
          <p:cNvPr id="13" name="Text Placeholder 2">
            <a:extLst>
              <a:ext uri="{FF2B5EF4-FFF2-40B4-BE49-F238E27FC236}">
                <a16:creationId xmlns:a16="http://schemas.microsoft.com/office/drawing/2014/main" id="{F17E824B-A753-F5C2-3952-1C68EBA69FDC}"/>
              </a:ext>
            </a:extLst>
          </p:cNvPr>
          <p:cNvSpPr txBox="1">
            <a:spLocks/>
          </p:cNvSpPr>
          <p:nvPr/>
        </p:nvSpPr>
        <p:spPr>
          <a:xfrm>
            <a:off x="2635543" y="5069270"/>
            <a:ext cx="8616176" cy="1602994"/>
          </a:xfrm>
          <a:prstGeom prst="rect">
            <a:avLst/>
          </a:prstGeom>
          <a:ln>
            <a:solidFill>
              <a:srgbClr val="E8462B"/>
            </a:solidFill>
          </a:ln>
        </p:spPr>
        <p:style>
          <a:lnRef idx="2">
            <a:schemeClr val="accent5"/>
          </a:lnRef>
          <a:fillRef idx="1">
            <a:schemeClr val="lt1"/>
          </a:fillRef>
          <a:effectRef idx="0">
            <a:schemeClr val="accent5"/>
          </a:effectRef>
          <a:fontRef idx="minor">
            <a:schemeClr val="dk1"/>
          </a:fontRef>
        </p:style>
        <p:txBody>
          <a:bodyP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gn="l">
              <a:lnSpc>
                <a:spcPct val="100000"/>
              </a:lnSpc>
              <a:spcBef>
                <a:spcPts val="600"/>
              </a:spcBef>
              <a:spcAft>
                <a:spcPts val="600"/>
              </a:spcAft>
              <a:buNone/>
            </a:pPr>
            <a:r>
              <a:rPr lang="en-GB" sz="2000" b="1" dirty="0">
                <a:solidFill>
                  <a:srgbClr val="E8462B"/>
                </a:solidFill>
                <a:latin typeface="Arial" panose="020B0604020202020204" pitchFamily="34" charset="0"/>
                <a:cs typeface="Arial" panose="020B0604020202020204" pitchFamily="34" charset="0"/>
              </a:rPr>
              <a:t>Who can access the fund?</a:t>
            </a:r>
          </a:p>
          <a:p>
            <a:pPr marL="285750" indent="-285750" algn="l" fontAlgn="base">
              <a:lnSpc>
                <a:spcPct val="100000"/>
              </a:lnSpc>
              <a:spcBef>
                <a:spcPts val="600"/>
              </a:spcBef>
              <a:spcAft>
                <a:spcPts val="600"/>
              </a:spcAft>
            </a:pPr>
            <a:r>
              <a:rPr lang="en-GB" sz="1800" dirty="0">
                <a:latin typeface="Arial" panose="020B0604020202020204" pitchFamily="34" charset="0"/>
                <a:cs typeface="Arial" panose="020B0604020202020204" pitchFamily="34" charset="0"/>
              </a:rPr>
              <a:t>Funding is available for SMEs.</a:t>
            </a:r>
            <a:endParaRPr lang="en-US" sz="1800" dirty="0">
              <a:latin typeface="Arial" panose="020B0604020202020204" pitchFamily="34" charset="0"/>
              <a:cs typeface="Arial" panose="020B0604020202020204" pitchFamily="34" charset="0"/>
            </a:endParaRPr>
          </a:p>
          <a:p>
            <a:pPr marL="285750" indent="-285750" algn="l">
              <a:lnSpc>
                <a:spcPct val="100000"/>
              </a:lnSpc>
              <a:spcBef>
                <a:spcPts val="600"/>
              </a:spcBef>
              <a:spcAft>
                <a:spcPts val="600"/>
              </a:spcAft>
            </a:pPr>
            <a:endParaRPr lang="en-GB" sz="48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397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AAB46-7358-2749-E0CD-329902DDB672}"/>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5F5BE486-0D1B-90F2-C3F4-2CA0041ED74C}"/>
              </a:ext>
            </a:extLst>
          </p:cNvPr>
          <p:cNvSpPr txBox="1">
            <a:spLocks/>
          </p:cNvSpPr>
          <p:nvPr/>
        </p:nvSpPr>
        <p:spPr>
          <a:xfrm>
            <a:off x="1312431" y="1256593"/>
            <a:ext cx="9940065" cy="4386969"/>
          </a:xfrm>
          <a:prstGeom prst="rect">
            <a:avLst/>
          </a:prstGeom>
          <a:ln>
            <a:noFill/>
          </a:ln>
        </p:spPr>
        <p:style>
          <a:lnRef idx="2">
            <a:schemeClr val="accent5"/>
          </a:lnRef>
          <a:fillRef idx="1">
            <a:schemeClr val="lt1"/>
          </a:fillRef>
          <a:effectRef idx="0">
            <a:schemeClr val="accent5"/>
          </a:effectRef>
          <a:fontRef idx="minor">
            <a:schemeClr val="dk1"/>
          </a:fontRef>
        </p:style>
        <p:txBody>
          <a:bodyP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gn="l">
              <a:lnSpc>
                <a:spcPct val="100000"/>
              </a:lnSpc>
              <a:spcBef>
                <a:spcPts val="600"/>
              </a:spcBef>
              <a:spcAft>
                <a:spcPts val="600"/>
              </a:spcAft>
              <a:buNone/>
            </a:pPr>
            <a:r>
              <a:rPr lang="en-GB" sz="2400" b="1" dirty="0">
                <a:solidFill>
                  <a:srgbClr val="E8462B"/>
                </a:solidFill>
                <a:latin typeface="Arial" panose="020B0604020202020204" pitchFamily="34" charset="0"/>
                <a:cs typeface="Arial" panose="020B0604020202020204" pitchFamily="34" charset="0"/>
              </a:rPr>
              <a:t>What will the fund cover?</a:t>
            </a:r>
          </a:p>
          <a:p>
            <a:pPr marL="355600" indent="-355600" algn="l">
              <a:lnSpc>
                <a:spcPct val="100000"/>
              </a:lnSpc>
              <a:spcBef>
                <a:spcPts val="600"/>
              </a:spcBef>
              <a:spcAft>
                <a:spcPts val="600"/>
              </a:spcAft>
            </a:pPr>
            <a:r>
              <a:rPr lang="en-GB" sz="2000" b="1" dirty="0">
                <a:latin typeface="Arial" panose="020B0604020202020204" pitchFamily="34" charset="0"/>
                <a:cs typeface="Arial" panose="020B0604020202020204" pitchFamily="34" charset="0"/>
              </a:rPr>
              <a:t>Administrative costs</a:t>
            </a:r>
            <a:r>
              <a:rPr lang="en-GB" sz="2000" dirty="0">
                <a:latin typeface="Arial" panose="020B0604020202020204" pitchFamily="34" charset="0"/>
                <a:cs typeface="Arial" panose="020B0604020202020204" pitchFamily="34" charset="0"/>
              </a:rPr>
              <a:t> e.g. physical workspace, processes and procedures </a:t>
            </a:r>
          </a:p>
          <a:p>
            <a:pPr marL="355600" indent="-355600" algn="l">
              <a:lnSpc>
                <a:spcPct val="100000"/>
              </a:lnSpc>
              <a:spcBef>
                <a:spcPts val="600"/>
              </a:spcBef>
              <a:spcAft>
                <a:spcPts val="600"/>
              </a:spcAft>
            </a:pPr>
            <a:r>
              <a:rPr lang="en-GB" sz="2000" b="1" dirty="0">
                <a:latin typeface="Arial" panose="020B0604020202020204" pitchFamily="34" charset="0"/>
                <a:cs typeface="Arial" panose="020B0604020202020204" pitchFamily="34" charset="0"/>
              </a:rPr>
              <a:t>Tangible costs</a:t>
            </a:r>
            <a:r>
              <a:rPr lang="en-GB" sz="2000" dirty="0">
                <a:latin typeface="Arial" panose="020B0604020202020204" pitchFamily="34" charset="0"/>
                <a:cs typeface="Arial" panose="020B0604020202020204" pitchFamily="34" charset="0"/>
              </a:rPr>
              <a:t> e.g. equipment, insurance, security passes, software licenses, essential training required for staff (e.g. safeguarding) or for the student (e.g. certification) </a:t>
            </a:r>
            <a:r>
              <a:rPr lang="en-GB" sz="1800" dirty="0">
                <a:latin typeface="Arial" panose="020B0604020202020204" pitchFamily="34" charset="0"/>
                <a:cs typeface="Arial" panose="020B0604020202020204" pitchFamily="34" charset="0"/>
              </a:rPr>
              <a:t> </a:t>
            </a:r>
          </a:p>
          <a:p>
            <a:pPr marL="355600" indent="-355600" algn="l">
              <a:lnSpc>
                <a:spcPct val="100000"/>
              </a:lnSpc>
              <a:spcBef>
                <a:spcPts val="600"/>
              </a:spcBef>
              <a:spcAft>
                <a:spcPts val="600"/>
              </a:spcAft>
            </a:pPr>
            <a:endParaRPr lang="en-GB" sz="2000" dirty="0">
              <a:latin typeface="Arial" panose="020B0604020202020204" pitchFamily="34" charset="0"/>
              <a:cs typeface="Arial" panose="020B0604020202020204" pitchFamily="34" charset="0"/>
            </a:endParaRPr>
          </a:p>
          <a:p>
            <a:pPr marL="0" indent="0" algn="l">
              <a:lnSpc>
                <a:spcPct val="100000"/>
              </a:lnSpc>
              <a:spcBef>
                <a:spcPts val="600"/>
              </a:spcBef>
              <a:spcAft>
                <a:spcPts val="600"/>
              </a:spcAft>
              <a:buFont typeface="Arial" panose="020B0604020202020204" pitchFamily="34" charset="0"/>
              <a:buNone/>
            </a:pPr>
            <a:r>
              <a:rPr lang="en-GB" sz="2400" b="1" dirty="0">
                <a:solidFill>
                  <a:srgbClr val="E8462B"/>
                </a:solidFill>
                <a:latin typeface="Arial" panose="020B0604020202020204" pitchFamily="34" charset="0"/>
                <a:cs typeface="Arial" panose="020B0604020202020204" pitchFamily="34" charset="0"/>
              </a:rPr>
              <a:t>How is funding claimed?</a:t>
            </a:r>
          </a:p>
          <a:p>
            <a:pPr marL="355600" indent="-355600" algn="l" fontAlgn="base">
              <a:lnSpc>
                <a:spcPct val="100000"/>
              </a:lnSpc>
              <a:spcBef>
                <a:spcPts val="600"/>
              </a:spcBef>
              <a:spcAft>
                <a:spcPts val="600"/>
              </a:spcAft>
            </a:pPr>
            <a:r>
              <a:rPr lang="en-GB" sz="2000" dirty="0">
                <a:latin typeface="Arial" panose="020B0604020202020204" pitchFamily="34" charset="0"/>
                <a:cs typeface="Arial" panose="020B0604020202020204" pitchFamily="34" charset="0"/>
              </a:rPr>
              <a:t>Using the claim form we provide submit your claim and receipts to </a:t>
            </a:r>
            <a:r>
              <a:rPr lang="en-GB" sz="2000" dirty="0">
                <a:highlight>
                  <a:srgbClr val="FFFF00"/>
                </a:highlight>
                <a:latin typeface="Arial" panose="020B0604020202020204" pitchFamily="34" charset="0"/>
                <a:cs typeface="Arial" panose="020B0604020202020204" pitchFamily="34" charset="0"/>
              </a:rPr>
              <a:t>&lt;&lt;xxx&gt;&gt;</a:t>
            </a:r>
            <a:r>
              <a:rPr lang="en-GB" sz="2000" dirty="0">
                <a:latin typeface="Arial" panose="020B0604020202020204" pitchFamily="34" charset="0"/>
                <a:cs typeface="Arial" panose="020B0604020202020204" pitchFamily="34" charset="0"/>
              </a:rPr>
              <a:t>. Only essential claims will be supported.</a:t>
            </a:r>
          </a:p>
          <a:p>
            <a:pPr marL="355600" indent="-355600" algn="l" fontAlgn="base">
              <a:lnSpc>
                <a:spcPct val="100000"/>
              </a:lnSpc>
              <a:spcBef>
                <a:spcPts val="600"/>
              </a:spcBef>
              <a:spcAft>
                <a:spcPts val="600"/>
              </a:spcAft>
            </a:pPr>
            <a:r>
              <a:rPr lang="en-GB" sz="2000" dirty="0">
                <a:latin typeface="Arial" panose="020B0604020202020204" pitchFamily="34" charset="0"/>
                <a:cs typeface="Arial" panose="020B0604020202020204" pitchFamily="34" charset="0"/>
              </a:rPr>
              <a:t>Await approval and receive funding from us. </a:t>
            </a:r>
            <a:endParaRPr lang="en-US" sz="2000" dirty="0">
              <a:latin typeface="Arial" panose="020B0604020202020204" pitchFamily="34" charset="0"/>
              <a:cs typeface="Arial" panose="020B0604020202020204" pitchFamily="34" charset="0"/>
            </a:endParaRPr>
          </a:p>
          <a:p>
            <a:pPr marL="355600" indent="-355600" algn="l">
              <a:lnSpc>
                <a:spcPct val="100000"/>
              </a:lnSpc>
              <a:spcBef>
                <a:spcPts val="600"/>
              </a:spcBef>
              <a:spcAft>
                <a:spcPts val="600"/>
              </a:spcAft>
            </a:pPr>
            <a:endParaRPr lang="en-GB" sz="1800" b="1" dirty="0">
              <a:latin typeface="Arial" panose="020B0604020202020204" pitchFamily="34" charset="0"/>
              <a:cs typeface="Arial" panose="020B0604020202020204" pitchFamily="34" charset="0"/>
            </a:endParaRPr>
          </a:p>
          <a:p>
            <a:pPr marL="0" indent="0">
              <a:lnSpc>
                <a:spcPct val="100000"/>
              </a:lnSpc>
              <a:spcBef>
                <a:spcPts val="3000"/>
              </a:spcBef>
              <a:spcAft>
                <a:spcPts val="3000"/>
              </a:spcAft>
              <a:buNone/>
            </a:pPr>
            <a:endParaRPr lang="en-GB" sz="4800" b="1" dirty="0">
              <a:solidFill>
                <a:schemeClr val="bg2"/>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E6B506-2182-206E-B59F-E1EA90BB1802}"/>
              </a:ext>
            </a:extLst>
          </p:cNvPr>
          <p:cNvSpPr>
            <a:spLocks noGrp="1"/>
          </p:cNvSpPr>
          <p:nvPr>
            <p:ph type="title"/>
          </p:nvPr>
        </p:nvSpPr>
        <p:spPr>
          <a:xfrm>
            <a:off x="1312430" y="276247"/>
            <a:ext cx="9782221" cy="503663"/>
          </a:xfrm>
        </p:spPr>
        <p:txBody>
          <a:bodyPr vert="horz" lIns="91440" tIns="45720" rIns="91440" bIns="45720" rtlCol="0" anchor="t">
            <a:noAutofit/>
          </a:bodyPr>
          <a:lstStyle/>
          <a:p>
            <a:pPr>
              <a:lnSpc>
                <a:spcPct val="100000"/>
              </a:lnSpc>
            </a:pPr>
            <a:r>
              <a:rPr lang="en-GB" sz="4000" b="1" i="1" kern="0" dirty="0">
                <a:solidFill>
                  <a:srgbClr val="E8462B"/>
                </a:solidFill>
              </a:rPr>
              <a:t>Claiming funding</a:t>
            </a:r>
          </a:p>
        </p:txBody>
      </p:sp>
      <p:sp>
        <p:nvSpPr>
          <p:cNvPr id="4" name="Text Placeholder 2">
            <a:extLst>
              <a:ext uri="{FF2B5EF4-FFF2-40B4-BE49-F238E27FC236}">
                <a16:creationId xmlns:a16="http://schemas.microsoft.com/office/drawing/2014/main" id="{A61C7026-642A-CA51-116E-14D9E585C4D4}"/>
              </a:ext>
            </a:extLst>
          </p:cNvPr>
          <p:cNvSpPr txBox="1">
            <a:spLocks/>
          </p:cNvSpPr>
          <p:nvPr/>
        </p:nvSpPr>
        <p:spPr>
          <a:xfrm>
            <a:off x="1312431" y="6078090"/>
            <a:ext cx="9940065" cy="503663"/>
          </a:xfrm>
          <a:prstGeom prst="rect">
            <a:avLst/>
          </a:prstGeom>
          <a:solidFill>
            <a:srgbClr val="E8472B"/>
          </a:solidFill>
          <a:ln>
            <a:solidFill>
              <a:srgbClr val="E8462B"/>
            </a:solidFill>
          </a:ln>
        </p:spPr>
        <p:style>
          <a:lnRef idx="2">
            <a:schemeClr val="accent5"/>
          </a:lnRef>
          <a:fillRef idx="1">
            <a:schemeClr val="lt1"/>
          </a:fillRef>
          <a:effectRef idx="0">
            <a:schemeClr val="accent5"/>
          </a:effectRef>
          <a:fontRef idx="minor">
            <a:schemeClr val="dk1"/>
          </a:fontRef>
        </p:style>
        <p:txBody>
          <a:bodyPr anchor="ct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nSpc>
                <a:spcPct val="100000"/>
              </a:lnSpc>
              <a:spcBef>
                <a:spcPts val="600"/>
              </a:spcBef>
              <a:spcAft>
                <a:spcPts val="600"/>
              </a:spcAft>
              <a:buNone/>
            </a:pPr>
            <a:r>
              <a:rPr lang="en-GB" sz="1700" b="1" dirty="0">
                <a:solidFill>
                  <a:schemeClr val="bg1"/>
                </a:solidFill>
                <a:latin typeface="Arial"/>
                <a:ea typeface="Calibri"/>
                <a:cs typeface="Calibri"/>
              </a:rPr>
              <a:t>The ESF contributes to essential costs only. </a:t>
            </a:r>
            <a:endParaRPr lang="en-GB" sz="1700" dirty="0">
              <a:solidFill>
                <a:schemeClr val="bg1"/>
              </a:solidFill>
              <a:latin typeface="Arial"/>
            </a:endParaRPr>
          </a:p>
        </p:txBody>
      </p:sp>
    </p:spTree>
    <p:extLst>
      <p:ext uri="{BB962C8B-B14F-4D97-AF65-F5344CB8AC3E}">
        <p14:creationId xmlns:p14="http://schemas.microsoft.com/office/powerpoint/2010/main" val="4257614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1BCAC6-9A59-474C-8492-9DD4C1F9497D}"/>
              </a:ext>
            </a:extLst>
          </p:cNvPr>
          <p:cNvSpPr txBox="1"/>
          <p:nvPr/>
        </p:nvSpPr>
        <p:spPr>
          <a:xfrm>
            <a:off x="1416050" y="1605893"/>
            <a:ext cx="5446192" cy="1675482"/>
          </a:xfrm>
          <a:prstGeom prst="rect">
            <a:avLst/>
          </a:prstGeom>
          <a:noFill/>
          <a:ln>
            <a:solidFill>
              <a:srgbClr val="765AB0"/>
            </a:solidFill>
          </a:ln>
        </p:spPr>
        <p:txBody>
          <a:bodyPr wrap="square" rtlCol="0" anchor="ctr">
            <a:noAutofit/>
          </a:bodyPr>
          <a:lstStyle/>
          <a:p>
            <a:pPr>
              <a:spcBef>
                <a:spcPts val="900"/>
              </a:spcBef>
              <a:spcAft>
                <a:spcPts val="900"/>
              </a:spcAft>
            </a:pPr>
            <a:r>
              <a:rPr lang="en-GB" b="1" i="1" dirty="0">
                <a:latin typeface="Arial" panose="020B0604020202020204" pitchFamily="34" charset="0"/>
                <a:cs typeface="Arial" panose="020B0604020202020204" pitchFamily="34" charset="0"/>
              </a:rPr>
              <a:t>WHO’S GOING TO LOOK AFTER THEM?</a:t>
            </a:r>
          </a:p>
          <a:p>
            <a:pPr marL="285750" indent="-285750">
              <a:spcBef>
                <a:spcPts val="900"/>
              </a:spcBef>
              <a:spcAft>
                <a:spcPts val="900"/>
              </a:spcAft>
              <a:buFont typeface="Arial" panose="020B0604020202020204" pitchFamily="34" charset="0"/>
              <a:buChar char="•"/>
            </a:pPr>
            <a:r>
              <a:rPr lang="en-GB" sz="1600" dirty="0">
                <a:latin typeface="Arial" panose="020B0604020202020204" pitchFamily="34" charset="0"/>
                <a:cs typeface="Arial" panose="020B0604020202020204" pitchFamily="34" charset="0"/>
              </a:rPr>
              <a:t>A supervisor and a mentor (could be the same person)</a:t>
            </a:r>
          </a:p>
          <a:p>
            <a:pPr marL="285750" indent="-285750">
              <a:spcBef>
                <a:spcPts val="900"/>
              </a:spcBef>
              <a:spcAft>
                <a:spcPts val="900"/>
              </a:spcAft>
              <a:buFont typeface="Arial" panose="020B0604020202020204" pitchFamily="34" charset="0"/>
              <a:buChar char="•"/>
            </a:pPr>
            <a:r>
              <a:rPr lang="en-GB" sz="1600" dirty="0">
                <a:latin typeface="Arial" panose="020B0604020202020204" pitchFamily="34" charset="0"/>
                <a:cs typeface="Arial" panose="020B0604020202020204" pitchFamily="34" charset="0"/>
              </a:rPr>
              <a:t>A great opportunity for staff to develop mentoring skills</a:t>
            </a:r>
          </a:p>
        </p:txBody>
      </p:sp>
      <p:sp>
        <p:nvSpPr>
          <p:cNvPr id="5" name="TextBox 4">
            <a:extLst>
              <a:ext uri="{FF2B5EF4-FFF2-40B4-BE49-F238E27FC236}">
                <a16:creationId xmlns:a16="http://schemas.microsoft.com/office/drawing/2014/main" id="{F9777855-3851-401C-964F-482255823283}"/>
              </a:ext>
            </a:extLst>
          </p:cNvPr>
          <p:cNvSpPr txBox="1"/>
          <p:nvPr/>
        </p:nvSpPr>
        <p:spPr>
          <a:xfrm>
            <a:off x="7252320" y="630224"/>
            <a:ext cx="4680000" cy="2316176"/>
          </a:xfrm>
          <a:prstGeom prst="rect">
            <a:avLst/>
          </a:prstGeom>
          <a:noFill/>
          <a:ln>
            <a:solidFill>
              <a:srgbClr val="765AB0"/>
            </a:solidFill>
          </a:ln>
        </p:spPr>
        <p:txBody>
          <a:bodyPr wrap="square" rtlCol="0" anchor="ctr">
            <a:noAutofit/>
          </a:bodyPr>
          <a:lstStyle/>
          <a:p>
            <a:pPr>
              <a:spcBef>
                <a:spcPts val="900"/>
              </a:spcBef>
              <a:spcAft>
                <a:spcPts val="900"/>
              </a:spcAft>
            </a:pPr>
            <a:r>
              <a:rPr lang="en-GB" b="1" i="1" dirty="0">
                <a:latin typeface="Arial" panose="020B0604020202020204" pitchFamily="34" charset="0"/>
                <a:cs typeface="Arial" panose="020B0604020202020204" pitchFamily="34" charset="0"/>
              </a:rPr>
              <a:t>WON’T IT TAKE TOO MUCH TIME?</a:t>
            </a:r>
          </a:p>
          <a:p>
            <a:pPr marL="285750" indent="-285750">
              <a:spcBef>
                <a:spcPts val="900"/>
              </a:spcBef>
              <a:spcAft>
                <a:spcPts val="900"/>
              </a:spcAft>
              <a:buFont typeface="Arial" panose="020B0604020202020204" pitchFamily="34" charset="0"/>
              <a:buChar char="•"/>
            </a:pPr>
            <a:r>
              <a:rPr lang="en-GB" sz="1600" dirty="0">
                <a:latin typeface="Arial" panose="020B0604020202020204" pitchFamily="34" charset="0"/>
                <a:cs typeface="Arial" panose="020B0604020202020204" pitchFamily="34" charset="0"/>
              </a:rPr>
              <a:t>It should be quite a quick process to design a placement and it will get quicker once you’ve had your first placement</a:t>
            </a:r>
          </a:p>
          <a:p>
            <a:pPr marL="285750" indent="-285750">
              <a:spcBef>
                <a:spcPts val="900"/>
              </a:spcBef>
              <a:spcAft>
                <a:spcPts val="900"/>
              </a:spcAft>
              <a:buFont typeface="Arial" panose="020B0604020202020204" pitchFamily="34" charset="0"/>
              <a:buChar char="•"/>
            </a:pPr>
            <a:r>
              <a:rPr lang="en-GB" sz="1600" dirty="0">
                <a:latin typeface="Arial" panose="020B0604020202020204" pitchFamily="34" charset="0"/>
                <a:cs typeface="Arial" panose="020B0604020202020204" pitchFamily="34" charset="0"/>
              </a:rPr>
              <a:t>The short- and long-term benefits will make it worth the time investment</a:t>
            </a:r>
          </a:p>
        </p:txBody>
      </p:sp>
      <p:sp>
        <p:nvSpPr>
          <p:cNvPr id="6" name="TextBox 5">
            <a:extLst>
              <a:ext uri="{FF2B5EF4-FFF2-40B4-BE49-F238E27FC236}">
                <a16:creationId xmlns:a16="http://schemas.microsoft.com/office/drawing/2014/main" id="{E0D3BCA6-D1BC-4ED1-8E5E-871872AAE3D9}"/>
              </a:ext>
            </a:extLst>
          </p:cNvPr>
          <p:cNvSpPr txBox="1"/>
          <p:nvPr/>
        </p:nvSpPr>
        <p:spPr>
          <a:xfrm>
            <a:off x="6862242" y="3667257"/>
            <a:ext cx="4680000" cy="2424350"/>
          </a:xfrm>
          <a:prstGeom prst="rect">
            <a:avLst/>
          </a:prstGeom>
          <a:noFill/>
          <a:ln>
            <a:solidFill>
              <a:srgbClr val="765AB0"/>
            </a:solidFill>
          </a:ln>
        </p:spPr>
        <p:txBody>
          <a:bodyPr wrap="square" rtlCol="0" anchor="ctr">
            <a:noAutofit/>
          </a:bodyPr>
          <a:lstStyle/>
          <a:p>
            <a:pPr>
              <a:spcBef>
                <a:spcPts val="900"/>
              </a:spcBef>
              <a:spcAft>
                <a:spcPts val="900"/>
              </a:spcAft>
            </a:pPr>
            <a:r>
              <a:rPr lang="en-GB" b="1" i="1" dirty="0">
                <a:latin typeface="Arial" panose="020B0604020202020204" pitchFamily="34" charset="0"/>
                <a:cs typeface="Arial" panose="020B0604020202020204" pitchFamily="34" charset="0"/>
              </a:rPr>
              <a:t>WILL STUDENTS BE HIGH-CALIBRE?</a:t>
            </a:r>
          </a:p>
          <a:p>
            <a:pPr marL="285750" indent="-285750">
              <a:spcBef>
                <a:spcPts val="900"/>
              </a:spcBef>
              <a:spcAft>
                <a:spcPts val="900"/>
              </a:spcAft>
              <a:buFont typeface="Arial" panose="020B0604020202020204" pitchFamily="34" charset="0"/>
              <a:buChar char="•"/>
            </a:pPr>
            <a:r>
              <a:rPr lang="en-GB" sz="1600" dirty="0">
                <a:latin typeface="Arial" panose="020B0604020202020204" pitchFamily="34" charset="0"/>
                <a:cs typeface="Arial" panose="020B0604020202020204" pitchFamily="34" charset="0"/>
              </a:rPr>
              <a:t>T Levels are demanding courses</a:t>
            </a:r>
          </a:p>
          <a:p>
            <a:pPr marL="285750" indent="-285750">
              <a:spcBef>
                <a:spcPts val="900"/>
              </a:spcBef>
              <a:spcAft>
                <a:spcPts val="900"/>
              </a:spcAft>
              <a:buFont typeface="Arial" panose="020B0604020202020204" pitchFamily="34" charset="0"/>
              <a:buChar char="•"/>
            </a:pPr>
            <a:r>
              <a:rPr lang="en-GB" sz="1600" dirty="0">
                <a:latin typeface="Arial" panose="020B0604020202020204" pitchFamily="34" charset="0"/>
                <a:cs typeface="Arial" panose="020B0604020202020204" pitchFamily="34" charset="0"/>
              </a:rPr>
              <a:t>We will work with you to understand your needs and find students that fit well with you</a:t>
            </a:r>
          </a:p>
          <a:p>
            <a:pPr marL="285750" indent="-285750">
              <a:spcBef>
                <a:spcPts val="900"/>
              </a:spcBef>
              <a:spcAft>
                <a:spcPts val="900"/>
              </a:spcAft>
              <a:buFont typeface="Arial" panose="020B0604020202020204" pitchFamily="34" charset="0"/>
              <a:buChar char="•"/>
            </a:pPr>
            <a:r>
              <a:rPr lang="en-GB" sz="1600" dirty="0">
                <a:latin typeface="Arial" panose="020B0604020202020204" pitchFamily="34" charset="0"/>
                <a:cs typeface="Arial" panose="020B0604020202020204" pitchFamily="34" charset="0"/>
              </a:rPr>
              <a:t>You can also be involved in recruiting students</a:t>
            </a:r>
          </a:p>
        </p:txBody>
      </p:sp>
      <p:sp>
        <p:nvSpPr>
          <p:cNvPr id="8" name="TextBox 7">
            <a:extLst>
              <a:ext uri="{FF2B5EF4-FFF2-40B4-BE49-F238E27FC236}">
                <a16:creationId xmlns:a16="http://schemas.microsoft.com/office/drawing/2014/main" id="{286A10A5-AC92-4AD8-AC5C-3EADE01F37FC}"/>
              </a:ext>
            </a:extLst>
          </p:cNvPr>
          <p:cNvSpPr txBox="1"/>
          <p:nvPr/>
        </p:nvSpPr>
        <p:spPr>
          <a:xfrm>
            <a:off x="1797974" y="3849400"/>
            <a:ext cx="4531764" cy="2060064"/>
          </a:xfrm>
          <a:prstGeom prst="rect">
            <a:avLst/>
          </a:prstGeom>
          <a:noFill/>
          <a:ln>
            <a:solidFill>
              <a:srgbClr val="765AB0"/>
            </a:solidFill>
          </a:ln>
        </p:spPr>
        <p:txBody>
          <a:bodyPr wrap="square" rtlCol="0" anchor="ctr">
            <a:noAutofit/>
          </a:bodyPr>
          <a:lstStyle/>
          <a:p>
            <a:pPr>
              <a:spcBef>
                <a:spcPts val="2400"/>
              </a:spcBef>
              <a:spcAft>
                <a:spcPts val="600"/>
              </a:spcAft>
            </a:pPr>
            <a:r>
              <a:rPr lang="en-GB" b="1" i="1" dirty="0">
                <a:solidFill>
                  <a:srgbClr val="0B0C0C"/>
                </a:solidFill>
                <a:effectLst/>
              </a:rPr>
              <a:t>AS A SMALL ORGANISATION I MIGHT NOT HAVE THE CAPACITY TO HOST A STUDENT FOR THE FULL 315 HOURS?</a:t>
            </a:r>
          </a:p>
          <a:p>
            <a:pPr marL="285750" indent="-285750">
              <a:spcBef>
                <a:spcPts val="900"/>
              </a:spcBef>
              <a:spcAft>
                <a:spcPts val="900"/>
              </a:spcAft>
              <a:buFont typeface="Arial" panose="020B0604020202020204" pitchFamily="34" charset="0"/>
              <a:buChar char="•"/>
            </a:pPr>
            <a:r>
              <a:rPr lang="en-GB" sz="1600" dirty="0">
                <a:latin typeface="Arial" panose="020B0604020202020204" pitchFamily="34" charset="0"/>
                <a:cs typeface="Arial" panose="020B0604020202020204" pitchFamily="34" charset="0"/>
              </a:rPr>
              <a:t>You can share a placement with one other employer.</a:t>
            </a:r>
          </a:p>
        </p:txBody>
      </p:sp>
      <p:sp>
        <p:nvSpPr>
          <p:cNvPr id="2" name="Title 1">
            <a:extLst>
              <a:ext uri="{FF2B5EF4-FFF2-40B4-BE49-F238E27FC236}">
                <a16:creationId xmlns:a16="http://schemas.microsoft.com/office/drawing/2014/main" id="{F8ED3746-69AA-5304-0850-DD7B6FAD5795}"/>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COMMON QUESTIONS</a:t>
            </a:r>
          </a:p>
        </p:txBody>
      </p:sp>
    </p:spTree>
    <p:extLst>
      <p:ext uri="{BB962C8B-B14F-4D97-AF65-F5344CB8AC3E}">
        <p14:creationId xmlns:p14="http://schemas.microsoft.com/office/powerpoint/2010/main" val="885347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8D8EF5-3AA5-1C89-22C8-CB5D125FBABD}"/>
              </a:ext>
            </a:extLst>
          </p:cNvPr>
          <p:cNvSpPr>
            <a:spLocks noGrp="1"/>
          </p:cNvSpPr>
          <p:nvPr>
            <p:ph idx="1"/>
          </p:nvPr>
        </p:nvSpPr>
        <p:spPr>
          <a:xfrm>
            <a:off x="1698625" y="1642075"/>
            <a:ext cx="9442450" cy="4351338"/>
          </a:xfrm>
        </p:spPr>
        <p:txBody>
          <a:bodyPr>
            <a:noAutofit/>
          </a:bodyPr>
          <a:lstStyle/>
          <a:p>
            <a:pPr marL="0" indent="0">
              <a:buNone/>
            </a:pPr>
            <a:r>
              <a:rPr lang="en-GB" b="1" dirty="0"/>
              <a:t>If you’re interested in offering an industry placement :</a:t>
            </a:r>
          </a:p>
          <a:p>
            <a:pPr marL="0" indent="0">
              <a:buNone/>
            </a:pPr>
            <a:endParaRPr lang="en-GB" dirty="0"/>
          </a:p>
          <a:p>
            <a:r>
              <a:rPr lang="en-GB" dirty="0"/>
              <a:t>Arrange to speak with one of our team who will explore the opportunity with you in more detail</a:t>
            </a:r>
          </a:p>
          <a:p>
            <a:endParaRPr lang="en-GB" dirty="0"/>
          </a:p>
          <a:p>
            <a:r>
              <a:rPr lang="en-GB" dirty="0"/>
              <a:t>Attend a briefing / forum </a:t>
            </a:r>
            <a:r>
              <a:rPr lang="en-GB" dirty="0">
                <a:highlight>
                  <a:srgbClr val="FFFF00"/>
                </a:highlight>
              </a:rPr>
              <a:t>&lt;insert date/time&gt;</a:t>
            </a:r>
          </a:p>
          <a:p>
            <a:pPr marL="0" indent="0">
              <a:buNone/>
            </a:pPr>
            <a:endParaRPr lang="en-GB" dirty="0"/>
          </a:p>
        </p:txBody>
      </p:sp>
      <p:sp>
        <p:nvSpPr>
          <p:cNvPr id="4" name="Title 1">
            <a:extLst>
              <a:ext uri="{FF2B5EF4-FFF2-40B4-BE49-F238E27FC236}">
                <a16:creationId xmlns:a16="http://schemas.microsoft.com/office/drawing/2014/main" id="{65C97C00-D76E-D201-9CB3-FA1B29676182}"/>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sz="4400" dirty="0"/>
              <a:t>READY FOR THE NEXT LEVEL?</a:t>
            </a:r>
          </a:p>
        </p:txBody>
      </p:sp>
    </p:spTree>
    <p:extLst>
      <p:ext uri="{BB962C8B-B14F-4D97-AF65-F5344CB8AC3E}">
        <p14:creationId xmlns:p14="http://schemas.microsoft.com/office/powerpoint/2010/main" val="3321901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6E5F2E-AF5F-4579-9421-314B1B05090F}"/>
              </a:ext>
            </a:extLst>
          </p:cNvPr>
          <p:cNvSpPr txBox="1"/>
          <p:nvPr/>
        </p:nvSpPr>
        <p:spPr>
          <a:xfrm>
            <a:off x="899723" y="3335711"/>
            <a:ext cx="7217630" cy="2693045"/>
          </a:xfrm>
          <a:prstGeom prst="rect">
            <a:avLst/>
          </a:prstGeom>
          <a:noFill/>
        </p:spPr>
        <p:txBody>
          <a:bodyPr wrap="square" rtlCol="0">
            <a:spAutoFit/>
          </a:bodyPr>
          <a:lstStyle/>
          <a:p>
            <a:pPr lvl="0">
              <a:spcBef>
                <a:spcPts val="1200"/>
              </a:spcBef>
              <a:spcAft>
                <a:spcPts val="600"/>
              </a:spcAft>
            </a:pPr>
            <a:r>
              <a:rPr lang="en-GB" sz="2800" b="1" i="1" dirty="0">
                <a:solidFill>
                  <a:srgbClr val="E8462B"/>
                </a:solidFill>
                <a:latin typeface="Arial" panose="020B0604020202020204" pitchFamily="34" charset="0"/>
                <a:cs typeface="Arial" panose="020B0604020202020204" pitchFamily="34" charset="0"/>
              </a:rPr>
              <a:t>GO TO: </a:t>
            </a:r>
            <a:r>
              <a:rPr lang="en-GB" sz="2400" b="1" dirty="0">
                <a:solidFill>
                  <a:srgbClr val="0070C0"/>
                </a:solidFill>
                <a:latin typeface="Arial" panose="020B0604020202020204" pitchFamily="34" charset="0"/>
                <a:cs typeface="Arial" panose="020B0604020202020204" pitchFamily="34" charset="0"/>
              </a:rPr>
              <a:t>employers.tlevels.gov.uk</a:t>
            </a:r>
          </a:p>
          <a:p>
            <a:pPr marL="285750" lvl="0" indent="-285750">
              <a:spcBef>
                <a:spcPts val="1200"/>
              </a:spcBef>
              <a:spcAft>
                <a:spcPts val="6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Tools, guides, templates</a:t>
            </a:r>
          </a:p>
          <a:p>
            <a:pPr marL="285750" lvl="0" indent="-285750">
              <a:spcBef>
                <a:spcPts val="600"/>
              </a:spcBef>
              <a:spcAft>
                <a:spcPts val="6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Events</a:t>
            </a:r>
          </a:p>
          <a:p>
            <a:pPr marL="285750" lvl="0" indent="-285750">
              <a:spcBef>
                <a:spcPts val="600"/>
              </a:spcBef>
              <a:spcAft>
                <a:spcPts val="6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Advice</a:t>
            </a:r>
          </a:p>
          <a:p>
            <a:pPr marL="285750" lvl="0" indent="-285750">
              <a:spcBef>
                <a:spcPts val="600"/>
              </a:spcBef>
              <a:spcAft>
                <a:spcPts val="600"/>
              </a:spcAft>
              <a:buFont typeface="Arial" panose="020B0604020202020204" pitchFamily="34" charset="0"/>
              <a:buChar char="•"/>
            </a:pPr>
            <a:r>
              <a:rPr lang="en-GB" sz="2400" i="1" dirty="0">
                <a:solidFill>
                  <a:prstClr val="black"/>
                </a:solidFill>
                <a:latin typeface="Arial" panose="020B0604020202020204" pitchFamily="34" charset="0"/>
                <a:cs typeface="Arial" panose="020B0604020202020204" pitchFamily="34" charset="0"/>
                <a:hlinkClick r:id="rId3"/>
              </a:rPr>
              <a:t>Hear from another employer</a:t>
            </a:r>
            <a:endParaRPr lang="en-GB" sz="2000" i="1" dirty="0">
              <a:solidFill>
                <a:srgbClr val="E8472B"/>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244D11-440B-43ED-B45B-A230828FA53D}"/>
              </a:ext>
            </a:extLst>
          </p:cNvPr>
          <p:cNvSpPr txBox="1"/>
          <p:nvPr/>
        </p:nvSpPr>
        <p:spPr>
          <a:xfrm>
            <a:off x="899723" y="244400"/>
            <a:ext cx="6016108" cy="2641749"/>
          </a:xfrm>
          <a:prstGeom prst="rect">
            <a:avLst/>
          </a:prstGeom>
          <a:noFill/>
        </p:spPr>
        <p:txBody>
          <a:bodyPr wrap="square" rtlCol="0">
            <a:spAutoFit/>
          </a:bodyPr>
          <a:lstStyle/>
          <a:p>
            <a:pPr>
              <a:spcBef>
                <a:spcPts val="1200"/>
              </a:spcBef>
            </a:pPr>
            <a:r>
              <a:rPr lang="en-GB" sz="2800" b="1" i="1" dirty="0">
                <a:solidFill>
                  <a:srgbClr val="E8462B"/>
                </a:solidFill>
                <a:latin typeface="Arial" panose="020B0604020202020204" pitchFamily="34" charset="0"/>
                <a:cs typeface="Arial" panose="020B0604020202020204" pitchFamily="34" charset="0"/>
              </a:rPr>
              <a:t>WANT FURTHER SUPPORT WITH</a:t>
            </a:r>
          </a:p>
          <a:p>
            <a:pPr marL="285750" indent="-285750">
              <a:spcBef>
                <a:spcPts val="1000"/>
              </a:spcBef>
              <a:spcAft>
                <a:spcPts val="10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Understanding and deciding whether to offer industry placements</a:t>
            </a:r>
          </a:p>
          <a:p>
            <a:pPr marL="285750" indent="-285750">
              <a:spcBef>
                <a:spcPts val="1000"/>
              </a:spcBef>
              <a:spcAft>
                <a:spcPts val="10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Planning industry placements</a:t>
            </a:r>
          </a:p>
          <a:p>
            <a:pPr marL="285750" indent="-285750">
              <a:spcBef>
                <a:spcPts val="1000"/>
              </a:spcBef>
              <a:spcAft>
                <a:spcPts val="10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Delivering industry placements</a:t>
            </a:r>
          </a:p>
        </p:txBody>
      </p:sp>
      <p:pic>
        <p:nvPicPr>
          <p:cNvPr id="3" name="Picture 2">
            <a:extLst>
              <a:ext uri="{FF2B5EF4-FFF2-40B4-BE49-F238E27FC236}">
                <a16:creationId xmlns:a16="http://schemas.microsoft.com/office/drawing/2014/main" id="{B040FEBC-2AEE-5C6B-5B7B-B8D8FF4132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8032" y="1461139"/>
            <a:ext cx="5493917" cy="4806238"/>
          </a:xfrm>
          <a:prstGeom prst="rect">
            <a:avLst/>
          </a:prstGeom>
        </p:spPr>
      </p:pic>
    </p:spTree>
    <p:extLst>
      <p:ext uri="{BB962C8B-B14F-4D97-AF65-F5344CB8AC3E}">
        <p14:creationId xmlns:p14="http://schemas.microsoft.com/office/powerpoint/2010/main" val="551759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3D66-47E5-4731-AFAE-DBC2DF19E109}"/>
              </a:ext>
            </a:extLst>
          </p:cNvPr>
          <p:cNvSpPr>
            <a:spLocks noGrp="1"/>
          </p:cNvSpPr>
          <p:nvPr>
            <p:ph type="title"/>
          </p:nvPr>
        </p:nvSpPr>
        <p:spPr>
          <a:xfrm>
            <a:off x="1395662" y="1709738"/>
            <a:ext cx="9951787" cy="1913995"/>
          </a:xfrm>
        </p:spPr>
        <p:txBody>
          <a:bodyPr/>
          <a:lstStyle/>
          <a:p>
            <a:r>
              <a:rPr lang="en-GB" b="1" i="1" dirty="0"/>
              <a:t>Thank you for your time.</a:t>
            </a:r>
          </a:p>
        </p:txBody>
      </p:sp>
      <p:sp>
        <p:nvSpPr>
          <p:cNvPr id="3" name="Content Placeholder 2">
            <a:extLst>
              <a:ext uri="{FF2B5EF4-FFF2-40B4-BE49-F238E27FC236}">
                <a16:creationId xmlns:a16="http://schemas.microsoft.com/office/drawing/2014/main" id="{711853AE-E317-F978-6D95-D5C6A4F0B44F}"/>
              </a:ext>
            </a:extLst>
          </p:cNvPr>
          <p:cNvSpPr>
            <a:spLocks noGrp="1"/>
          </p:cNvSpPr>
          <p:nvPr>
            <p:ph type="body" idx="1"/>
          </p:nvPr>
        </p:nvSpPr>
        <p:spPr>
          <a:xfrm>
            <a:off x="1612232" y="4589463"/>
            <a:ext cx="9735218" cy="1500187"/>
          </a:xfrm>
        </p:spPr>
        <p:txBody>
          <a:bodyPr>
            <a:normAutofit/>
          </a:bodyPr>
          <a:lstStyle/>
          <a:p>
            <a:pPr marL="0" indent="0">
              <a:buNone/>
            </a:pPr>
            <a:r>
              <a:rPr lang="en-GB" dirty="0">
                <a:highlight>
                  <a:srgbClr val="FFFF00"/>
                </a:highlight>
              </a:rPr>
              <a:t>&lt;INSERT CONTACT DETAILS (Phone, Email, Website, LinkedIn)&gt;</a:t>
            </a:r>
          </a:p>
          <a:p>
            <a:pPr marL="0" indent="0">
              <a:buNone/>
            </a:pPr>
            <a:endParaRPr lang="en-GB" dirty="0">
              <a:highlight>
                <a:srgbClr val="FFFF00"/>
              </a:highlight>
            </a:endParaRPr>
          </a:p>
          <a:p>
            <a:pPr marL="0" indent="0">
              <a:buNone/>
            </a:pPr>
            <a:r>
              <a:rPr lang="en-GB" dirty="0">
                <a:highlight>
                  <a:srgbClr val="FFFF00"/>
                </a:highlight>
              </a:rPr>
              <a:t>More information and support can be accessed on </a:t>
            </a:r>
            <a:r>
              <a:rPr lang="en-GB" dirty="0">
                <a:highlight>
                  <a:srgbClr val="FFFF00"/>
                </a:highlight>
                <a:hlinkClick r:id="rId3"/>
              </a:rPr>
              <a:t>gov.uk </a:t>
            </a:r>
            <a:endParaRPr lang="en-GB" dirty="0">
              <a:highlight>
                <a:srgbClr val="FFFF00"/>
              </a:highlight>
            </a:endParaRPr>
          </a:p>
        </p:txBody>
      </p:sp>
    </p:spTree>
    <p:extLst>
      <p:ext uri="{BB962C8B-B14F-4D97-AF65-F5344CB8AC3E}">
        <p14:creationId xmlns:p14="http://schemas.microsoft.com/office/powerpoint/2010/main" val="3771345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8D3E-1BF2-7F11-A8EE-14F23C6F6CF7}"/>
              </a:ext>
            </a:extLst>
          </p:cNvPr>
          <p:cNvSpPr>
            <a:spLocks noGrp="1"/>
          </p:cNvSpPr>
          <p:nvPr>
            <p:ph type="title"/>
          </p:nvPr>
        </p:nvSpPr>
        <p:spPr>
          <a:xfrm>
            <a:off x="670792" y="346075"/>
            <a:ext cx="10800000" cy="1296000"/>
          </a:xfrm>
        </p:spPr>
        <p:txBody>
          <a:bodyPr vert="horz" lIns="91440" tIns="45720" rIns="91440" bIns="45720" rtlCol="0" anchor="t">
            <a:noAutofit/>
          </a:bodyPr>
          <a:lstStyle/>
          <a:p>
            <a:pPr>
              <a:lnSpc>
                <a:spcPct val="100000"/>
              </a:lnSpc>
            </a:pPr>
            <a:r>
              <a:rPr lang="en-GB" sz="4000" dirty="0"/>
              <a:t>Legal, finance and accounting</a:t>
            </a:r>
          </a:p>
        </p:txBody>
      </p:sp>
      <p:sp>
        <p:nvSpPr>
          <p:cNvPr id="3" name="Content Placeholder 2">
            <a:extLst>
              <a:ext uri="{FF2B5EF4-FFF2-40B4-BE49-F238E27FC236}">
                <a16:creationId xmlns:a16="http://schemas.microsoft.com/office/drawing/2014/main" id="{50B84775-87FE-334E-716A-E0432DE5A099}"/>
              </a:ext>
            </a:extLst>
          </p:cNvPr>
          <p:cNvSpPr>
            <a:spLocks noGrp="1"/>
          </p:cNvSpPr>
          <p:nvPr>
            <p:ph idx="1"/>
          </p:nvPr>
        </p:nvSpPr>
        <p:spPr>
          <a:xfrm>
            <a:off x="1092200" y="1642075"/>
            <a:ext cx="10800000" cy="5132838"/>
          </a:xfrm>
        </p:spPr>
        <p:txBody>
          <a:bodyPr anchor="t">
            <a:noAutofit/>
          </a:bodyPr>
          <a:lstStyle/>
          <a:p>
            <a:pPr marL="0" indent="0">
              <a:lnSpc>
                <a:spcPct val="100000"/>
              </a:lnSpc>
              <a:spcBef>
                <a:spcPts val="1200"/>
              </a:spcBef>
              <a:spcAft>
                <a:spcPts val="1200"/>
              </a:spcAft>
              <a:buNone/>
            </a:pPr>
            <a:r>
              <a:rPr lang="en-GB" dirty="0"/>
              <a:t>The </a:t>
            </a:r>
            <a:r>
              <a:rPr lang="en-GB" sz="2800" dirty="0"/>
              <a:t>Legal, Finance and Accounting </a:t>
            </a:r>
            <a:r>
              <a:rPr lang="en-GB" dirty="0">
                <a:effectLst/>
              </a:rPr>
              <a:t>skills area </a:t>
            </a:r>
            <a:r>
              <a:rPr lang="en-GB" dirty="0"/>
              <a:t>has </a:t>
            </a:r>
            <a:r>
              <a:rPr lang="en-GB" dirty="0">
                <a:effectLst/>
              </a:rPr>
              <a:t>3 T Levels for students: </a:t>
            </a:r>
          </a:p>
          <a:p>
            <a:pPr marL="1708150" lvl="1" indent="-539750">
              <a:lnSpc>
                <a:spcPct val="100000"/>
              </a:lnSpc>
              <a:spcBef>
                <a:spcPts val="1200"/>
              </a:spcBef>
              <a:spcAft>
                <a:spcPts val="1200"/>
              </a:spcAft>
              <a:buFont typeface="+mj-lt"/>
              <a:buAutoNum type="arabicPeriod"/>
            </a:pPr>
            <a:r>
              <a:rPr lang="en-GB" sz="3200" b="1" dirty="0">
                <a:solidFill>
                  <a:srgbClr val="E8462B"/>
                </a:solidFill>
              </a:rPr>
              <a:t>Finance</a:t>
            </a:r>
          </a:p>
          <a:p>
            <a:pPr marL="1708150" lvl="1" indent="-539750">
              <a:lnSpc>
                <a:spcPct val="100000"/>
              </a:lnSpc>
              <a:spcBef>
                <a:spcPts val="1200"/>
              </a:spcBef>
              <a:spcAft>
                <a:spcPts val="1200"/>
              </a:spcAft>
              <a:buFont typeface="+mj-lt"/>
              <a:buAutoNum type="arabicPeriod"/>
            </a:pPr>
            <a:r>
              <a:rPr lang="en-GB" sz="3200" b="1" dirty="0">
                <a:solidFill>
                  <a:srgbClr val="E8462B"/>
                </a:solidFill>
              </a:rPr>
              <a:t>Legal Services</a:t>
            </a:r>
          </a:p>
          <a:p>
            <a:pPr marL="1708150" lvl="1" indent="-539750">
              <a:lnSpc>
                <a:spcPct val="100000"/>
              </a:lnSpc>
              <a:spcBef>
                <a:spcPts val="1200"/>
              </a:spcBef>
              <a:spcAft>
                <a:spcPts val="1200"/>
              </a:spcAft>
              <a:buFont typeface="+mj-lt"/>
              <a:buAutoNum type="arabicPeriod"/>
            </a:pPr>
            <a:r>
              <a:rPr lang="en-GB" sz="3200" b="1" dirty="0">
                <a:solidFill>
                  <a:srgbClr val="E8462B"/>
                </a:solidFill>
              </a:rPr>
              <a:t>Accounting</a:t>
            </a:r>
          </a:p>
          <a:p>
            <a:pPr marL="0" lvl="1" indent="0">
              <a:lnSpc>
                <a:spcPct val="100000"/>
              </a:lnSpc>
              <a:spcBef>
                <a:spcPts val="1200"/>
              </a:spcBef>
              <a:spcAft>
                <a:spcPts val="1200"/>
              </a:spcAft>
              <a:buNone/>
            </a:pPr>
            <a:r>
              <a:rPr lang="en-GB" sz="2800" dirty="0"/>
              <a:t>Each is a 2-year course that equips students with practical and technical skills they need for employment in the industry</a:t>
            </a:r>
          </a:p>
        </p:txBody>
      </p:sp>
    </p:spTree>
    <p:extLst>
      <p:ext uri="{BB962C8B-B14F-4D97-AF65-F5344CB8AC3E}">
        <p14:creationId xmlns:p14="http://schemas.microsoft.com/office/powerpoint/2010/main" val="98049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01A9F15-28C9-9460-E10B-D7A6510C8792}"/>
              </a:ext>
            </a:extLst>
          </p:cNvPr>
          <p:cNvSpPr>
            <a:spLocks noGrp="1"/>
          </p:cNvSpPr>
          <p:nvPr>
            <p:ph sz="half" idx="1"/>
          </p:nvPr>
        </p:nvSpPr>
        <p:spPr>
          <a:xfrm>
            <a:off x="1116474" y="1612141"/>
            <a:ext cx="6368295" cy="3633718"/>
          </a:xfrm>
        </p:spPr>
        <p:txBody>
          <a:bodyPr>
            <a:noAutofit/>
          </a:bodyPr>
          <a:lstStyle/>
          <a:p>
            <a:pPr marL="0" indent="0" fontAlgn="base">
              <a:lnSpc>
                <a:spcPct val="100000"/>
              </a:lnSpc>
              <a:buNone/>
            </a:pPr>
            <a:r>
              <a:rPr lang="en-GB" sz="2400" b="1" dirty="0"/>
              <a:t>Students will develop a deep </a:t>
            </a:r>
          </a:p>
          <a:p>
            <a:pPr marL="0" indent="0" fontAlgn="base">
              <a:lnSpc>
                <a:spcPct val="100000"/>
              </a:lnSpc>
              <a:spcBef>
                <a:spcPts val="0"/>
              </a:spcBef>
              <a:buNone/>
            </a:pPr>
            <a:r>
              <a:rPr lang="en-GB" sz="2400" b="1" dirty="0"/>
              <a:t>understanding of industry issues including:</a:t>
            </a:r>
          </a:p>
          <a:p>
            <a:r>
              <a:rPr lang="en-GB" sz="2400" dirty="0"/>
              <a:t>The business environment – business models, tax, principles and drivers for change</a:t>
            </a:r>
          </a:p>
          <a:p>
            <a:r>
              <a:rPr lang="en-GB" sz="2400" dirty="0"/>
              <a:t>Financial accounting – core principles, bookkeeping and business maths</a:t>
            </a:r>
          </a:p>
          <a:p>
            <a:r>
              <a:rPr lang="en-GB" sz="2400" dirty="0"/>
              <a:t>Professionalism and ethics – conduct, responsibilities and ethical dilemmas</a:t>
            </a:r>
          </a:p>
          <a:p>
            <a:r>
              <a:rPr lang="en-GB" sz="2400" dirty="0"/>
              <a:t>Data and analytics – governance, visualisation tools and decision-making</a:t>
            </a:r>
          </a:p>
        </p:txBody>
      </p:sp>
      <p:sp>
        <p:nvSpPr>
          <p:cNvPr id="4" name="Content Placeholder 3">
            <a:extLst>
              <a:ext uri="{FF2B5EF4-FFF2-40B4-BE49-F238E27FC236}">
                <a16:creationId xmlns:a16="http://schemas.microsoft.com/office/drawing/2014/main" id="{F24D38BF-C0F1-19D6-C686-222F7D7B0E9B}"/>
              </a:ext>
            </a:extLst>
          </p:cNvPr>
          <p:cNvSpPr>
            <a:spLocks noGrp="1"/>
          </p:cNvSpPr>
          <p:nvPr>
            <p:ph sz="half" idx="2"/>
          </p:nvPr>
        </p:nvSpPr>
        <p:spPr>
          <a:xfrm>
            <a:off x="7098224" y="572968"/>
            <a:ext cx="4866545" cy="4138517"/>
          </a:xfrm>
        </p:spPr>
        <p:txBody>
          <a:bodyPr>
            <a:noAutofit/>
          </a:bodyPr>
          <a:lstStyle/>
          <a:p>
            <a:pPr marL="0" indent="0">
              <a:lnSpc>
                <a:spcPct val="100000"/>
              </a:lnSpc>
              <a:spcBef>
                <a:spcPts val="600"/>
              </a:spcBef>
              <a:spcAft>
                <a:spcPts val="600"/>
              </a:spcAft>
              <a:buNone/>
            </a:pPr>
            <a:r>
              <a:rPr lang="en-GB" sz="2400" b="1" dirty="0">
                <a:latin typeface="+mj-lt"/>
              </a:rPr>
              <a:t>Students at </a:t>
            </a:r>
            <a:r>
              <a:rPr lang="en-GB" sz="2400" b="1" dirty="0">
                <a:highlight>
                  <a:srgbClr val="FFFF00"/>
                </a:highlight>
                <a:latin typeface="+mj-lt"/>
              </a:rPr>
              <a:t>&lt;school/college&gt; </a:t>
            </a:r>
            <a:r>
              <a:rPr lang="en-GB" sz="2400" b="1" dirty="0">
                <a:latin typeface="+mj-lt"/>
              </a:rPr>
              <a:t>will be able to choose one of the following</a:t>
            </a:r>
            <a:r>
              <a:rPr lang="en-GB" sz="2400" b="1" dirty="0">
                <a:solidFill>
                  <a:srgbClr val="E8462B"/>
                </a:solidFill>
                <a:latin typeface="+mj-lt"/>
              </a:rPr>
              <a:t> </a:t>
            </a:r>
            <a:r>
              <a:rPr lang="en-GB" sz="2400" b="1" dirty="0">
                <a:latin typeface="+mj-lt"/>
              </a:rPr>
              <a:t>occupational specialisms: </a:t>
            </a:r>
            <a:endParaRPr lang="en-US" altLang="en-US" sz="2400" dirty="0">
              <a:latin typeface="+mj-lt"/>
            </a:endParaRPr>
          </a:p>
          <a:p>
            <a:pPr eaLnBrk="0" fontAlgn="base" hangingPunct="0">
              <a:lnSpc>
                <a:spcPct val="100000"/>
              </a:lnSpc>
              <a:spcBef>
                <a:spcPct val="0"/>
              </a:spcBef>
              <a:spcAft>
                <a:spcPct val="0"/>
              </a:spcAft>
            </a:pPr>
            <a:r>
              <a:rPr lang="en-US" altLang="en-US" sz="2000" dirty="0">
                <a:solidFill>
                  <a:srgbClr val="E8462B"/>
                </a:solidFill>
                <a:highlight>
                  <a:srgbClr val="FFFF00"/>
                </a:highlight>
                <a:latin typeface="+mj-lt"/>
              </a:rPr>
              <a:t>retail and commercial banking analyst</a:t>
            </a:r>
          </a:p>
          <a:p>
            <a:pPr eaLnBrk="0" fontAlgn="base" hangingPunct="0">
              <a:lnSpc>
                <a:spcPct val="100000"/>
              </a:lnSpc>
              <a:spcBef>
                <a:spcPct val="0"/>
              </a:spcBef>
              <a:spcAft>
                <a:spcPct val="0"/>
              </a:spcAft>
            </a:pPr>
            <a:r>
              <a:rPr lang="en-US" altLang="en-US" sz="2000" dirty="0">
                <a:solidFill>
                  <a:srgbClr val="E8462B"/>
                </a:solidFill>
                <a:highlight>
                  <a:srgbClr val="FFFF00"/>
                </a:highlight>
                <a:latin typeface="+mj-lt"/>
              </a:rPr>
              <a:t>investment banking and asset and wealth management analyst</a:t>
            </a:r>
          </a:p>
          <a:p>
            <a:pPr eaLnBrk="0" fontAlgn="base" hangingPunct="0">
              <a:lnSpc>
                <a:spcPct val="100000"/>
              </a:lnSpc>
              <a:spcBef>
                <a:spcPct val="0"/>
              </a:spcBef>
              <a:spcAft>
                <a:spcPct val="0"/>
              </a:spcAft>
            </a:pPr>
            <a:r>
              <a:rPr lang="en-US" altLang="en-US" sz="2000" dirty="0">
                <a:solidFill>
                  <a:srgbClr val="E8462B"/>
                </a:solidFill>
                <a:highlight>
                  <a:srgbClr val="FFFF00"/>
                </a:highlight>
                <a:latin typeface="+mj-lt"/>
              </a:rPr>
              <a:t>insurance practitioner</a:t>
            </a:r>
          </a:p>
          <a:p>
            <a:pPr eaLnBrk="0" fontAlgn="base" hangingPunct="0">
              <a:lnSpc>
                <a:spcPct val="100000"/>
              </a:lnSpc>
              <a:spcBef>
                <a:spcPct val="0"/>
              </a:spcBef>
              <a:spcAft>
                <a:spcPct val="0"/>
              </a:spcAft>
            </a:pPr>
            <a:r>
              <a:rPr lang="en-US" altLang="en-US" sz="2000" dirty="0">
                <a:solidFill>
                  <a:srgbClr val="E8462B"/>
                </a:solidFill>
                <a:highlight>
                  <a:srgbClr val="FFFF00"/>
                </a:highlight>
                <a:latin typeface="+mj-lt"/>
              </a:rPr>
              <a:t>financial compliance/risk analyst</a:t>
            </a:r>
          </a:p>
          <a:p>
            <a:pPr marL="0" indent="0">
              <a:lnSpc>
                <a:spcPct val="100000"/>
              </a:lnSpc>
              <a:spcBef>
                <a:spcPts val="600"/>
              </a:spcBef>
              <a:spcAft>
                <a:spcPts val="600"/>
              </a:spcAft>
              <a:buNone/>
            </a:pPr>
            <a:endParaRPr lang="en-GB" sz="2400" b="1" dirty="0">
              <a:solidFill>
                <a:srgbClr val="E8462B"/>
              </a:solidFill>
            </a:endParaRPr>
          </a:p>
          <a:p>
            <a:pPr marL="0" indent="0" algn="l" fontAlgn="base">
              <a:lnSpc>
                <a:spcPct val="100000"/>
              </a:lnSpc>
              <a:spcBef>
                <a:spcPts val="600"/>
              </a:spcBef>
              <a:spcAft>
                <a:spcPts val="600"/>
              </a:spcAft>
              <a:buNone/>
            </a:pPr>
            <a:endParaRPr lang="en-GB" sz="2000" dirty="0"/>
          </a:p>
        </p:txBody>
      </p:sp>
      <p:sp>
        <p:nvSpPr>
          <p:cNvPr id="3" name="Title 1">
            <a:extLst>
              <a:ext uri="{FF2B5EF4-FFF2-40B4-BE49-F238E27FC236}">
                <a16:creationId xmlns:a16="http://schemas.microsoft.com/office/drawing/2014/main" id="{C88C6620-B8AC-D443-D2C3-615B4B7509F8}"/>
              </a:ext>
            </a:extLst>
          </p:cNvPr>
          <p:cNvSpPr txBox="1">
            <a:spLocks/>
          </p:cNvSpPr>
          <p:nvPr/>
        </p:nvSpPr>
        <p:spPr>
          <a:xfrm>
            <a:off x="452308" y="135683"/>
            <a:ext cx="5891848"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finance</a:t>
            </a:r>
          </a:p>
        </p:txBody>
      </p:sp>
      <p:pic>
        <p:nvPicPr>
          <p:cNvPr id="8" name="Picture 7" descr="A plant growing from a glass cup of coins&#10;&#10;AI-generated content may be incorrect.">
            <a:extLst>
              <a:ext uri="{FF2B5EF4-FFF2-40B4-BE49-F238E27FC236}">
                <a16:creationId xmlns:a16="http://schemas.microsoft.com/office/drawing/2014/main" id="{96F588F2-83FD-948A-9DB7-4DAA9F341CCD}"/>
              </a:ext>
            </a:extLst>
          </p:cNvPr>
          <p:cNvPicPr>
            <a:picLocks noChangeAspect="1"/>
          </p:cNvPicPr>
          <p:nvPr/>
        </p:nvPicPr>
        <p:blipFill>
          <a:blip r:embed="rId3"/>
          <a:stretch>
            <a:fillRect/>
          </a:stretch>
        </p:blipFill>
        <p:spPr>
          <a:xfrm>
            <a:off x="7907677" y="3972144"/>
            <a:ext cx="3820761" cy="2547429"/>
          </a:xfrm>
          <a:prstGeom prst="rect">
            <a:avLst/>
          </a:prstGeom>
        </p:spPr>
      </p:pic>
      <p:sp>
        <p:nvSpPr>
          <p:cNvPr id="11" name="Rectangle 3">
            <a:extLst>
              <a:ext uri="{FF2B5EF4-FFF2-40B4-BE49-F238E27FC236}">
                <a16:creationId xmlns:a16="http://schemas.microsoft.com/office/drawing/2014/main" id="{33A3B911-76E7-C3C0-3DA7-3449FFC7CFFE}"/>
              </a:ext>
            </a:extLst>
          </p:cNvPr>
          <p:cNvSpPr>
            <a:spLocks noChangeArrowheads="1"/>
          </p:cNvSpPr>
          <p:nvPr/>
        </p:nvSpPr>
        <p:spPr bwMode="auto">
          <a:xfrm>
            <a:off x="9018586" y="6519573"/>
            <a:ext cx="282801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cs typeface="Arial" panose="020B0604020202020204" pitchFamily="34" charset="0"/>
              </a:rPr>
              <a:t>Photo by </a:t>
            </a:r>
            <a:r>
              <a:rPr kumimoji="0" lang="en-US" altLang="en-US" sz="1100" b="0" i="0" u="none" strike="noStrike" cap="none" normalizeH="0" baseline="0" dirty="0">
                <a:ln>
                  <a:noFill/>
                </a:ln>
                <a:solidFill>
                  <a:schemeClr val="tx1"/>
                </a:solidFill>
                <a:effectLst/>
                <a:cs typeface="Arial" panose="020B0604020202020204" pitchFamily="34" charset="0"/>
                <a:hlinkClick r:id="rId4"/>
              </a:rPr>
              <a:t>micheile henderson</a:t>
            </a:r>
            <a:r>
              <a:rPr kumimoji="0" lang="en-US" altLang="en-US" sz="1100" b="0" i="0" u="none" strike="noStrike" cap="none" normalizeH="0" baseline="0" dirty="0">
                <a:ln>
                  <a:noFill/>
                </a:ln>
                <a:solidFill>
                  <a:srgbClr val="000000"/>
                </a:solidFill>
                <a:effectLst/>
                <a:cs typeface="Arial" panose="020B0604020202020204" pitchFamily="34" charset="0"/>
              </a:rPr>
              <a:t> on </a:t>
            </a:r>
            <a:r>
              <a:rPr kumimoji="0" lang="en-US" altLang="en-US" sz="1100" b="0" i="0" u="none" strike="noStrike" cap="none" normalizeH="0" baseline="0" dirty="0">
                <a:ln>
                  <a:noFill/>
                </a:ln>
                <a:solidFill>
                  <a:schemeClr val="tx1"/>
                </a:solidFill>
                <a:effectLst/>
                <a:cs typeface="Arial" panose="020B0604020202020204" pitchFamily="34" charset="0"/>
                <a:hlinkClick r:id="rId5"/>
              </a:rPr>
              <a:t>Unsplash</a:t>
            </a:r>
            <a:endParaRPr kumimoji="0" lang="en-US" altLang="en-US" sz="11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1125895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105E-617D-28FC-198F-77090968997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9A6A850-9EA1-148D-2C30-A537F966334C}"/>
              </a:ext>
            </a:extLst>
          </p:cNvPr>
          <p:cNvSpPr txBox="1"/>
          <p:nvPr/>
        </p:nvSpPr>
        <p:spPr>
          <a:xfrm>
            <a:off x="2016565" y="1258202"/>
            <a:ext cx="1296144" cy="2943545"/>
          </a:xfrm>
          <a:prstGeom prst="rect">
            <a:avLst/>
          </a:prstGeom>
          <a:noFill/>
          <a:ln>
            <a:solidFill>
              <a:srgbClr val="E8472B"/>
            </a:solidFill>
          </a:ln>
        </p:spPr>
        <p:txBody>
          <a:bodyPr wrap="square" rtlCol="0" anchor="ctr">
            <a:noAutofit/>
          </a:bodyPr>
          <a:lstStyle/>
          <a:p>
            <a:pPr algn="ctr"/>
            <a:r>
              <a:rPr lang="en-GB" sz="2800" b="1" dirty="0">
                <a:latin typeface="Arial" panose="020B0604020202020204" pitchFamily="34" charset="0"/>
                <a:cs typeface="Arial" panose="020B0604020202020204" pitchFamily="34" charset="0"/>
              </a:rPr>
              <a:t>80%</a:t>
            </a:r>
          </a:p>
          <a:p>
            <a:pPr algn="ctr"/>
            <a:endParaRPr lang="en-GB" sz="20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Up to 1400 hours</a:t>
            </a:r>
          </a:p>
        </p:txBody>
      </p:sp>
      <p:sp>
        <p:nvSpPr>
          <p:cNvPr id="10" name="TextBox 9">
            <a:extLst>
              <a:ext uri="{FF2B5EF4-FFF2-40B4-BE49-F238E27FC236}">
                <a16:creationId xmlns:a16="http://schemas.microsoft.com/office/drawing/2014/main" id="{3E42424B-03F5-816E-1AAD-ADD9CC22859A}"/>
              </a:ext>
            </a:extLst>
          </p:cNvPr>
          <p:cNvSpPr txBox="1"/>
          <p:nvPr/>
        </p:nvSpPr>
        <p:spPr>
          <a:xfrm>
            <a:off x="1991771" y="4539232"/>
            <a:ext cx="1296144" cy="1554064"/>
          </a:xfrm>
          <a:prstGeom prst="rect">
            <a:avLst/>
          </a:prstGeom>
          <a:noFill/>
          <a:ln>
            <a:solidFill>
              <a:srgbClr val="E8472B"/>
            </a:solidFill>
          </a:ln>
        </p:spPr>
        <p:txBody>
          <a:bodyPr wrap="square" rtlCol="0" anchor="ctr">
            <a:noAutofit/>
          </a:bodyPr>
          <a:lstStyle/>
          <a:p>
            <a:pPr algn="ctr"/>
            <a:r>
              <a:rPr lang="en-GB" sz="2800" b="1" dirty="0">
                <a:latin typeface="Arial" panose="020B0604020202020204" pitchFamily="34" charset="0"/>
                <a:cs typeface="Arial" panose="020B0604020202020204" pitchFamily="34" charset="0"/>
              </a:rPr>
              <a:t>20%</a:t>
            </a:r>
          </a:p>
          <a:p>
            <a:pPr algn="ctr"/>
            <a:r>
              <a:rPr lang="en-GB" sz="1600" dirty="0">
                <a:latin typeface="Arial" panose="020B0604020202020204" pitchFamily="34" charset="0"/>
                <a:cs typeface="Arial" panose="020B0604020202020204" pitchFamily="34" charset="0"/>
              </a:rPr>
              <a:t>At least </a:t>
            </a:r>
          </a:p>
          <a:p>
            <a:pPr algn="ctr">
              <a:spcAft>
                <a:spcPts val="600"/>
              </a:spcAft>
            </a:pPr>
            <a:r>
              <a:rPr lang="en-GB" sz="1600" dirty="0">
                <a:latin typeface="Arial" panose="020B0604020202020204" pitchFamily="34" charset="0"/>
                <a:cs typeface="Arial" panose="020B0604020202020204" pitchFamily="34" charset="0"/>
              </a:rPr>
              <a:t>315 hours</a:t>
            </a:r>
          </a:p>
          <a:p>
            <a:pPr algn="ctr"/>
            <a:r>
              <a:rPr lang="en-GB" sz="1600" dirty="0">
                <a:latin typeface="Arial" panose="020B0604020202020204" pitchFamily="34" charset="0"/>
                <a:cs typeface="Arial" panose="020B0604020202020204" pitchFamily="34" charset="0"/>
              </a:rPr>
              <a:t>350 hours average</a:t>
            </a:r>
            <a:endParaRPr lang="en-GB" sz="3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B9B2E72-1D29-7BDF-8EF7-476A84C32D81}"/>
              </a:ext>
            </a:extLst>
          </p:cNvPr>
          <p:cNvSpPr txBox="1"/>
          <p:nvPr/>
        </p:nvSpPr>
        <p:spPr>
          <a:xfrm>
            <a:off x="3839585" y="1258202"/>
            <a:ext cx="2428447" cy="2943545"/>
          </a:xfrm>
          <a:prstGeom prst="rect">
            <a:avLst/>
          </a:prstGeom>
          <a:noFill/>
          <a:ln>
            <a:noFill/>
          </a:ln>
        </p:spPr>
        <p:txBody>
          <a:bodyPr wrap="square" rtlCol="0" anchor="ctr">
            <a:noAutofit/>
          </a:bodyPr>
          <a:lstStyle/>
          <a:p>
            <a:pPr algn="ctr">
              <a:spcBef>
                <a:spcPts val="600"/>
              </a:spcBef>
              <a:spcAft>
                <a:spcPts val="600"/>
              </a:spcAft>
            </a:pPr>
            <a:r>
              <a:rPr lang="en-GB" sz="1600" b="1" dirty="0">
                <a:latin typeface="Arial" panose="020B0604020202020204" pitchFamily="34" charset="0"/>
                <a:cs typeface="Arial" panose="020B0604020202020204" pitchFamily="34" charset="0"/>
              </a:rPr>
              <a:t>TECHNICAL QUALIFICATION</a:t>
            </a:r>
          </a:p>
          <a:p>
            <a:pPr algn="ctr">
              <a:spcBef>
                <a:spcPts val="600"/>
              </a:spcBef>
              <a:spcAft>
                <a:spcPts val="600"/>
              </a:spcAft>
            </a:pPr>
            <a:r>
              <a:rPr lang="en-GB" b="1" dirty="0">
                <a:solidFill>
                  <a:srgbClr val="E8462B"/>
                </a:solidFill>
              </a:rPr>
              <a:t>FINANCE</a:t>
            </a:r>
            <a:endParaRPr lang="en-GB" b="1" dirty="0">
              <a:solidFill>
                <a:srgbClr val="E8462B"/>
              </a:solidFill>
              <a:effectLst/>
            </a:endParaRPr>
          </a:p>
        </p:txBody>
      </p:sp>
      <p:sp>
        <p:nvSpPr>
          <p:cNvPr id="12" name="TextBox 11">
            <a:extLst>
              <a:ext uri="{FF2B5EF4-FFF2-40B4-BE49-F238E27FC236}">
                <a16:creationId xmlns:a16="http://schemas.microsoft.com/office/drawing/2014/main" id="{8D129DB8-4B3F-DF51-5F83-1D76531CAD6B}"/>
              </a:ext>
            </a:extLst>
          </p:cNvPr>
          <p:cNvSpPr txBox="1"/>
          <p:nvPr/>
        </p:nvSpPr>
        <p:spPr>
          <a:xfrm>
            <a:off x="6268033" y="1271804"/>
            <a:ext cx="4143292" cy="1369508"/>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CORE</a:t>
            </a:r>
          </a:p>
        </p:txBody>
      </p:sp>
      <p:sp>
        <p:nvSpPr>
          <p:cNvPr id="13" name="TextBox 12">
            <a:extLst>
              <a:ext uri="{FF2B5EF4-FFF2-40B4-BE49-F238E27FC236}">
                <a16:creationId xmlns:a16="http://schemas.microsoft.com/office/drawing/2014/main" id="{5BBF2681-D753-FB90-522E-AFA2154F5CE0}"/>
              </a:ext>
            </a:extLst>
          </p:cNvPr>
          <p:cNvSpPr txBox="1"/>
          <p:nvPr/>
        </p:nvSpPr>
        <p:spPr>
          <a:xfrm>
            <a:off x="6268031" y="2641313"/>
            <a:ext cx="4143291" cy="1554063"/>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OCCUPATIONAL SPECIALISM</a:t>
            </a:r>
          </a:p>
          <a:p>
            <a:pPr marL="285750" indent="-285750" eaLnBrk="0" fontAlgn="base" hangingPunct="0">
              <a:lnSpc>
                <a:spcPct val="100000"/>
              </a:lnSpc>
              <a:spcBef>
                <a:spcPct val="0"/>
              </a:spcBef>
              <a:spcAft>
                <a:spcPct val="0"/>
              </a:spcAft>
              <a:buFont typeface="Arial" panose="020B0604020202020204" pitchFamily="34" charset="0"/>
              <a:buChar char="•"/>
            </a:pPr>
            <a:r>
              <a:rPr lang="en-US" altLang="en-US" sz="1600" dirty="0">
                <a:solidFill>
                  <a:srgbClr val="E8462B"/>
                </a:solidFill>
                <a:highlight>
                  <a:srgbClr val="FFFF00"/>
                </a:highlight>
              </a:rPr>
              <a:t>retail and commercial banking analyst</a:t>
            </a:r>
          </a:p>
          <a:p>
            <a:pPr marL="285750" indent="-285750" eaLnBrk="0" fontAlgn="base" hangingPunct="0">
              <a:lnSpc>
                <a:spcPct val="100000"/>
              </a:lnSpc>
              <a:spcBef>
                <a:spcPct val="0"/>
              </a:spcBef>
              <a:spcAft>
                <a:spcPct val="0"/>
              </a:spcAft>
              <a:buFont typeface="Arial" panose="020B0604020202020204" pitchFamily="34" charset="0"/>
              <a:buChar char="•"/>
            </a:pPr>
            <a:r>
              <a:rPr lang="en-US" altLang="en-US" sz="1600" dirty="0">
                <a:solidFill>
                  <a:srgbClr val="E8462B"/>
                </a:solidFill>
                <a:highlight>
                  <a:srgbClr val="FFFF00"/>
                </a:highlight>
              </a:rPr>
              <a:t>investment banking and asset and wealth management analyst</a:t>
            </a:r>
          </a:p>
          <a:p>
            <a:pPr marL="285750" indent="-285750" eaLnBrk="0" fontAlgn="base" hangingPunct="0">
              <a:lnSpc>
                <a:spcPct val="100000"/>
              </a:lnSpc>
              <a:spcBef>
                <a:spcPct val="0"/>
              </a:spcBef>
              <a:spcAft>
                <a:spcPct val="0"/>
              </a:spcAft>
              <a:buFont typeface="Arial" panose="020B0604020202020204" pitchFamily="34" charset="0"/>
              <a:buChar char="•"/>
            </a:pPr>
            <a:r>
              <a:rPr lang="en-US" altLang="en-US" sz="1600" dirty="0">
                <a:solidFill>
                  <a:srgbClr val="E8462B"/>
                </a:solidFill>
                <a:highlight>
                  <a:srgbClr val="FFFF00"/>
                </a:highlight>
              </a:rPr>
              <a:t>insurance practitioner</a:t>
            </a:r>
          </a:p>
          <a:p>
            <a:pPr marL="285750" indent="-285750" eaLnBrk="0" fontAlgn="base" hangingPunct="0">
              <a:lnSpc>
                <a:spcPct val="100000"/>
              </a:lnSpc>
              <a:spcBef>
                <a:spcPct val="0"/>
              </a:spcBef>
              <a:spcAft>
                <a:spcPct val="0"/>
              </a:spcAft>
              <a:buFont typeface="Arial" panose="020B0604020202020204" pitchFamily="34" charset="0"/>
              <a:buChar char="•"/>
            </a:pPr>
            <a:r>
              <a:rPr lang="en-US" altLang="en-US" sz="1600" dirty="0">
                <a:solidFill>
                  <a:srgbClr val="E8462B"/>
                </a:solidFill>
                <a:highlight>
                  <a:srgbClr val="FFFF00"/>
                </a:highlight>
              </a:rPr>
              <a:t>financial compliance/risk analyst</a:t>
            </a:r>
          </a:p>
        </p:txBody>
      </p:sp>
      <p:sp>
        <p:nvSpPr>
          <p:cNvPr id="14" name="TextBox 13">
            <a:extLst>
              <a:ext uri="{FF2B5EF4-FFF2-40B4-BE49-F238E27FC236}">
                <a16:creationId xmlns:a16="http://schemas.microsoft.com/office/drawing/2014/main" id="{B1824C28-418B-C893-E0E6-FDE60F712A55}"/>
              </a:ext>
            </a:extLst>
          </p:cNvPr>
          <p:cNvSpPr txBox="1"/>
          <p:nvPr/>
        </p:nvSpPr>
        <p:spPr>
          <a:xfrm>
            <a:off x="10411325" y="1266328"/>
            <a:ext cx="1383953" cy="2918078"/>
          </a:xfrm>
          <a:prstGeom prst="rect">
            <a:avLst/>
          </a:prstGeom>
          <a:noFill/>
          <a:ln>
            <a:solidFill>
              <a:srgbClr val="E8472B"/>
            </a:solidFill>
          </a:ln>
        </p:spPr>
        <p:txBody>
          <a:bodyPr wrap="square" rtlCol="0" anchor="ctr">
            <a:noAutofit/>
          </a:bodyPr>
          <a:lstStyle>
            <a:defPPr>
              <a:defRPr lang="en-US"/>
            </a:defPPr>
            <a:lvl1pPr algn="ctr">
              <a:defRPr sz="2000">
                <a:latin typeface="Arial" panose="020B0604020202020204" pitchFamily="34" charset="0"/>
                <a:cs typeface="Arial" panose="020B0604020202020204" pitchFamily="34" charset="0"/>
              </a:defRPr>
            </a:lvl1pPr>
          </a:lstStyle>
          <a:p>
            <a:r>
              <a:rPr lang="en-GB" sz="1600" b="1" dirty="0"/>
              <a:t>ENGLISH AND MATHS</a:t>
            </a:r>
          </a:p>
        </p:txBody>
      </p:sp>
      <p:sp>
        <p:nvSpPr>
          <p:cNvPr id="22" name="TextBox 21">
            <a:extLst>
              <a:ext uri="{FF2B5EF4-FFF2-40B4-BE49-F238E27FC236}">
                <a16:creationId xmlns:a16="http://schemas.microsoft.com/office/drawing/2014/main" id="{2B7FE230-9135-073E-07E9-2DCC0CCC594B}"/>
              </a:ext>
            </a:extLst>
          </p:cNvPr>
          <p:cNvSpPr txBox="1"/>
          <p:nvPr/>
        </p:nvSpPr>
        <p:spPr>
          <a:xfrm rot="16200000">
            <a:off x="-900240" y="3499258"/>
            <a:ext cx="4701141" cy="427715"/>
          </a:xfrm>
          <a:prstGeom prst="rect">
            <a:avLst/>
          </a:prstGeom>
          <a:noFill/>
          <a:ln>
            <a:noFill/>
          </a:ln>
        </p:spPr>
        <p:txBody>
          <a:bodyPr wrap="square" rtlCol="0" anchor="ctr">
            <a:noAutofit/>
          </a:bodyPr>
          <a:lstStyle/>
          <a:p>
            <a:pPr algn="ctr"/>
            <a:r>
              <a:rPr lang="en-GB" sz="3200" b="1" dirty="0">
                <a:latin typeface="Arial" panose="020B0604020202020204" pitchFamily="34" charset="0"/>
                <a:cs typeface="Arial" panose="020B0604020202020204" pitchFamily="34" charset="0"/>
              </a:rPr>
              <a:t>2 years</a:t>
            </a:r>
          </a:p>
        </p:txBody>
      </p:sp>
      <p:sp>
        <p:nvSpPr>
          <p:cNvPr id="23" name="TextBox 22">
            <a:extLst>
              <a:ext uri="{FF2B5EF4-FFF2-40B4-BE49-F238E27FC236}">
                <a16:creationId xmlns:a16="http://schemas.microsoft.com/office/drawing/2014/main" id="{8DC33A83-545A-8ACF-9F8E-615C14B35549}"/>
              </a:ext>
            </a:extLst>
          </p:cNvPr>
          <p:cNvSpPr txBox="1"/>
          <p:nvPr/>
        </p:nvSpPr>
        <p:spPr>
          <a:xfrm>
            <a:off x="3818785" y="1286831"/>
            <a:ext cx="7983581" cy="2935419"/>
          </a:xfrm>
          <a:prstGeom prst="rect">
            <a:avLst/>
          </a:prstGeom>
          <a:noFill/>
          <a:ln w="38100">
            <a:solidFill>
              <a:srgbClr val="FC4421"/>
            </a:solidFill>
            <a:prstDash val="solid"/>
          </a:ln>
        </p:spPr>
        <p:txBody>
          <a:bodyPr wrap="square" rtlCol="0" anchor="ctr">
            <a:noAutofit/>
          </a:bodyPr>
          <a:lstStyle/>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AB23E5B-8237-42B8-5D6F-53E090EDBDED}"/>
              </a:ext>
            </a:extLst>
          </p:cNvPr>
          <p:cNvGrpSpPr/>
          <p:nvPr/>
        </p:nvGrpSpPr>
        <p:grpSpPr>
          <a:xfrm>
            <a:off x="3839587" y="4539233"/>
            <a:ext cx="7985909" cy="1554063"/>
            <a:chOff x="3722864" y="4581078"/>
            <a:chExt cx="7985909" cy="1554063"/>
          </a:xfrm>
        </p:grpSpPr>
        <p:sp>
          <p:nvSpPr>
            <p:cNvPr id="16" name="TextBox 15">
              <a:extLst>
                <a:ext uri="{FF2B5EF4-FFF2-40B4-BE49-F238E27FC236}">
                  <a16:creationId xmlns:a16="http://schemas.microsoft.com/office/drawing/2014/main" id="{1FA5E72E-3C02-2314-61C5-36A67182B7F1}"/>
                </a:ext>
              </a:extLst>
            </p:cNvPr>
            <p:cNvSpPr txBox="1"/>
            <p:nvPr/>
          </p:nvSpPr>
          <p:spPr>
            <a:xfrm>
              <a:off x="3774111" y="4601581"/>
              <a:ext cx="2483264" cy="756529"/>
            </a:xfrm>
            <a:prstGeom prst="rect">
              <a:avLst/>
            </a:prstGeom>
            <a:noFill/>
            <a:ln>
              <a:noFill/>
            </a:ln>
          </p:spPr>
          <p:txBody>
            <a:bodyPr wrap="square" rtlCol="0" anchor="t">
              <a:noAutofit/>
            </a:bodyPr>
            <a:lstStyle/>
            <a:p>
              <a:pPr algn="ctr"/>
              <a:r>
                <a:rPr lang="en-GB" dirty="0">
                  <a:latin typeface="Arial" panose="020B0604020202020204" pitchFamily="34" charset="0"/>
                  <a:cs typeface="Arial" panose="020B0604020202020204" pitchFamily="34" charset="0"/>
                </a:rPr>
                <a:t>Technical skills and knowledge</a:t>
              </a:r>
            </a:p>
          </p:txBody>
        </p:sp>
        <p:sp>
          <p:nvSpPr>
            <p:cNvPr id="17" name="TextBox 16">
              <a:extLst>
                <a:ext uri="{FF2B5EF4-FFF2-40B4-BE49-F238E27FC236}">
                  <a16:creationId xmlns:a16="http://schemas.microsoft.com/office/drawing/2014/main" id="{B1344B72-EAF7-1A4C-DEF2-367383E81281}"/>
                </a:ext>
              </a:extLst>
            </p:cNvPr>
            <p:cNvSpPr txBox="1"/>
            <p:nvPr/>
          </p:nvSpPr>
          <p:spPr>
            <a:xfrm>
              <a:off x="6338996" y="4591040"/>
              <a:ext cx="2520000" cy="742948"/>
            </a:xfrm>
            <a:prstGeom prst="rect">
              <a:avLst/>
            </a:prstGeom>
            <a:noFill/>
            <a:ln>
              <a:noFill/>
            </a:ln>
          </p:spPr>
          <p:txBody>
            <a:bodyPr wrap="square" rtlCol="0" anchor="t">
              <a:noAutofit/>
            </a:bodyPr>
            <a:lstStyle/>
            <a:p>
              <a:pPr algn="ctr"/>
              <a:r>
                <a:rPr lang="en-GB" dirty="0">
                  <a:latin typeface="Arial" panose="020B0604020202020204" pitchFamily="34" charset="0"/>
                  <a:cs typeface="Arial" panose="020B0604020202020204" pitchFamily="34" charset="0"/>
                </a:rPr>
                <a:t>Practical skills for employment</a:t>
              </a:r>
            </a:p>
          </p:txBody>
        </p:sp>
        <p:sp>
          <p:nvSpPr>
            <p:cNvPr id="21" name="TextBox 20">
              <a:extLst>
                <a:ext uri="{FF2B5EF4-FFF2-40B4-BE49-F238E27FC236}">
                  <a16:creationId xmlns:a16="http://schemas.microsoft.com/office/drawing/2014/main" id="{70455F36-A73B-CEE5-0EA9-58DDCAE03D63}"/>
                </a:ext>
              </a:extLst>
            </p:cNvPr>
            <p:cNvSpPr txBox="1"/>
            <p:nvPr/>
          </p:nvSpPr>
          <p:spPr>
            <a:xfrm>
              <a:off x="3830584" y="5464086"/>
              <a:ext cx="7849647" cy="316228"/>
            </a:xfrm>
            <a:prstGeom prst="rect">
              <a:avLst/>
            </a:prstGeom>
            <a:solidFill>
              <a:schemeClr val="bg1"/>
            </a:solidFill>
            <a:ln w="38100">
              <a:noFill/>
            </a:ln>
          </p:spPr>
          <p:txBody>
            <a:bodyPr wrap="square" rtlCol="0" anchor="ctr">
              <a:noAutofit/>
            </a:bodyPr>
            <a:lstStyle/>
            <a:p>
              <a:pPr algn="ctr"/>
              <a:r>
                <a:rPr lang="en-GB" sz="2400" b="1" dirty="0">
                  <a:latin typeface="Arial" panose="020B0604020202020204" pitchFamily="34" charset="0"/>
                  <a:cs typeface="Arial" panose="020B0604020202020204" pitchFamily="34" charset="0"/>
                </a:rPr>
                <a:t>INDUSTRY PLACEMENT </a:t>
              </a:r>
              <a:endParaRPr lang="en-GB" sz="2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68FA56A-B30C-1C91-6861-B0E73B3D9E7E}"/>
                </a:ext>
              </a:extLst>
            </p:cNvPr>
            <p:cNvSpPr txBox="1"/>
            <p:nvPr/>
          </p:nvSpPr>
          <p:spPr>
            <a:xfrm>
              <a:off x="3722864" y="4581078"/>
              <a:ext cx="7985909" cy="1554063"/>
            </a:xfrm>
            <a:prstGeom prst="rect">
              <a:avLst/>
            </a:prstGeom>
            <a:noFill/>
            <a:ln w="38100">
              <a:solidFill>
                <a:srgbClr val="E8472B"/>
              </a:solidFill>
            </a:ln>
          </p:spPr>
          <p:txBody>
            <a:bodyPr wrap="square" rtlCol="0" anchor="ctr">
              <a:noAutofit/>
            </a:bodyPr>
            <a:lstStyle/>
            <a:p>
              <a:pPr algn="ctr"/>
              <a:endParaRPr lang="en-GB" sz="20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2BC40DE-C714-0B6F-DEA3-7D0F3FFA9F1D}"/>
                </a:ext>
              </a:extLst>
            </p:cNvPr>
            <p:cNvSpPr txBox="1"/>
            <p:nvPr/>
          </p:nvSpPr>
          <p:spPr>
            <a:xfrm>
              <a:off x="9321248" y="4591040"/>
              <a:ext cx="2348594" cy="1070208"/>
            </a:xfrm>
            <a:prstGeom prst="rect">
              <a:avLst/>
            </a:prstGeom>
            <a:noFill/>
            <a:ln>
              <a:noFill/>
            </a:ln>
          </p:spPr>
          <p:txBody>
            <a:bodyPr wrap="square" rtlCol="0" anchor="t">
              <a:noAutofit/>
            </a:bodyPr>
            <a:lstStyle/>
            <a:p>
              <a:pPr algn="ctr"/>
              <a:r>
                <a:rPr lang="en-GB" dirty="0">
                  <a:latin typeface="Arial" panose="020B0604020202020204" pitchFamily="34" charset="0"/>
                  <a:cs typeface="Arial" panose="020B0604020202020204" pitchFamily="34" charset="0"/>
                </a:rPr>
                <a:t>Meaningful contribution in the workplace </a:t>
              </a:r>
            </a:p>
          </p:txBody>
        </p:sp>
      </p:grpSp>
      <p:sp>
        <p:nvSpPr>
          <p:cNvPr id="2" name="Title 1">
            <a:extLst>
              <a:ext uri="{FF2B5EF4-FFF2-40B4-BE49-F238E27FC236}">
                <a16:creationId xmlns:a16="http://schemas.microsoft.com/office/drawing/2014/main" id="{4E270E8F-0B91-62F9-06D7-C3173C76463A}"/>
              </a:ext>
            </a:extLst>
          </p:cNvPr>
          <p:cNvSpPr txBox="1">
            <a:spLocks/>
          </p:cNvSpPr>
          <p:nvPr/>
        </p:nvSpPr>
        <p:spPr>
          <a:xfrm>
            <a:off x="517044" y="346075"/>
            <a:ext cx="11604826"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THE COURSE – </a:t>
            </a:r>
            <a:r>
              <a:rPr lang="en-GB" sz="4000" b="1" dirty="0">
                <a:solidFill>
                  <a:srgbClr val="E8462B"/>
                </a:solidFill>
              </a:rPr>
              <a:t>finance</a:t>
            </a:r>
            <a:endParaRPr lang="en-GB" dirty="0"/>
          </a:p>
        </p:txBody>
      </p:sp>
    </p:spTree>
    <p:extLst>
      <p:ext uri="{BB962C8B-B14F-4D97-AF65-F5344CB8AC3E}">
        <p14:creationId xmlns:p14="http://schemas.microsoft.com/office/powerpoint/2010/main" val="1086082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01A9F15-28C9-9460-E10B-D7A6510C8792}"/>
              </a:ext>
            </a:extLst>
          </p:cNvPr>
          <p:cNvSpPr>
            <a:spLocks noGrp="1"/>
          </p:cNvSpPr>
          <p:nvPr>
            <p:ph sz="half" idx="1"/>
          </p:nvPr>
        </p:nvSpPr>
        <p:spPr>
          <a:xfrm>
            <a:off x="1213579" y="1458959"/>
            <a:ext cx="5276233" cy="3633718"/>
          </a:xfrm>
        </p:spPr>
        <p:txBody>
          <a:bodyPr>
            <a:noAutofit/>
          </a:bodyPr>
          <a:lstStyle/>
          <a:p>
            <a:pPr marL="0" indent="0" fontAlgn="base">
              <a:lnSpc>
                <a:spcPct val="100000"/>
              </a:lnSpc>
              <a:buNone/>
            </a:pPr>
            <a:r>
              <a:rPr lang="en-GB" sz="2000" b="1" dirty="0"/>
              <a:t>Students will develop a deep </a:t>
            </a:r>
          </a:p>
          <a:p>
            <a:pPr marL="0" indent="0" fontAlgn="base">
              <a:lnSpc>
                <a:spcPct val="100000"/>
              </a:lnSpc>
              <a:spcBef>
                <a:spcPts val="0"/>
              </a:spcBef>
              <a:buNone/>
            </a:pPr>
            <a:r>
              <a:rPr lang="en-GB" sz="2000" b="1" dirty="0"/>
              <a:t>understanding of industry issues including:</a:t>
            </a:r>
          </a:p>
          <a:p>
            <a:r>
              <a:rPr lang="en-GB" sz="2000" dirty="0"/>
              <a:t>The business environment and careers in law</a:t>
            </a:r>
          </a:p>
          <a:p>
            <a:r>
              <a:rPr lang="en-GB" sz="2000" dirty="0"/>
              <a:t>Regulation, professionalism, ethics and risk</a:t>
            </a:r>
          </a:p>
          <a:p>
            <a:r>
              <a:rPr lang="en-GB" sz="2000" dirty="0"/>
              <a:t>Equality, diversity and inclusion</a:t>
            </a:r>
          </a:p>
          <a:p>
            <a:r>
              <a:rPr lang="en-GB" sz="2000" dirty="0"/>
              <a:t>Law and financial accounting fundamentals</a:t>
            </a:r>
          </a:p>
          <a:p>
            <a:r>
              <a:rPr lang="en-GB" sz="2000" dirty="0"/>
              <a:t>Digital transformation, technology and data analytics</a:t>
            </a:r>
          </a:p>
          <a:p>
            <a:r>
              <a:rPr lang="en-GB" sz="2000" dirty="0"/>
              <a:t>Research, project and change management in legal contexts</a:t>
            </a:r>
          </a:p>
          <a:p>
            <a:pPr marL="0" indent="0">
              <a:lnSpc>
                <a:spcPct val="100000"/>
              </a:lnSpc>
              <a:buNone/>
            </a:pPr>
            <a:endParaRPr lang="en-GB" sz="2000" dirty="0"/>
          </a:p>
        </p:txBody>
      </p:sp>
      <p:sp>
        <p:nvSpPr>
          <p:cNvPr id="4" name="Content Placeholder 3">
            <a:extLst>
              <a:ext uri="{FF2B5EF4-FFF2-40B4-BE49-F238E27FC236}">
                <a16:creationId xmlns:a16="http://schemas.microsoft.com/office/drawing/2014/main" id="{F24D38BF-C0F1-19D6-C686-222F7D7B0E9B}"/>
              </a:ext>
            </a:extLst>
          </p:cNvPr>
          <p:cNvSpPr>
            <a:spLocks noGrp="1"/>
          </p:cNvSpPr>
          <p:nvPr>
            <p:ph sz="half" idx="2"/>
          </p:nvPr>
        </p:nvSpPr>
        <p:spPr>
          <a:xfrm>
            <a:off x="6890327" y="1338560"/>
            <a:ext cx="5001615" cy="1956079"/>
          </a:xfrm>
        </p:spPr>
        <p:txBody>
          <a:bodyPr>
            <a:noAutofit/>
          </a:bodyPr>
          <a:lstStyle/>
          <a:p>
            <a:pPr marL="0" indent="0">
              <a:lnSpc>
                <a:spcPct val="100000"/>
              </a:lnSpc>
              <a:spcBef>
                <a:spcPts val="600"/>
              </a:spcBef>
              <a:spcAft>
                <a:spcPts val="600"/>
              </a:spcAft>
              <a:buNone/>
            </a:pPr>
            <a:r>
              <a:rPr lang="en-GB" sz="2000" b="1" dirty="0"/>
              <a:t>Students at </a:t>
            </a:r>
            <a:r>
              <a:rPr lang="en-GB" sz="2000" b="1" dirty="0">
                <a:highlight>
                  <a:srgbClr val="FFFF00"/>
                </a:highlight>
              </a:rPr>
              <a:t>&lt;school/college&gt; can choose to</a:t>
            </a:r>
            <a:r>
              <a:rPr lang="en-GB" sz="2000" b="1" dirty="0"/>
              <a:t> study one of the following</a:t>
            </a:r>
            <a:r>
              <a:rPr lang="en-GB" sz="2000" b="1" dirty="0">
                <a:solidFill>
                  <a:srgbClr val="E8462B"/>
                </a:solidFill>
              </a:rPr>
              <a:t> </a:t>
            </a:r>
            <a:r>
              <a:rPr lang="en-GB" sz="2000" b="1" dirty="0"/>
              <a:t>occupational specialisms: </a:t>
            </a:r>
          </a:p>
          <a:p>
            <a:pPr eaLnBrk="0" fontAlgn="base" hangingPunct="0">
              <a:lnSpc>
                <a:spcPct val="100000"/>
              </a:lnSpc>
              <a:spcBef>
                <a:spcPct val="0"/>
              </a:spcBef>
              <a:spcAft>
                <a:spcPct val="0"/>
              </a:spcAft>
            </a:pPr>
            <a:r>
              <a:rPr lang="en-US" altLang="en-US" sz="2000" dirty="0">
                <a:solidFill>
                  <a:srgbClr val="E8462B"/>
                </a:solidFill>
                <a:highlight>
                  <a:srgbClr val="FFFF00"/>
                </a:highlight>
              </a:rPr>
              <a:t>business, finance and employment</a:t>
            </a:r>
          </a:p>
          <a:p>
            <a:pPr eaLnBrk="0" fontAlgn="base" hangingPunct="0">
              <a:lnSpc>
                <a:spcPct val="100000"/>
              </a:lnSpc>
              <a:spcBef>
                <a:spcPct val="0"/>
              </a:spcBef>
              <a:spcAft>
                <a:spcPct val="0"/>
              </a:spcAft>
            </a:pPr>
            <a:r>
              <a:rPr lang="en-US" altLang="en-US" sz="2000" dirty="0">
                <a:solidFill>
                  <a:srgbClr val="E8462B"/>
                </a:solidFill>
                <a:highlight>
                  <a:srgbClr val="FFFF00"/>
                </a:highlight>
              </a:rPr>
              <a:t>crime, criminal justice and social welfare</a:t>
            </a:r>
          </a:p>
          <a:p>
            <a:pPr marL="0" indent="0" algn="l" fontAlgn="base">
              <a:lnSpc>
                <a:spcPct val="100000"/>
              </a:lnSpc>
              <a:spcBef>
                <a:spcPts val="600"/>
              </a:spcBef>
              <a:spcAft>
                <a:spcPts val="600"/>
              </a:spcAft>
              <a:buNone/>
            </a:pPr>
            <a:endParaRPr lang="en-GB" sz="2000" dirty="0"/>
          </a:p>
        </p:txBody>
      </p:sp>
      <p:sp>
        <p:nvSpPr>
          <p:cNvPr id="3" name="Title 1">
            <a:extLst>
              <a:ext uri="{FF2B5EF4-FFF2-40B4-BE49-F238E27FC236}">
                <a16:creationId xmlns:a16="http://schemas.microsoft.com/office/drawing/2014/main" id="{C88C6620-B8AC-D443-D2C3-615B4B7509F8}"/>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Legal services</a:t>
            </a:r>
          </a:p>
        </p:txBody>
      </p:sp>
      <p:pic>
        <p:nvPicPr>
          <p:cNvPr id="8" name="Picture 7" descr="A couple of people sitting at a table&#10;&#10;AI-generated content may be incorrect.">
            <a:extLst>
              <a:ext uri="{FF2B5EF4-FFF2-40B4-BE49-F238E27FC236}">
                <a16:creationId xmlns:a16="http://schemas.microsoft.com/office/drawing/2014/main" id="{13EB8C59-DCDB-18EE-3CFA-57B7320FF685}"/>
              </a:ext>
            </a:extLst>
          </p:cNvPr>
          <p:cNvPicPr>
            <a:picLocks noChangeAspect="1"/>
          </p:cNvPicPr>
          <p:nvPr/>
        </p:nvPicPr>
        <p:blipFill>
          <a:blip r:embed="rId3"/>
          <a:stretch>
            <a:fillRect/>
          </a:stretch>
        </p:blipFill>
        <p:spPr>
          <a:xfrm>
            <a:off x="7257536" y="3563362"/>
            <a:ext cx="4267195" cy="2844797"/>
          </a:xfrm>
          <a:prstGeom prst="rect">
            <a:avLst/>
          </a:prstGeom>
        </p:spPr>
      </p:pic>
      <p:sp>
        <p:nvSpPr>
          <p:cNvPr id="10" name="Rectangle 3">
            <a:extLst>
              <a:ext uri="{FF2B5EF4-FFF2-40B4-BE49-F238E27FC236}">
                <a16:creationId xmlns:a16="http://schemas.microsoft.com/office/drawing/2014/main" id="{58A71D56-85E5-F9D8-9199-B0887FFCC57C}"/>
              </a:ext>
            </a:extLst>
          </p:cNvPr>
          <p:cNvSpPr>
            <a:spLocks noChangeArrowheads="1"/>
          </p:cNvSpPr>
          <p:nvPr/>
        </p:nvSpPr>
        <p:spPr bwMode="auto">
          <a:xfrm>
            <a:off x="9003117" y="6408159"/>
            <a:ext cx="263565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mj-lt"/>
              </a:rPr>
              <a:t>Photo by </a:t>
            </a:r>
            <a:r>
              <a:rPr kumimoji="0" lang="en-US" altLang="en-US" sz="1000" b="0" i="0" u="none" strike="noStrike" cap="none" normalizeH="0" baseline="0" dirty="0">
                <a:ln>
                  <a:noFill/>
                </a:ln>
                <a:solidFill>
                  <a:schemeClr val="tx1"/>
                </a:solidFill>
                <a:effectLst/>
                <a:latin typeface="+mj-lt"/>
                <a:hlinkClick r:id="rId4"/>
              </a:rPr>
              <a:t>Gabrielle Henderson</a:t>
            </a:r>
            <a:r>
              <a:rPr kumimoji="0" lang="en-US" altLang="en-US" sz="1000" b="0" i="0" u="none" strike="noStrike" cap="none" normalizeH="0" baseline="0" dirty="0">
                <a:ln>
                  <a:noFill/>
                </a:ln>
                <a:solidFill>
                  <a:srgbClr val="000000"/>
                </a:solidFill>
                <a:effectLst/>
                <a:latin typeface="+mj-lt"/>
              </a:rPr>
              <a:t> on </a:t>
            </a:r>
            <a:r>
              <a:rPr kumimoji="0" lang="en-US" altLang="en-US" sz="1000" b="0" i="0" u="none" strike="noStrike" cap="none" normalizeH="0" baseline="0" dirty="0">
                <a:ln>
                  <a:noFill/>
                </a:ln>
                <a:solidFill>
                  <a:schemeClr val="tx1"/>
                </a:solidFill>
                <a:effectLst/>
                <a:latin typeface="+mj-lt"/>
                <a:hlinkClick r:id="rId5"/>
              </a:rPr>
              <a:t>Unsplash</a:t>
            </a:r>
            <a:endParaRPr kumimoji="0" lang="en-US" altLang="en-US" sz="10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141442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85A66-E872-5544-9C63-0073627D373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97409C9-6E40-66AA-22AC-5133E43E0DA5}"/>
              </a:ext>
            </a:extLst>
          </p:cNvPr>
          <p:cNvSpPr txBox="1"/>
          <p:nvPr/>
        </p:nvSpPr>
        <p:spPr>
          <a:xfrm>
            <a:off x="2016565" y="1258202"/>
            <a:ext cx="1296144" cy="2943545"/>
          </a:xfrm>
          <a:prstGeom prst="rect">
            <a:avLst/>
          </a:prstGeom>
          <a:noFill/>
          <a:ln>
            <a:solidFill>
              <a:srgbClr val="E8472B"/>
            </a:solidFill>
          </a:ln>
        </p:spPr>
        <p:txBody>
          <a:bodyPr wrap="square" rtlCol="0" anchor="ctr">
            <a:noAutofit/>
          </a:bodyPr>
          <a:lstStyle/>
          <a:p>
            <a:pPr algn="ctr"/>
            <a:r>
              <a:rPr lang="en-GB" sz="2800" b="1" dirty="0">
                <a:latin typeface="Arial" panose="020B0604020202020204" pitchFamily="34" charset="0"/>
                <a:cs typeface="Arial" panose="020B0604020202020204" pitchFamily="34" charset="0"/>
              </a:rPr>
              <a:t>80%</a:t>
            </a:r>
          </a:p>
          <a:p>
            <a:pPr algn="ctr"/>
            <a:endParaRPr lang="en-GB" sz="20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Up to 1400 hours</a:t>
            </a:r>
          </a:p>
        </p:txBody>
      </p:sp>
      <p:sp>
        <p:nvSpPr>
          <p:cNvPr id="10" name="TextBox 9">
            <a:extLst>
              <a:ext uri="{FF2B5EF4-FFF2-40B4-BE49-F238E27FC236}">
                <a16:creationId xmlns:a16="http://schemas.microsoft.com/office/drawing/2014/main" id="{F4C91282-97A2-7636-DDD3-BAA3425E4E57}"/>
              </a:ext>
            </a:extLst>
          </p:cNvPr>
          <p:cNvSpPr txBox="1"/>
          <p:nvPr/>
        </p:nvSpPr>
        <p:spPr>
          <a:xfrm>
            <a:off x="1991771" y="4539232"/>
            <a:ext cx="1296144" cy="1554064"/>
          </a:xfrm>
          <a:prstGeom prst="rect">
            <a:avLst/>
          </a:prstGeom>
          <a:noFill/>
          <a:ln>
            <a:solidFill>
              <a:srgbClr val="E8472B"/>
            </a:solidFill>
          </a:ln>
        </p:spPr>
        <p:txBody>
          <a:bodyPr wrap="square" rtlCol="0" anchor="ctr">
            <a:noAutofit/>
          </a:bodyPr>
          <a:lstStyle/>
          <a:p>
            <a:pPr algn="ctr"/>
            <a:r>
              <a:rPr lang="en-GB" sz="2800" b="1" dirty="0">
                <a:latin typeface="Arial" panose="020B0604020202020204" pitchFamily="34" charset="0"/>
                <a:cs typeface="Arial" panose="020B0604020202020204" pitchFamily="34" charset="0"/>
              </a:rPr>
              <a:t>20%</a:t>
            </a:r>
          </a:p>
          <a:p>
            <a:pPr algn="ctr"/>
            <a:r>
              <a:rPr lang="en-GB" sz="1600" dirty="0">
                <a:latin typeface="Arial" panose="020B0604020202020204" pitchFamily="34" charset="0"/>
                <a:cs typeface="Arial" panose="020B0604020202020204" pitchFamily="34" charset="0"/>
              </a:rPr>
              <a:t>At least </a:t>
            </a:r>
          </a:p>
          <a:p>
            <a:pPr algn="ctr">
              <a:spcAft>
                <a:spcPts val="600"/>
              </a:spcAft>
            </a:pPr>
            <a:r>
              <a:rPr lang="en-GB" sz="1600" dirty="0">
                <a:latin typeface="Arial" panose="020B0604020202020204" pitchFamily="34" charset="0"/>
                <a:cs typeface="Arial" panose="020B0604020202020204" pitchFamily="34" charset="0"/>
              </a:rPr>
              <a:t>315 hours</a:t>
            </a:r>
          </a:p>
          <a:p>
            <a:pPr algn="ctr"/>
            <a:r>
              <a:rPr lang="en-GB" sz="1600" dirty="0">
                <a:latin typeface="Arial" panose="020B0604020202020204" pitchFamily="34" charset="0"/>
                <a:cs typeface="Arial" panose="020B0604020202020204" pitchFamily="34" charset="0"/>
              </a:rPr>
              <a:t>350 hours average</a:t>
            </a:r>
            <a:endParaRPr lang="en-GB" sz="3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EA2102E-84D3-7D53-5256-0C16CA2B83C7}"/>
              </a:ext>
            </a:extLst>
          </p:cNvPr>
          <p:cNvSpPr txBox="1"/>
          <p:nvPr/>
        </p:nvSpPr>
        <p:spPr>
          <a:xfrm>
            <a:off x="3839585" y="1258202"/>
            <a:ext cx="2428447" cy="2943545"/>
          </a:xfrm>
          <a:prstGeom prst="rect">
            <a:avLst/>
          </a:prstGeom>
          <a:noFill/>
          <a:ln>
            <a:noFill/>
          </a:ln>
        </p:spPr>
        <p:txBody>
          <a:bodyPr wrap="square" rtlCol="0" anchor="ctr">
            <a:noAutofit/>
          </a:bodyPr>
          <a:lstStyle/>
          <a:p>
            <a:pPr algn="ctr">
              <a:spcBef>
                <a:spcPts val="600"/>
              </a:spcBef>
              <a:spcAft>
                <a:spcPts val="600"/>
              </a:spcAft>
            </a:pPr>
            <a:r>
              <a:rPr lang="en-GB" sz="1600" b="1" dirty="0">
                <a:latin typeface="Arial" panose="020B0604020202020204" pitchFamily="34" charset="0"/>
                <a:cs typeface="Arial" panose="020B0604020202020204" pitchFamily="34" charset="0"/>
              </a:rPr>
              <a:t>TECHNICAL QUALIFICATION</a:t>
            </a:r>
          </a:p>
          <a:p>
            <a:pPr algn="ctr">
              <a:spcBef>
                <a:spcPts val="600"/>
              </a:spcBef>
              <a:spcAft>
                <a:spcPts val="600"/>
              </a:spcAft>
            </a:pPr>
            <a:r>
              <a:rPr lang="en-GB" b="1" dirty="0">
                <a:solidFill>
                  <a:srgbClr val="E8462B"/>
                </a:solidFill>
              </a:rPr>
              <a:t>LEGAL SERVICES</a:t>
            </a:r>
            <a:endParaRPr lang="en-GB" b="1" dirty="0">
              <a:solidFill>
                <a:srgbClr val="E8462B"/>
              </a:solidFill>
              <a:effectLst/>
            </a:endParaRPr>
          </a:p>
        </p:txBody>
      </p:sp>
      <p:sp>
        <p:nvSpPr>
          <p:cNvPr id="12" name="TextBox 11">
            <a:extLst>
              <a:ext uri="{FF2B5EF4-FFF2-40B4-BE49-F238E27FC236}">
                <a16:creationId xmlns:a16="http://schemas.microsoft.com/office/drawing/2014/main" id="{80E9713C-81B6-0D32-03CA-90CD946EFD57}"/>
              </a:ext>
            </a:extLst>
          </p:cNvPr>
          <p:cNvSpPr txBox="1"/>
          <p:nvPr/>
        </p:nvSpPr>
        <p:spPr>
          <a:xfrm>
            <a:off x="6268033" y="1271804"/>
            <a:ext cx="4143292" cy="1369508"/>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CORE</a:t>
            </a:r>
          </a:p>
        </p:txBody>
      </p:sp>
      <p:sp>
        <p:nvSpPr>
          <p:cNvPr id="13" name="TextBox 12">
            <a:extLst>
              <a:ext uri="{FF2B5EF4-FFF2-40B4-BE49-F238E27FC236}">
                <a16:creationId xmlns:a16="http://schemas.microsoft.com/office/drawing/2014/main" id="{09BA85AB-9AFE-0B08-769A-DB742F7E4586}"/>
              </a:ext>
            </a:extLst>
          </p:cNvPr>
          <p:cNvSpPr txBox="1"/>
          <p:nvPr/>
        </p:nvSpPr>
        <p:spPr>
          <a:xfrm>
            <a:off x="6268031" y="2641313"/>
            <a:ext cx="4143291" cy="1554063"/>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OCCUPATIONAL SPECIALISM</a:t>
            </a:r>
          </a:p>
          <a:p>
            <a:pPr marL="285750" indent="-285750" algn="ctr" eaLnBrk="0" fontAlgn="base" hangingPunct="0">
              <a:lnSpc>
                <a:spcPct val="100000"/>
              </a:lnSpc>
              <a:spcBef>
                <a:spcPct val="0"/>
              </a:spcBef>
              <a:spcAft>
                <a:spcPct val="0"/>
              </a:spcAft>
              <a:buFont typeface="Arial" panose="020B0604020202020204" pitchFamily="34" charset="0"/>
              <a:buChar char="•"/>
            </a:pPr>
            <a:r>
              <a:rPr lang="en-US" altLang="en-US" sz="1600" dirty="0">
                <a:solidFill>
                  <a:srgbClr val="E8462B"/>
                </a:solidFill>
              </a:rPr>
              <a:t>business, finance and employment</a:t>
            </a:r>
          </a:p>
          <a:p>
            <a:pPr marL="285750" indent="-285750" algn="ctr" eaLnBrk="0" fontAlgn="base" hangingPunct="0">
              <a:lnSpc>
                <a:spcPct val="100000"/>
              </a:lnSpc>
              <a:spcBef>
                <a:spcPct val="0"/>
              </a:spcBef>
              <a:spcAft>
                <a:spcPct val="0"/>
              </a:spcAft>
              <a:buFont typeface="Arial" panose="020B0604020202020204" pitchFamily="34" charset="0"/>
              <a:buChar char="•"/>
            </a:pPr>
            <a:r>
              <a:rPr lang="en-US" altLang="en-US" sz="1600" dirty="0">
                <a:solidFill>
                  <a:srgbClr val="E8462B"/>
                </a:solidFill>
              </a:rPr>
              <a:t>crime, criminal justice and social welfare</a:t>
            </a:r>
          </a:p>
        </p:txBody>
      </p:sp>
      <p:sp>
        <p:nvSpPr>
          <p:cNvPr id="14" name="TextBox 13">
            <a:extLst>
              <a:ext uri="{FF2B5EF4-FFF2-40B4-BE49-F238E27FC236}">
                <a16:creationId xmlns:a16="http://schemas.microsoft.com/office/drawing/2014/main" id="{BA7BD782-E8C9-EDD3-443A-1B64983C55B9}"/>
              </a:ext>
            </a:extLst>
          </p:cNvPr>
          <p:cNvSpPr txBox="1"/>
          <p:nvPr/>
        </p:nvSpPr>
        <p:spPr>
          <a:xfrm>
            <a:off x="10411325" y="1266328"/>
            <a:ext cx="1383953" cy="2918078"/>
          </a:xfrm>
          <a:prstGeom prst="rect">
            <a:avLst/>
          </a:prstGeom>
          <a:noFill/>
          <a:ln>
            <a:solidFill>
              <a:srgbClr val="E8472B"/>
            </a:solidFill>
          </a:ln>
        </p:spPr>
        <p:txBody>
          <a:bodyPr wrap="square" rtlCol="0" anchor="ctr">
            <a:noAutofit/>
          </a:bodyPr>
          <a:lstStyle>
            <a:defPPr>
              <a:defRPr lang="en-US"/>
            </a:defPPr>
            <a:lvl1pPr algn="ctr">
              <a:defRPr sz="2000">
                <a:latin typeface="Arial" panose="020B0604020202020204" pitchFamily="34" charset="0"/>
                <a:cs typeface="Arial" panose="020B0604020202020204" pitchFamily="34" charset="0"/>
              </a:defRPr>
            </a:lvl1pPr>
          </a:lstStyle>
          <a:p>
            <a:r>
              <a:rPr lang="en-GB" sz="1600" b="1" dirty="0"/>
              <a:t>ENGLISH AND MATHS</a:t>
            </a:r>
          </a:p>
        </p:txBody>
      </p:sp>
      <p:sp>
        <p:nvSpPr>
          <p:cNvPr id="22" name="TextBox 21">
            <a:extLst>
              <a:ext uri="{FF2B5EF4-FFF2-40B4-BE49-F238E27FC236}">
                <a16:creationId xmlns:a16="http://schemas.microsoft.com/office/drawing/2014/main" id="{4C28A812-7734-6B38-7551-B43B8434D809}"/>
              </a:ext>
            </a:extLst>
          </p:cNvPr>
          <p:cNvSpPr txBox="1"/>
          <p:nvPr/>
        </p:nvSpPr>
        <p:spPr>
          <a:xfrm rot="16200000">
            <a:off x="-900240" y="3499258"/>
            <a:ext cx="4701141" cy="427715"/>
          </a:xfrm>
          <a:prstGeom prst="rect">
            <a:avLst/>
          </a:prstGeom>
          <a:noFill/>
          <a:ln>
            <a:noFill/>
          </a:ln>
        </p:spPr>
        <p:txBody>
          <a:bodyPr wrap="square" rtlCol="0" anchor="ctr">
            <a:noAutofit/>
          </a:bodyPr>
          <a:lstStyle/>
          <a:p>
            <a:pPr algn="ctr"/>
            <a:r>
              <a:rPr lang="en-GB" sz="3200" b="1" dirty="0">
                <a:latin typeface="Arial" panose="020B0604020202020204" pitchFamily="34" charset="0"/>
                <a:cs typeface="Arial" panose="020B0604020202020204" pitchFamily="34" charset="0"/>
              </a:rPr>
              <a:t>2 years</a:t>
            </a:r>
          </a:p>
        </p:txBody>
      </p:sp>
      <p:sp>
        <p:nvSpPr>
          <p:cNvPr id="23" name="TextBox 22">
            <a:extLst>
              <a:ext uri="{FF2B5EF4-FFF2-40B4-BE49-F238E27FC236}">
                <a16:creationId xmlns:a16="http://schemas.microsoft.com/office/drawing/2014/main" id="{ECC5382A-6026-84C9-A509-F4525E149196}"/>
              </a:ext>
            </a:extLst>
          </p:cNvPr>
          <p:cNvSpPr txBox="1"/>
          <p:nvPr/>
        </p:nvSpPr>
        <p:spPr>
          <a:xfrm>
            <a:off x="3802984" y="1266328"/>
            <a:ext cx="7983581" cy="2935419"/>
          </a:xfrm>
          <a:prstGeom prst="rect">
            <a:avLst/>
          </a:prstGeom>
          <a:noFill/>
          <a:ln w="38100">
            <a:solidFill>
              <a:srgbClr val="FC4421"/>
            </a:solidFill>
            <a:prstDash val="solid"/>
          </a:ln>
        </p:spPr>
        <p:txBody>
          <a:bodyPr wrap="square" rtlCol="0" anchor="ctr">
            <a:noAutofit/>
          </a:bodyPr>
          <a:lstStyle/>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81D3CFA-C088-0C57-C9EE-9ED4274B5E45}"/>
              </a:ext>
            </a:extLst>
          </p:cNvPr>
          <p:cNvGrpSpPr/>
          <p:nvPr/>
        </p:nvGrpSpPr>
        <p:grpSpPr>
          <a:xfrm>
            <a:off x="3839587" y="4539233"/>
            <a:ext cx="7985909" cy="1554063"/>
            <a:chOff x="3722864" y="4581078"/>
            <a:chExt cx="7985909" cy="1554063"/>
          </a:xfrm>
        </p:grpSpPr>
        <p:sp>
          <p:nvSpPr>
            <p:cNvPr id="16" name="TextBox 15">
              <a:extLst>
                <a:ext uri="{FF2B5EF4-FFF2-40B4-BE49-F238E27FC236}">
                  <a16:creationId xmlns:a16="http://schemas.microsoft.com/office/drawing/2014/main" id="{67D9C905-35B7-564E-C2B2-A2B28D9EDB90}"/>
                </a:ext>
              </a:extLst>
            </p:cNvPr>
            <p:cNvSpPr txBox="1"/>
            <p:nvPr/>
          </p:nvSpPr>
          <p:spPr>
            <a:xfrm>
              <a:off x="3774111" y="4601581"/>
              <a:ext cx="2483264" cy="756529"/>
            </a:xfrm>
            <a:prstGeom prst="rect">
              <a:avLst/>
            </a:prstGeom>
            <a:noFill/>
            <a:ln>
              <a:noFill/>
            </a:ln>
          </p:spPr>
          <p:txBody>
            <a:bodyPr wrap="square" rtlCol="0" anchor="t">
              <a:noAutofit/>
            </a:bodyPr>
            <a:lstStyle/>
            <a:p>
              <a:pPr algn="ctr"/>
              <a:r>
                <a:rPr lang="en-GB" dirty="0">
                  <a:latin typeface="Arial" panose="020B0604020202020204" pitchFamily="34" charset="0"/>
                  <a:cs typeface="Arial" panose="020B0604020202020204" pitchFamily="34" charset="0"/>
                </a:rPr>
                <a:t>Technical skills and knowledge</a:t>
              </a:r>
            </a:p>
          </p:txBody>
        </p:sp>
        <p:sp>
          <p:nvSpPr>
            <p:cNvPr id="17" name="TextBox 16">
              <a:extLst>
                <a:ext uri="{FF2B5EF4-FFF2-40B4-BE49-F238E27FC236}">
                  <a16:creationId xmlns:a16="http://schemas.microsoft.com/office/drawing/2014/main" id="{D8A81810-8D52-E5C9-17E1-41A857E6763D}"/>
                </a:ext>
              </a:extLst>
            </p:cNvPr>
            <p:cNvSpPr txBox="1"/>
            <p:nvPr/>
          </p:nvSpPr>
          <p:spPr>
            <a:xfrm>
              <a:off x="6338996" y="4591040"/>
              <a:ext cx="2520000" cy="742948"/>
            </a:xfrm>
            <a:prstGeom prst="rect">
              <a:avLst/>
            </a:prstGeom>
            <a:noFill/>
            <a:ln>
              <a:noFill/>
            </a:ln>
          </p:spPr>
          <p:txBody>
            <a:bodyPr wrap="square" rtlCol="0" anchor="t">
              <a:noAutofit/>
            </a:bodyPr>
            <a:lstStyle/>
            <a:p>
              <a:pPr algn="ctr"/>
              <a:r>
                <a:rPr lang="en-GB" dirty="0">
                  <a:latin typeface="Arial" panose="020B0604020202020204" pitchFamily="34" charset="0"/>
                  <a:cs typeface="Arial" panose="020B0604020202020204" pitchFamily="34" charset="0"/>
                </a:rPr>
                <a:t>Practical skills for employment</a:t>
              </a:r>
            </a:p>
          </p:txBody>
        </p:sp>
        <p:sp>
          <p:nvSpPr>
            <p:cNvPr id="21" name="TextBox 20">
              <a:extLst>
                <a:ext uri="{FF2B5EF4-FFF2-40B4-BE49-F238E27FC236}">
                  <a16:creationId xmlns:a16="http://schemas.microsoft.com/office/drawing/2014/main" id="{EECFB218-EBB4-9500-0472-6DD68904A928}"/>
                </a:ext>
              </a:extLst>
            </p:cNvPr>
            <p:cNvSpPr txBox="1"/>
            <p:nvPr/>
          </p:nvSpPr>
          <p:spPr>
            <a:xfrm>
              <a:off x="3830584" y="5464086"/>
              <a:ext cx="7849647" cy="316228"/>
            </a:xfrm>
            <a:prstGeom prst="rect">
              <a:avLst/>
            </a:prstGeom>
            <a:solidFill>
              <a:schemeClr val="bg1"/>
            </a:solidFill>
            <a:ln w="38100">
              <a:noFill/>
            </a:ln>
          </p:spPr>
          <p:txBody>
            <a:bodyPr wrap="square" rtlCol="0" anchor="ctr">
              <a:noAutofit/>
            </a:bodyPr>
            <a:lstStyle/>
            <a:p>
              <a:pPr algn="ctr"/>
              <a:r>
                <a:rPr lang="en-GB" sz="2400" b="1" dirty="0">
                  <a:latin typeface="Arial" panose="020B0604020202020204" pitchFamily="34" charset="0"/>
                  <a:cs typeface="Arial" panose="020B0604020202020204" pitchFamily="34" charset="0"/>
                </a:rPr>
                <a:t>INDUSTRY PLACEMENT </a:t>
              </a:r>
              <a:endParaRPr lang="en-GB" sz="2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5B8213C-1476-DEC0-B010-5AD32AE0658C}"/>
                </a:ext>
              </a:extLst>
            </p:cNvPr>
            <p:cNvSpPr txBox="1"/>
            <p:nvPr/>
          </p:nvSpPr>
          <p:spPr>
            <a:xfrm>
              <a:off x="3722864" y="4581078"/>
              <a:ext cx="7985909" cy="1554063"/>
            </a:xfrm>
            <a:prstGeom prst="rect">
              <a:avLst/>
            </a:prstGeom>
            <a:noFill/>
            <a:ln w="38100">
              <a:solidFill>
                <a:srgbClr val="E8472B"/>
              </a:solidFill>
            </a:ln>
          </p:spPr>
          <p:txBody>
            <a:bodyPr wrap="square" rtlCol="0" anchor="ctr">
              <a:noAutofit/>
            </a:bodyPr>
            <a:lstStyle/>
            <a:p>
              <a:pPr algn="ctr"/>
              <a:endParaRPr lang="en-GB" sz="20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96949C5-00FF-B27F-8E85-EAA877C565DE}"/>
                </a:ext>
              </a:extLst>
            </p:cNvPr>
            <p:cNvSpPr txBox="1"/>
            <p:nvPr/>
          </p:nvSpPr>
          <p:spPr>
            <a:xfrm>
              <a:off x="9321248" y="4591040"/>
              <a:ext cx="2348594" cy="1070208"/>
            </a:xfrm>
            <a:prstGeom prst="rect">
              <a:avLst/>
            </a:prstGeom>
            <a:noFill/>
            <a:ln>
              <a:noFill/>
            </a:ln>
          </p:spPr>
          <p:txBody>
            <a:bodyPr wrap="square" rtlCol="0" anchor="t">
              <a:noAutofit/>
            </a:bodyPr>
            <a:lstStyle/>
            <a:p>
              <a:pPr algn="ctr"/>
              <a:r>
                <a:rPr lang="en-GB" dirty="0">
                  <a:latin typeface="Arial" panose="020B0604020202020204" pitchFamily="34" charset="0"/>
                  <a:cs typeface="Arial" panose="020B0604020202020204" pitchFamily="34" charset="0"/>
                </a:rPr>
                <a:t>Meaningful contribution in the workplace </a:t>
              </a:r>
            </a:p>
          </p:txBody>
        </p:sp>
      </p:grpSp>
      <p:sp>
        <p:nvSpPr>
          <p:cNvPr id="2" name="Title 1">
            <a:extLst>
              <a:ext uri="{FF2B5EF4-FFF2-40B4-BE49-F238E27FC236}">
                <a16:creationId xmlns:a16="http://schemas.microsoft.com/office/drawing/2014/main" id="{0E672641-6D97-C9C6-9BD8-1D2F25F7BCBD}"/>
              </a:ext>
            </a:extLst>
          </p:cNvPr>
          <p:cNvSpPr txBox="1">
            <a:spLocks/>
          </p:cNvSpPr>
          <p:nvPr/>
        </p:nvSpPr>
        <p:spPr>
          <a:xfrm>
            <a:off x="293587" y="66545"/>
            <a:ext cx="11604826"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THE COURSE – </a:t>
            </a:r>
            <a:r>
              <a:rPr lang="en-GB" sz="4000" b="1" dirty="0">
                <a:solidFill>
                  <a:srgbClr val="E8462B"/>
                </a:solidFill>
              </a:rPr>
              <a:t>legal services</a:t>
            </a:r>
            <a:endParaRPr lang="en-GB" dirty="0"/>
          </a:p>
        </p:txBody>
      </p:sp>
    </p:spTree>
    <p:extLst>
      <p:ext uri="{BB962C8B-B14F-4D97-AF65-F5344CB8AC3E}">
        <p14:creationId xmlns:p14="http://schemas.microsoft.com/office/powerpoint/2010/main" val="689016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01A9F15-28C9-9460-E10B-D7A6510C8792}"/>
              </a:ext>
            </a:extLst>
          </p:cNvPr>
          <p:cNvSpPr>
            <a:spLocks noGrp="1"/>
          </p:cNvSpPr>
          <p:nvPr>
            <p:ph sz="half" idx="1"/>
          </p:nvPr>
        </p:nvSpPr>
        <p:spPr>
          <a:xfrm>
            <a:off x="1208876" y="2172806"/>
            <a:ext cx="5502084" cy="3633718"/>
          </a:xfrm>
        </p:spPr>
        <p:txBody>
          <a:bodyPr>
            <a:noAutofit/>
          </a:bodyPr>
          <a:lstStyle/>
          <a:p>
            <a:pPr marL="0" indent="0" fontAlgn="base">
              <a:lnSpc>
                <a:spcPct val="100000"/>
              </a:lnSpc>
              <a:buNone/>
            </a:pPr>
            <a:r>
              <a:rPr lang="en-GB" sz="2400" b="1" dirty="0"/>
              <a:t>Students will develop a deep </a:t>
            </a:r>
          </a:p>
          <a:p>
            <a:pPr marL="0" indent="0" fontAlgn="base">
              <a:lnSpc>
                <a:spcPct val="100000"/>
              </a:lnSpc>
              <a:spcBef>
                <a:spcPts val="0"/>
              </a:spcBef>
              <a:buNone/>
            </a:pPr>
            <a:r>
              <a:rPr lang="en-GB" sz="2400" b="1" dirty="0"/>
              <a:t>understanding of industry issues including:</a:t>
            </a:r>
          </a:p>
          <a:p>
            <a:r>
              <a:rPr lang="en-GB" sz="2000" dirty="0"/>
              <a:t>Fundamentals of financial accounting – principles, bookkeeping and business maths</a:t>
            </a:r>
          </a:p>
          <a:p>
            <a:r>
              <a:rPr lang="en-GB" sz="2000" dirty="0"/>
              <a:t>Professionalism and ethics – conduct, responsibilities and ethical dilemmas</a:t>
            </a:r>
          </a:p>
          <a:p>
            <a:r>
              <a:rPr lang="en-GB" sz="2000" dirty="0"/>
              <a:t>Data, analytics and design thinking – governance, visualisation tools and decision-making</a:t>
            </a:r>
          </a:p>
          <a:p>
            <a:pPr>
              <a:lnSpc>
                <a:spcPct val="100000"/>
              </a:lnSpc>
            </a:pPr>
            <a:endParaRPr lang="en-GB" sz="2000" dirty="0"/>
          </a:p>
        </p:txBody>
      </p:sp>
      <p:sp>
        <p:nvSpPr>
          <p:cNvPr id="4" name="Content Placeholder 3">
            <a:extLst>
              <a:ext uri="{FF2B5EF4-FFF2-40B4-BE49-F238E27FC236}">
                <a16:creationId xmlns:a16="http://schemas.microsoft.com/office/drawing/2014/main" id="{F24D38BF-C0F1-19D6-C686-222F7D7B0E9B}"/>
              </a:ext>
            </a:extLst>
          </p:cNvPr>
          <p:cNvSpPr>
            <a:spLocks noGrp="1"/>
          </p:cNvSpPr>
          <p:nvPr>
            <p:ph sz="half" idx="2"/>
          </p:nvPr>
        </p:nvSpPr>
        <p:spPr>
          <a:xfrm>
            <a:off x="7046182" y="817352"/>
            <a:ext cx="4480000" cy="1956079"/>
          </a:xfrm>
        </p:spPr>
        <p:txBody>
          <a:bodyPr>
            <a:noAutofit/>
          </a:bodyPr>
          <a:lstStyle/>
          <a:p>
            <a:pPr marL="0" indent="0">
              <a:lnSpc>
                <a:spcPct val="100000"/>
              </a:lnSpc>
              <a:spcBef>
                <a:spcPts val="600"/>
              </a:spcBef>
              <a:spcAft>
                <a:spcPts val="600"/>
              </a:spcAft>
              <a:buNone/>
            </a:pPr>
            <a:r>
              <a:rPr lang="en-GB" sz="2400" b="1" dirty="0"/>
              <a:t>Students at </a:t>
            </a:r>
            <a:r>
              <a:rPr lang="en-GB" sz="2400" b="1" dirty="0">
                <a:highlight>
                  <a:srgbClr val="FFFF00"/>
                </a:highlight>
              </a:rPr>
              <a:t>&lt;school/college&gt; </a:t>
            </a:r>
            <a:r>
              <a:rPr lang="en-GB" sz="2400" b="1" dirty="0"/>
              <a:t>will study the </a:t>
            </a:r>
            <a:r>
              <a:rPr lang="en-GB" sz="2400" dirty="0">
                <a:highlight>
                  <a:srgbClr val="FFFF00"/>
                </a:highlight>
              </a:rPr>
              <a:t>Assistant accountant </a:t>
            </a:r>
            <a:r>
              <a:rPr lang="en-GB" sz="2400" b="1" dirty="0"/>
              <a:t>occupational specialisms</a:t>
            </a:r>
          </a:p>
          <a:p>
            <a:pPr marL="0" indent="0" algn="l" fontAlgn="base">
              <a:lnSpc>
                <a:spcPct val="100000"/>
              </a:lnSpc>
              <a:spcBef>
                <a:spcPts val="600"/>
              </a:spcBef>
              <a:spcAft>
                <a:spcPts val="600"/>
              </a:spcAft>
              <a:buNone/>
            </a:pPr>
            <a:endParaRPr lang="en-GB" sz="2000" dirty="0"/>
          </a:p>
        </p:txBody>
      </p:sp>
      <p:sp>
        <p:nvSpPr>
          <p:cNvPr id="3" name="Title 1">
            <a:extLst>
              <a:ext uri="{FF2B5EF4-FFF2-40B4-BE49-F238E27FC236}">
                <a16:creationId xmlns:a16="http://schemas.microsoft.com/office/drawing/2014/main" id="{C88C6620-B8AC-D443-D2C3-615B4B7509F8}"/>
              </a:ext>
            </a:extLst>
          </p:cNvPr>
          <p:cNvSpPr txBox="1">
            <a:spLocks/>
          </p:cNvSpPr>
          <p:nvPr/>
        </p:nvSpPr>
        <p:spPr>
          <a:xfrm>
            <a:off x="507894" y="346075"/>
            <a:ext cx="11384048"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accounting</a:t>
            </a:r>
          </a:p>
        </p:txBody>
      </p:sp>
      <p:pic>
        <p:nvPicPr>
          <p:cNvPr id="8" name="Picture 7" descr="A calculator and a notebook on a desk&#10;&#10;AI-generated content may be incorrect.">
            <a:extLst>
              <a:ext uri="{FF2B5EF4-FFF2-40B4-BE49-F238E27FC236}">
                <a16:creationId xmlns:a16="http://schemas.microsoft.com/office/drawing/2014/main" id="{133A0A6F-9BF3-29D1-4EC2-CAA4E710A132}"/>
              </a:ext>
            </a:extLst>
          </p:cNvPr>
          <p:cNvPicPr>
            <a:picLocks noChangeAspect="1"/>
          </p:cNvPicPr>
          <p:nvPr/>
        </p:nvPicPr>
        <p:blipFill>
          <a:blip r:embed="rId3"/>
          <a:stretch>
            <a:fillRect/>
          </a:stretch>
        </p:blipFill>
        <p:spPr>
          <a:xfrm>
            <a:off x="6842847" y="2773431"/>
            <a:ext cx="5168013" cy="3447531"/>
          </a:xfrm>
          <a:prstGeom prst="rect">
            <a:avLst/>
          </a:prstGeom>
        </p:spPr>
      </p:pic>
      <p:sp>
        <p:nvSpPr>
          <p:cNvPr id="10" name="Rectangle 1">
            <a:extLst>
              <a:ext uri="{FF2B5EF4-FFF2-40B4-BE49-F238E27FC236}">
                <a16:creationId xmlns:a16="http://schemas.microsoft.com/office/drawing/2014/main" id="{60E0EAAF-6021-91EB-2997-0E9DD537A5C9}"/>
              </a:ext>
            </a:extLst>
          </p:cNvPr>
          <p:cNvSpPr>
            <a:spLocks noChangeArrowheads="1"/>
          </p:cNvSpPr>
          <p:nvPr/>
        </p:nvSpPr>
        <p:spPr bwMode="auto">
          <a:xfrm>
            <a:off x="9789218" y="6220962"/>
            <a:ext cx="235352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mn-lt"/>
              </a:rPr>
              <a:t>Photo by </a:t>
            </a:r>
            <a:r>
              <a:rPr kumimoji="0" lang="en-US" altLang="en-US" sz="1000" b="0" i="0" u="none" strike="noStrike" cap="none" normalizeH="0" baseline="0" dirty="0">
                <a:ln>
                  <a:noFill/>
                </a:ln>
                <a:solidFill>
                  <a:schemeClr val="tx1"/>
                </a:solidFill>
                <a:effectLst/>
                <a:latin typeface="+mn-lt"/>
                <a:hlinkClick r:id="rId4"/>
              </a:rPr>
              <a:t>Jakub Żerdzicki</a:t>
            </a:r>
            <a:r>
              <a:rPr kumimoji="0" lang="en-US" altLang="en-US" sz="1000" b="0" i="0" u="none" strike="noStrike" cap="none" normalizeH="0" baseline="0" dirty="0">
                <a:ln>
                  <a:noFill/>
                </a:ln>
                <a:solidFill>
                  <a:srgbClr val="000000"/>
                </a:solidFill>
                <a:effectLst/>
                <a:latin typeface="+mn-lt"/>
              </a:rPr>
              <a:t> on </a:t>
            </a:r>
            <a:r>
              <a:rPr kumimoji="0" lang="en-US" altLang="en-US" sz="1000" b="0" i="0" u="none" strike="noStrike" cap="none" normalizeH="0" baseline="0" dirty="0">
                <a:ln>
                  <a:noFill/>
                </a:ln>
                <a:solidFill>
                  <a:schemeClr val="tx1"/>
                </a:solidFill>
                <a:effectLst/>
                <a:latin typeface="+mn-lt"/>
                <a:hlinkClick r:id="rId5"/>
              </a:rPr>
              <a:t>Unsplash</a:t>
            </a:r>
            <a:endParaRPr kumimoji="0" lang="en-US" altLang="en-US" sz="10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4152437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9E1B7-8BB7-229A-2DAB-AE730F4CF8C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88B8DED-44A8-1585-8615-9D58D1DB7866}"/>
              </a:ext>
            </a:extLst>
          </p:cNvPr>
          <p:cNvSpPr txBox="1"/>
          <p:nvPr/>
        </p:nvSpPr>
        <p:spPr>
          <a:xfrm>
            <a:off x="2016565" y="1258202"/>
            <a:ext cx="1296144" cy="2943545"/>
          </a:xfrm>
          <a:prstGeom prst="rect">
            <a:avLst/>
          </a:prstGeom>
          <a:noFill/>
          <a:ln>
            <a:solidFill>
              <a:srgbClr val="E8472B"/>
            </a:solidFill>
          </a:ln>
        </p:spPr>
        <p:txBody>
          <a:bodyPr wrap="square" rtlCol="0" anchor="ctr">
            <a:noAutofit/>
          </a:bodyPr>
          <a:lstStyle/>
          <a:p>
            <a:pPr algn="ctr"/>
            <a:r>
              <a:rPr lang="en-GB" sz="2800" b="1" dirty="0">
                <a:latin typeface="Arial" panose="020B0604020202020204" pitchFamily="34" charset="0"/>
                <a:cs typeface="Arial" panose="020B0604020202020204" pitchFamily="34" charset="0"/>
              </a:rPr>
              <a:t>80%</a:t>
            </a:r>
          </a:p>
          <a:p>
            <a:pPr algn="ctr"/>
            <a:endParaRPr lang="en-GB" sz="20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Up to 1400 hours</a:t>
            </a:r>
          </a:p>
        </p:txBody>
      </p:sp>
      <p:sp>
        <p:nvSpPr>
          <p:cNvPr id="10" name="TextBox 9">
            <a:extLst>
              <a:ext uri="{FF2B5EF4-FFF2-40B4-BE49-F238E27FC236}">
                <a16:creationId xmlns:a16="http://schemas.microsoft.com/office/drawing/2014/main" id="{6443A3D5-8898-7094-3B1D-36EA544E2C0A}"/>
              </a:ext>
            </a:extLst>
          </p:cNvPr>
          <p:cNvSpPr txBox="1"/>
          <p:nvPr/>
        </p:nvSpPr>
        <p:spPr>
          <a:xfrm>
            <a:off x="1991771" y="4539232"/>
            <a:ext cx="1296144" cy="1554064"/>
          </a:xfrm>
          <a:prstGeom prst="rect">
            <a:avLst/>
          </a:prstGeom>
          <a:noFill/>
          <a:ln>
            <a:solidFill>
              <a:srgbClr val="E8472B"/>
            </a:solidFill>
          </a:ln>
        </p:spPr>
        <p:txBody>
          <a:bodyPr wrap="square" rtlCol="0" anchor="ctr">
            <a:noAutofit/>
          </a:bodyPr>
          <a:lstStyle/>
          <a:p>
            <a:pPr algn="ctr"/>
            <a:r>
              <a:rPr lang="en-GB" sz="2800" b="1" dirty="0">
                <a:latin typeface="Arial" panose="020B0604020202020204" pitchFamily="34" charset="0"/>
                <a:cs typeface="Arial" panose="020B0604020202020204" pitchFamily="34" charset="0"/>
              </a:rPr>
              <a:t>20%</a:t>
            </a:r>
          </a:p>
          <a:p>
            <a:pPr algn="ctr"/>
            <a:r>
              <a:rPr lang="en-GB" sz="1600" dirty="0">
                <a:latin typeface="Arial" panose="020B0604020202020204" pitchFamily="34" charset="0"/>
                <a:cs typeface="Arial" panose="020B0604020202020204" pitchFamily="34" charset="0"/>
              </a:rPr>
              <a:t>At least </a:t>
            </a:r>
          </a:p>
          <a:p>
            <a:pPr algn="ctr">
              <a:spcAft>
                <a:spcPts val="600"/>
              </a:spcAft>
            </a:pPr>
            <a:r>
              <a:rPr lang="en-GB" sz="1600" dirty="0">
                <a:latin typeface="Arial" panose="020B0604020202020204" pitchFamily="34" charset="0"/>
                <a:cs typeface="Arial" panose="020B0604020202020204" pitchFamily="34" charset="0"/>
              </a:rPr>
              <a:t>315 hours</a:t>
            </a:r>
          </a:p>
          <a:p>
            <a:pPr algn="ctr"/>
            <a:r>
              <a:rPr lang="en-GB" sz="1600" dirty="0">
                <a:latin typeface="Arial" panose="020B0604020202020204" pitchFamily="34" charset="0"/>
                <a:cs typeface="Arial" panose="020B0604020202020204" pitchFamily="34" charset="0"/>
              </a:rPr>
              <a:t>350 hours average</a:t>
            </a:r>
            <a:endParaRPr lang="en-GB" sz="3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B8EBCD2-EA90-3CFB-B5B6-AFDD0558A43E}"/>
              </a:ext>
            </a:extLst>
          </p:cNvPr>
          <p:cNvSpPr txBox="1"/>
          <p:nvPr/>
        </p:nvSpPr>
        <p:spPr>
          <a:xfrm>
            <a:off x="3839585" y="1258202"/>
            <a:ext cx="2428447" cy="2943545"/>
          </a:xfrm>
          <a:prstGeom prst="rect">
            <a:avLst/>
          </a:prstGeom>
          <a:noFill/>
          <a:ln>
            <a:noFill/>
          </a:ln>
        </p:spPr>
        <p:txBody>
          <a:bodyPr wrap="square" rtlCol="0" anchor="ctr">
            <a:noAutofit/>
          </a:bodyPr>
          <a:lstStyle/>
          <a:p>
            <a:pPr algn="ctr">
              <a:spcBef>
                <a:spcPts val="600"/>
              </a:spcBef>
              <a:spcAft>
                <a:spcPts val="600"/>
              </a:spcAft>
            </a:pPr>
            <a:r>
              <a:rPr lang="en-GB" sz="1600" b="1" dirty="0">
                <a:latin typeface="Arial" panose="020B0604020202020204" pitchFamily="34" charset="0"/>
                <a:cs typeface="Arial" panose="020B0604020202020204" pitchFamily="34" charset="0"/>
              </a:rPr>
              <a:t>TECHNICAL QUALIFICATION</a:t>
            </a:r>
          </a:p>
          <a:p>
            <a:pPr algn="ctr">
              <a:spcBef>
                <a:spcPts val="600"/>
              </a:spcBef>
              <a:spcAft>
                <a:spcPts val="600"/>
              </a:spcAft>
            </a:pPr>
            <a:r>
              <a:rPr lang="en-GB" b="1" dirty="0">
                <a:solidFill>
                  <a:srgbClr val="E8462B"/>
                </a:solidFill>
              </a:rPr>
              <a:t>ACCOUNTING</a:t>
            </a:r>
            <a:endParaRPr lang="en-GB" b="1" dirty="0">
              <a:solidFill>
                <a:srgbClr val="E8462B"/>
              </a:solidFill>
              <a:effectLst/>
            </a:endParaRPr>
          </a:p>
        </p:txBody>
      </p:sp>
      <p:sp>
        <p:nvSpPr>
          <p:cNvPr id="12" name="TextBox 11">
            <a:extLst>
              <a:ext uri="{FF2B5EF4-FFF2-40B4-BE49-F238E27FC236}">
                <a16:creationId xmlns:a16="http://schemas.microsoft.com/office/drawing/2014/main" id="{C1AA3DB2-604D-2781-313A-5106FA8389DC}"/>
              </a:ext>
            </a:extLst>
          </p:cNvPr>
          <p:cNvSpPr txBox="1"/>
          <p:nvPr/>
        </p:nvSpPr>
        <p:spPr>
          <a:xfrm>
            <a:off x="6268033" y="1271804"/>
            <a:ext cx="4143292" cy="1369508"/>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CORE</a:t>
            </a:r>
          </a:p>
        </p:txBody>
      </p:sp>
      <p:sp>
        <p:nvSpPr>
          <p:cNvPr id="13" name="TextBox 12">
            <a:extLst>
              <a:ext uri="{FF2B5EF4-FFF2-40B4-BE49-F238E27FC236}">
                <a16:creationId xmlns:a16="http://schemas.microsoft.com/office/drawing/2014/main" id="{29356F64-4A2E-6811-9177-14383588890F}"/>
              </a:ext>
            </a:extLst>
          </p:cNvPr>
          <p:cNvSpPr txBox="1"/>
          <p:nvPr/>
        </p:nvSpPr>
        <p:spPr>
          <a:xfrm>
            <a:off x="6268031" y="2641313"/>
            <a:ext cx="4143291" cy="1554063"/>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OCCUPATIONAL SPECIALISM</a:t>
            </a:r>
          </a:p>
          <a:p>
            <a:pPr algn="ctr" fontAlgn="base">
              <a:spcBef>
                <a:spcPts val="300"/>
              </a:spcBef>
              <a:spcAft>
                <a:spcPts val="300"/>
              </a:spcAft>
              <a:buFont typeface="Arial" panose="020B0604020202020204" pitchFamily="34" charset="0"/>
              <a:buChar char="•"/>
            </a:pPr>
            <a:r>
              <a:rPr lang="en-GB" sz="1600" dirty="0">
                <a:solidFill>
                  <a:srgbClr val="E8462B"/>
                </a:solidFill>
                <a:latin typeface="Arial" panose="020B0604020202020204" pitchFamily="34" charset="0"/>
                <a:cs typeface="Arial" panose="020B0604020202020204" pitchFamily="34" charset="0"/>
              </a:rPr>
              <a:t>Assistant Accountant</a:t>
            </a:r>
          </a:p>
        </p:txBody>
      </p:sp>
      <p:sp>
        <p:nvSpPr>
          <p:cNvPr id="14" name="TextBox 13">
            <a:extLst>
              <a:ext uri="{FF2B5EF4-FFF2-40B4-BE49-F238E27FC236}">
                <a16:creationId xmlns:a16="http://schemas.microsoft.com/office/drawing/2014/main" id="{1A331355-A79B-693C-F2AB-523735F6E0F0}"/>
              </a:ext>
            </a:extLst>
          </p:cNvPr>
          <p:cNvSpPr txBox="1"/>
          <p:nvPr/>
        </p:nvSpPr>
        <p:spPr>
          <a:xfrm>
            <a:off x="10411325" y="1266328"/>
            <a:ext cx="1383953" cy="2918078"/>
          </a:xfrm>
          <a:prstGeom prst="rect">
            <a:avLst/>
          </a:prstGeom>
          <a:noFill/>
          <a:ln>
            <a:solidFill>
              <a:srgbClr val="E8472B"/>
            </a:solidFill>
          </a:ln>
        </p:spPr>
        <p:txBody>
          <a:bodyPr wrap="square" rtlCol="0" anchor="ctr">
            <a:noAutofit/>
          </a:bodyPr>
          <a:lstStyle>
            <a:defPPr>
              <a:defRPr lang="en-US"/>
            </a:defPPr>
            <a:lvl1pPr algn="ctr">
              <a:defRPr sz="2000">
                <a:latin typeface="Arial" panose="020B0604020202020204" pitchFamily="34" charset="0"/>
                <a:cs typeface="Arial" panose="020B0604020202020204" pitchFamily="34" charset="0"/>
              </a:defRPr>
            </a:lvl1pPr>
          </a:lstStyle>
          <a:p>
            <a:r>
              <a:rPr lang="en-GB" sz="1600" b="1" dirty="0"/>
              <a:t>ENGLISH AND MATHS</a:t>
            </a:r>
          </a:p>
        </p:txBody>
      </p:sp>
      <p:sp>
        <p:nvSpPr>
          <p:cNvPr id="22" name="TextBox 21">
            <a:extLst>
              <a:ext uri="{FF2B5EF4-FFF2-40B4-BE49-F238E27FC236}">
                <a16:creationId xmlns:a16="http://schemas.microsoft.com/office/drawing/2014/main" id="{C6FA90C4-1A43-FD8C-3E2F-686F20D0C1BF}"/>
              </a:ext>
            </a:extLst>
          </p:cNvPr>
          <p:cNvSpPr txBox="1"/>
          <p:nvPr/>
        </p:nvSpPr>
        <p:spPr>
          <a:xfrm rot="16200000">
            <a:off x="-900240" y="3499258"/>
            <a:ext cx="4701141" cy="427715"/>
          </a:xfrm>
          <a:prstGeom prst="rect">
            <a:avLst/>
          </a:prstGeom>
          <a:noFill/>
          <a:ln>
            <a:noFill/>
          </a:ln>
        </p:spPr>
        <p:txBody>
          <a:bodyPr wrap="square" rtlCol="0" anchor="ctr">
            <a:noAutofit/>
          </a:bodyPr>
          <a:lstStyle/>
          <a:p>
            <a:pPr algn="ctr"/>
            <a:r>
              <a:rPr lang="en-GB" sz="3200" b="1" dirty="0">
                <a:latin typeface="Arial" panose="020B0604020202020204" pitchFamily="34" charset="0"/>
                <a:cs typeface="Arial" panose="020B0604020202020204" pitchFamily="34" charset="0"/>
              </a:rPr>
              <a:t>2 years</a:t>
            </a:r>
          </a:p>
        </p:txBody>
      </p:sp>
      <p:sp>
        <p:nvSpPr>
          <p:cNvPr id="23" name="TextBox 22">
            <a:extLst>
              <a:ext uri="{FF2B5EF4-FFF2-40B4-BE49-F238E27FC236}">
                <a16:creationId xmlns:a16="http://schemas.microsoft.com/office/drawing/2014/main" id="{45298C62-1657-DB1B-D59B-F1E77E059A53}"/>
              </a:ext>
            </a:extLst>
          </p:cNvPr>
          <p:cNvSpPr txBox="1"/>
          <p:nvPr/>
        </p:nvSpPr>
        <p:spPr>
          <a:xfrm>
            <a:off x="3811697" y="1279928"/>
            <a:ext cx="7983581" cy="2935419"/>
          </a:xfrm>
          <a:prstGeom prst="rect">
            <a:avLst/>
          </a:prstGeom>
          <a:noFill/>
          <a:ln w="38100">
            <a:solidFill>
              <a:srgbClr val="FC4421"/>
            </a:solidFill>
            <a:prstDash val="solid"/>
          </a:ln>
        </p:spPr>
        <p:txBody>
          <a:bodyPr wrap="square" rtlCol="0" anchor="ctr">
            <a:noAutofit/>
          </a:bodyPr>
          <a:lstStyle/>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E00E734-D749-482B-4E6D-CC993FFD354E}"/>
              </a:ext>
            </a:extLst>
          </p:cNvPr>
          <p:cNvGrpSpPr/>
          <p:nvPr/>
        </p:nvGrpSpPr>
        <p:grpSpPr>
          <a:xfrm>
            <a:off x="3839587" y="4539233"/>
            <a:ext cx="7985909" cy="1554063"/>
            <a:chOff x="3722864" y="4581078"/>
            <a:chExt cx="7985909" cy="1554063"/>
          </a:xfrm>
        </p:grpSpPr>
        <p:sp>
          <p:nvSpPr>
            <p:cNvPr id="16" name="TextBox 15">
              <a:extLst>
                <a:ext uri="{FF2B5EF4-FFF2-40B4-BE49-F238E27FC236}">
                  <a16:creationId xmlns:a16="http://schemas.microsoft.com/office/drawing/2014/main" id="{D4B200A5-DF10-4F4F-EC76-C7A83E3BD54F}"/>
                </a:ext>
              </a:extLst>
            </p:cNvPr>
            <p:cNvSpPr txBox="1"/>
            <p:nvPr/>
          </p:nvSpPr>
          <p:spPr>
            <a:xfrm>
              <a:off x="3774111" y="4601581"/>
              <a:ext cx="2483264" cy="756529"/>
            </a:xfrm>
            <a:prstGeom prst="rect">
              <a:avLst/>
            </a:prstGeom>
            <a:noFill/>
            <a:ln>
              <a:noFill/>
            </a:ln>
          </p:spPr>
          <p:txBody>
            <a:bodyPr wrap="square" rtlCol="0" anchor="t">
              <a:noAutofit/>
            </a:bodyPr>
            <a:lstStyle/>
            <a:p>
              <a:pPr algn="ctr"/>
              <a:r>
                <a:rPr lang="en-GB" dirty="0">
                  <a:latin typeface="Arial" panose="020B0604020202020204" pitchFamily="34" charset="0"/>
                  <a:cs typeface="Arial" panose="020B0604020202020204" pitchFamily="34" charset="0"/>
                </a:rPr>
                <a:t>Technical skills and knowledge</a:t>
              </a:r>
            </a:p>
          </p:txBody>
        </p:sp>
        <p:sp>
          <p:nvSpPr>
            <p:cNvPr id="17" name="TextBox 16">
              <a:extLst>
                <a:ext uri="{FF2B5EF4-FFF2-40B4-BE49-F238E27FC236}">
                  <a16:creationId xmlns:a16="http://schemas.microsoft.com/office/drawing/2014/main" id="{60D6FDAA-7193-8DD0-ED0F-FB16AF692D9F}"/>
                </a:ext>
              </a:extLst>
            </p:cNvPr>
            <p:cNvSpPr txBox="1"/>
            <p:nvPr/>
          </p:nvSpPr>
          <p:spPr>
            <a:xfrm>
              <a:off x="6338996" y="4591040"/>
              <a:ext cx="2520000" cy="742948"/>
            </a:xfrm>
            <a:prstGeom prst="rect">
              <a:avLst/>
            </a:prstGeom>
            <a:noFill/>
            <a:ln>
              <a:noFill/>
            </a:ln>
          </p:spPr>
          <p:txBody>
            <a:bodyPr wrap="square" rtlCol="0" anchor="t">
              <a:noAutofit/>
            </a:bodyPr>
            <a:lstStyle/>
            <a:p>
              <a:pPr algn="ctr"/>
              <a:r>
                <a:rPr lang="en-GB" dirty="0">
                  <a:latin typeface="Arial" panose="020B0604020202020204" pitchFamily="34" charset="0"/>
                  <a:cs typeface="Arial" panose="020B0604020202020204" pitchFamily="34" charset="0"/>
                </a:rPr>
                <a:t>Practical skills for employment</a:t>
              </a:r>
            </a:p>
          </p:txBody>
        </p:sp>
        <p:sp>
          <p:nvSpPr>
            <p:cNvPr id="21" name="TextBox 20">
              <a:extLst>
                <a:ext uri="{FF2B5EF4-FFF2-40B4-BE49-F238E27FC236}">
                  <a16:creationId xmlns:a16="http://schemas.microsoft.com/office/drawing/2014/main" id="{D10BFCBA-7E90-866D-DE22-122456945A4C}"/>
                </a:ext>
              </a:extLst>
            </p:cNvPr>
            <p:cNvSpPr txBox="1"/>
            <p:nvPr/>
          </p:nvSpPr>
          <p:spPr>
            <a:xfrm>
              <a:off x="3830584" y="5464086"/>
              <a:ext cx="7849647" cy="316228"/>
            </a:xfrm>
            <a:prstGeom prst="rect">
              <a:avLst/>
            </a:prstGeom>
            <a:solidFill>
              <a:schemeClr val="bg1"/>
            </a:solidFill>
            <a:ln w="38100">
              <a:noFill/>
            </a:ln>
          </p:spPr>
          <p:txBody>
            <a:bodyPr wrap="square" rtlCol="0" anchor="ctr">
              <a:noAutofit/>
            </a:bodyPr>
            <a:lstStyle/>
            <a:p>
              <a:pPr algn="ctr"/>
              <a:r>
                <a:rPr lang="en-GB" sz="2400" b="1" dirty="0">
                  <a:latin typeface="Arial" panose="020B0604020202020204" pitchFamily="34" charset="0"/>
                  <a:cs typeface="Arial" panose="020B0604020202020204" pitchFamily="34" charset="0"/>
                </a:rPr>
                <a:t>INDUSTRY PLACEMENT </a:t>
              </a:r>
              <a:endParaRPr lang="en-GB" sz="2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5E00F97-1BEA-F9ED-4532-3A6E92CD9B51}"/>
                </a:ext>
              </a:extLst>
            </p:cNvPr>
            <p:cNvSpPr txBox="1"/>
            <p:nvPr/>
          </p:nvSpPr>
          <p:spPr>
            <a:xfrm>
              <a:off x="3722864" y="4581078"/>
              <a:ext cx="7985909" cy="1554063"/>
            </a:xfrm>
            <a:prstGeom prst="rect">
              <a:avLst/>
            </a:prstGeom>
            <a:noFill/>
            <a:ln w="38100">
              <a:solidFill>
                <a:srgbClr val="E8472B"/>
              </a:solidFill>
            </a:ln>
          </p:spPr>
          <p:txBody>
            <a:bodyPr wrap="square" rtlCol="0" anchor="ctr">
              <a:noAutofit/>
            </a:bodyPr>
            <a:lstStyle/>
            <a:p>
              <a:pPr algn="ctr"/>
              <a:endParaRPr lang="en-GB" sz="20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23957F0-85E2-9515-BC51-BF57161FD29A}"/>
                </a:ext>
              </a:extLst>
            </p:cNvPr>
            <p:cNvSpPr txBox="1"/>
            <p:nvPr/>
          </p:nvSpPr>
          <p:spPr>
            <a:xfrm>
              <a:off x="9321248" y="4591040"/>
              <a:ext cx="2348594" cy="1070208"/>
            </a:xfrm>
            <a:prstGeom prst="rect">
              <a:avLst/>
            </a:prstGeom>
            <a:noFill/>
            <a:ln>
              <a:noFill/>
            </a:ln>
          </p:spPr>
          <p:txBody>
            <a:bodyPr wrap="square" rtlCol="0" anchor="t">
              <a:noAutofit/>
            </a:bodyPr>
            <a:lstStyle/>
            <a:p>
              <a:pPr algn="ctr"/>
              <a:r>
                <a:rPr lang="en-GB" dirty="0">
                  <a:latin typeface="Arial" panose="020B0604020202020204" pitchFamily="34" charset="0"/>
                  <a:cs typeface="Arial" panose="020B0604020202020204" pitchFamily="34" charset="0"/>
                </a:rPr>
                <a:t>Meaningful contribution in the workplace </a:t>
              </a:r>
            </a:p>
          </p:txBody>
        </p:sp>
      </p:grpSp>
      <p:sp>
        <p:nvSpPr>
          <p:cNvPr id="2" name="Title 1">
            <a:extLst>
              <a:ext uri="{FF2B5EF4-FFF2-40B4-BE49-F238E27FC236}">
                <a16:creationId xmlns:a16="http://schemas.microsoft.com/office/drawing/2014/main" id="{4892CEFE-EBB8-8E4E-E354-512D0CEF75AF}"/>
              </a:ext>
            </a:extLst>
          </p:cNvPr>
          <p:cNvSpPr txBox="1">
            <a:spLocks/>
          </p:cNvSpPr>
          <p:nvPr/>
        </p:nvSpPr>
        <p:spPr>
          <a:xfrm>
            <a:off x="290998" y="66545"/>
            <a:ext cx="11604826"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THE COURSE – </a:t>
            </a:r>
            <a:r>
              <a:rPr lang="en-GB" sz="4000" b="1" dirty="0">
                <a:solidFill>
                  <a:srgbClr val="E8462B"/>
                </a:solidFill>
              </a:rPr>
              <a:t>accounting</a:t>
            </a:r>
            <a:endParaRPr lang="en-GB" dirty="0"/>
          </a:p>
        </p:txBody>
      </p:sp>
    </p:spTree>
    <p:extLst>
      <p:ext uri="{BB962C8B-B14F-4D97-AF65-F5344CB8AC3E}">
        <p14:creationId xmlns:p14="http://schemas.microsoft.com/office/powerpoint/2010/main" val="178012899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4F55405569884AB0A124CA152463B3" ma:contentTypeVersion="15" ma:contentTypeDescription="Create a new document." ma:contentTypeScope="" ma:versionID="e05f5d9d95ca8f7a513197800efe5511">
  <xsd:schema xmlns:xsd="http://www.w3.org/2001/XMLSchema" xmlns:xs="http://www.w3.org/2001/XMLSchema" xmlns:p="http://schemas.microsoft.com/office/2006/metadata/properties" xmlns:ns2="e331b3de-4d89-4303-8187-0e0a31be41e9" xmlns:ns3="1fa43e64-8a6d-4c3d-bfba-c0d9753f4fb0" targetNamespace="http://schemas.microsoft.com/office/2006/metadata/properties" ma:root="true" ma:fieldsID="d974d7d1c292d560b971676d8b40a59a" ns2:_="" ns3:_="">
    <xsd:import namespace="e331b3de-4d89-4303-8187-0e0a31be41e9"/>
    <xsd:import namespace="1fa43e64-8a6d-4c3d-bfba-c0d9753f4fb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31b3de-4d89-4303-8187-0e0a31be41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d46117c-483c-4368-8e8e-496db685c01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a43e64-8a6d-4c3d-bfba-c0d9753f4fb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6b3bc2cb-7429-4bee-88ae-e52a19ab2b64}" ma:internalName="TaxCatchAll" ma:showField="CatchAllData" ma:web="1fa43e64-8a6d-4c3d-bfba-c0d9753f4f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fa43e64-8a6d-4c3d-bfba-c0d9753f4fb0" xsi:nil="true"/>
    <lcf76f155ced4ddcb4097134ff3c332f xmlns="e331b3de-4d89-4303-8187-0e0a31be41e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864202-DE87-4429-A3ED-1146F74D22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31b3de-4d89-4303-8187-0e0a31be41e9"/>
    <ds:schemaRef ds:uri="1fa43e64-8a6d-4c3d-bfba-c0d9753f4f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E9EFCC-EDE6-43E1-B724-83C54B8A8588}">
  <ds:schemaRefs>
    <ds:schemaRef ds:uri="http://schemas.microsoft.com/sharepoint/v3/contenttype/forms"/>
  </ds:schemaRefs>
</ds:datastoreItem>
</file>

<file path=customXml/itemProps3.xml><?xml version="1.0" encoding="utf-8"?>
<ds:datastoreItem xmlns:ds="http://schemas.openxmlformats.org/officeDocument/2006/customXml" ds:itemID="{13DF1D89-A70D-4B55-B011-CF67029C32F9}">
  <ds:schemaRefs>
    <ds:schemaRef ds:uri="http://purl.org/dc/elements/1.1/"/>
    <ds:schemaRef ds:uri="http://purl.org/dc/terms/"/>
    <ds:schemaRef ds:uri="http://www.w3.org/XML/1998/namespace"/>
    <ds:schemaRef ds:uri="http://schemas.microsoft.com/office/2006/documentManagement/types"/>
    <ds:schemaRef ds:uri="http://purl.org/dc/dcmitype/"/>
    <ds:schemaRef ds:uri="e331b3de-4d89-4303-8187-0e0a31be41e9"/>
    <ds:schemaRef ds:uri="http://schemas.microsoft.com/office/infopath/2007/PartnerControls"/>
    <ds:schemaRef ds:uri="http://schemas.openxmlformats.org/package/2006/metadata/core-properties"/>
    <ds:schemaRef ds:uri="1fa43e64-8a6d-4c3d-bfba-c0d9753f4fb0"/>
    <ds:schemaRef ds:uri="http://schemas.microsoft.com/office/2006/metadata/properties"/>
  </ds:schemaRefs>
</ds:datastoreItem>
</file>

<file path=docMetadata/LabelInfo.xml><?xml version="1.0" encoding="utf-8"?>
<clbl:labelList xmlns:clbl="http://schemas.microsoft.com/office/2020/mipLabelMetadata">
  <clbl:label id="{b5d9614e-4d9a-4691-9d98-09a6b9d14eaa}" enabled="0" method="" siteId="{b5d9614e-4d9a-4691-9d98-09a6b9d14eaa}" removed="1"/>
</clbl:labelList>
</file>

<file path=docProps/app.xml><?xml version="1.0" encoding="utf-8"?>
<Properties xmlns="http://schemas.openxmlformats.org/officeDocument/2006/extended-properties" xmlns:vt="http://schemas.openxmlformats.org/officeDocument/2006/docPropsVTypes">
  <TotalTime>1936</TotalTime>
  <Words>3909</Words>
  <Application>Microsoft Macintosh PowerPoint</Application>
  <PresentationFormat>Widescreen</PresentationFormat>
  <Paragraphs>489</Paragraphs>
  <Slides>26</Slides>
  <Notes>26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-webkit-standard</vt:lpstr>
      <vt:lpstr>Arial</vt:lpstr>
      <vt:lpstr>Calibri</vt:lpstr>
      <vt:lpstr>Courier New</vt:lpstr>
      <vt:lpstr>Helvetica</vt:lpstr>
      <vt:lpstr>Open Sans Semibold</vt:lpstr>
      <vt:lpstr>Segoe UI</vt:lpstr>
      <vt:lpstr>1_Office Theme</vt:lpstr>
      <vt:lpstr>INTRODUCTION  LEGAL, FINANCE AND ACCOUNTING</vt:lpstr>
      <vt:lpstr>PowerPoint Presentation</vt:lpstr>
      <vt:lpstr>Legal, finance and accounting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Hosting  T Level Industry Placement Students</vt:lpstr>
      <vt:lpstr>PowerPoint Presentation</vt:lpstr>
      <vt:lpstr>PowerPoint Presentation</vt:lpstr>
      <vt:lpstr>Industry placement delivery approaches</vt:lpstr>
      <vt:lpstr>THE placement MODEL</vt:lpstr>
      <vt:lpstr>Employer Commitments to Industry Placement Students</vt:lpstr>
      <vt:lpstr>PowerPoint Presentation</vt:lpstr>
      <vt:lpstr>PowerPoint Presentation</vt:lpstr>
      <vt:lpstr>PowerPoint Presentation</vt:lpstr>
      <vt:lpstr>Claiming funding</vt:lpstr>
      <vt:lpstr>PowerPoint Presentation</vt:lpstr>
      <vt:lpstr>PowerPoint Presentation</vt:lpstr>
      <vt:lpstr>PowerPoint Presentation</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Sutton</dc:creator>
  <cp:lastModifiedBy>Anna Sutton</cp:lastModifiedBy>
  <cp:revision>16</cp:revision>
  <cp:lastPrinted>2024-02-28T17:39:38Z</cp:lastPrinted>
  <dcterms:created xsi:type="dcterms:W3CDTF">2024-01-23T09:41:52Z</dcterms:created>
  <dcterms:modified xsi:type="dcterms:W3CDTF">2025-09-22T14:13:36Z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0x0101002E4F55405569884AB0A124CA152463B3</vt:lpwstr>
  </property>
  <property fmtid="{D5CDD505-2E9C-101B-9397-08002B2CF9AE}" pid="3" name="MediaServiceImageTags">
    <vt:lpwstr/>
  </property>
</Properties>
</file>