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3" r:id="rId4"/>
  </p:sldMasterIdLst>
  <p:notesMasterIdLst>
    <p:notesMasterId r:id="rId27"/>
  </p:notesMasterIdLst>
  <p:sldIdLst>
    <p:sldId id="258" r:id="rId5"/>
    <p:sldId id="499" r:id="rId6"/>
    <p:sldId id="500" r:id="rId7"/>
    <p:sldId id="501" r:id="rId8"/>
    <p:sldId id="502" r:id="rId9"/>
    <p:sldId id="503" r:id="rId10"/>
    <p:sldId id="504" r:id="rId11"/>
    <p:sldId id="505" r:id="rId12"/>
    <p:sldId id="506" r:id="rId13"/>
    <p:sldId id="507" r:id="rId14"/>
    <p:sldId id="486" r:id="rId15"/>
    <p:sldId id="492" r:id="rId16"/>
    <p:sldId id="508" r:id="rId17"/>
    <p:sldId id="487" r:id="rId18"/>
    <p:sldId id="509" r:id="rId19"/>
    <p:sldId id="510" r:id="rId20"/>
    <p:sldId id="489" r:id="rId21"/>
    <p:sldId id="511" r:id="rId22"/>
    <p:sldId id="512" r:id="rId23"/>
    <p:sldId id="263" r:id="rId24"/>
    <p:sldId id="484" r:id="rId25"/>
    <p:sldId id="272" r:id="rId2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0" userDrawn="1">
          <p15:clr>
            <a:srgbClr val="A4A3A4"/>
          </p15:clr>
        </p15:guide>
        <p15:guide id="2" pos="415"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46402D-2D0E-E163-F866-5B5D3357CA0F}" name="Anna Sutton" initials="AS" userId="ccef3391343535e7" providerId="Windows Live"/>
  <p188:author id="{3A433A3D-FDFB-F3D1-AABD-3697D7A9B8FA}" name="Karen Kelly" initials="KK" userId="S::karenk@strategicdevelopmentnetwork.co.uk::162eb14f-4c64-45d8-aff0-01eb9a1b4d64" providerId="AD"/>
  <p188:author id="{168E2292-CF04-CA5D-659B-48C35B73D180}" name="Anna Sutton" initials="AS" userId="S::Anna@strategicdevelopmentnetwork.co.uk::11018ebe-64f0-4ed0-ac80-75187f3efe4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46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67619" autoAdjust="0"/>
  </p:normalViewPr>
  <p:slideViewPr>
    <p:cSldViewPr snapToGrid="0">
      <p:cViewPr varScale="1">
        <p:scale>
          <a:sx n="75" d="100"/>
          <a:sy n="75" d="100"/>
        </p:scale>
        <p:origin x="1914" y="60"/>
      </p:cViewPr>
      <p:guideLst>
        <p:guide orient="horz" pos="210"/>
        <p:guide pos="415"/>
      </p:guideLst>
    </p:cSldViewPr>
  </p:slideViewPr>
  <p:notesTextViewPr>
    <p:cViewPr>
      <p:scale>
        <a:sx n="1" d="1"/>
        <a:sy n="1" d="1"/>
      </p:scale>
      <p:origin x="0" y="0"/>
    </p:cViewPr>
  </p:notesTextViewPr>
  <p:sorterViewPr>
    <p:cViewPr>
      <p:scale>
        <a:sx n="125" d="100"/>
        <a:sy n="125"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F9EDA6A-A053-4C40-9B93-395610B48BD9}" type="datetimeFigureOut">
              <a:rPr lang="en-GB" smtClean="0"/>
              <a:t>04/04/2024</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143F48B-3A48-9244-B0B5-D26A6BFFB480}" type="slidenum">
              <a:rPr lang="en-GB" smtClean="0"/>
              <a:t>‹#›</a:t>
            </a:fld>
            <a:endParaRPr lang="en-GB" dirty="0"/>
          </a:p>
        </p:txBody>
      </p:sp>
    </p:spTree>
    <p:extLst>
      <p:ext uri="{BB962C8B-B14F-4D97-AF65-F5344CB8AC3E}">
        <p14:creationId xmlns:p14="http://schemas.microsoft.com/office/powerpoint/2010/main" val="18241732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t>SPEAKER NOTES:</a:t>
            </a:r>
          </a:p>
          <a:p>
            <a:endParaRPr lang="en-GB" dirty="0"/>
          </a:p>
          <a:p>
            <a:pPr marL="171450" indent="-171450">
              <a:buFont typeface="Arial" panose="020B0604020202020204" pitchFamily="34" charset="0"/>
              <a:buChar char="•"/>
            </a:pPr>
            <a:r>
              <a:rPr lang="en-GB" dirty="0"/>
              <a:t>Welcome audience and carry out any required introductions. </a:t>
            </a:r>
          </a:p>
        </p:txBody>
      </p:sp>
      <p:sp>
        <p:nvSpPr>
          <p:cNvPr id="4" name="Slide Number Placeholder 3"/>
          <p:cNvSpPr>
            <a:spLocks noGrp="1"/>
          </p:cNvSpPr>
          <p:nvPr>
            <p:ph type="sldNum" sz="quarter" idx="5"/>
          </p:nvPr>
        </p:nvSpPr>
        <p:spPr/>
        <p:txBody>
          <a:bodyPr/>
          <a:lstStyle/>
          <a:p>
            <a:fld id="{EFF8DC11-5811-E54C-93FB-BDA3EAE90651}" type="slidenum">
              <a:rPr lang="en-GB" smtClean="0"/>
              <a:t>1</a:t>
            </a:fld>
            <a:endParaRPr lang="en-GB" dirty="0"/>
          </a:p>
        </p:txBody>
      </p:sp>
    </p:spTree>
    <p:extLst>
      <p:ext uri="{BB962C8B-B14F-4D97-AF65-F5344CB8AC3E}">
        <p14:creationId xmlns:p14="http://schemas.microsoft.com/office/powerpoint/2010/main" val="3001421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a:t>
            </a:r>
          </a:p>
          <a:p>
            <a:endParaRPr lang="en-GB" dirty="0"/>
          </a:p>
          <a:p>
            <a:pPr marL="171450" indent="-171450">
              <a:buFont typeface="Arial" panose="020B0604020202020204" pitchFamily="34" charset="0"/>
              <a:buChar char="•"/>
            </a:pPr>
            <a:r>
              <a:rPr lang="en-GB" dirty="0"/>
              <a:t>Use this slide to demonstrate to employers what value your students will bring, if you have some real examples or profiles of your students you could add this here. </a:t>
            </a:r>
          </a:p>
        </p:txBody>
      </p:sp>
      <p:sp>
        <p:nvSpPr>
          <p:cNvPr id="4" name="Slide Number Placeholder 3"/>
          <p:cNvSpPr>
            <a:spLocks noGrp="1"/>
          </p:cNvSpPr>
          <p:nvPr>
            <p:ph type="sldNum" sz="quarter" idx="5"/>
          </p:nvPr>
        </p:nvSpPr>
        <p:spPr/>
        <p:txBody>
          <a:bodyPr/>
          <a:lstStyle/>
          <a:p>
            <a:fld id="{6143F48B-3A48-9244-B0B5-D26A6BFFB480}" type="slidenum">
              <a:rPr lang="en-GB" smtClean="0"/>
              <a:t>10</a:t>
            </a:fld>
            <a:endParaRPr lang="en-GB" dirty="0"/>
          </a:p>
        </p:txBody>
      </p:sp>
    </p:spTree>
    <p:extLst>
      <p:ext uri="{BB962C8B-B14F-4D97-AF65-F5344CB8AC3E}">
        <p14:creationId xmlns:p14="http://schemas.microsoft.com/office/powerpoint/2010/main" val="41842635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a:t>
            </a:r>
          </a:p>
          <a:p>
            <a:endParaRPr lang="en-GB" dirty="0"/>
          </a:p>
          <a:p>
            <a:pPr marL="171450" indent="-171450">
              <a:buFont typeface="Arial" panose="020B0604020202020204" pitchFamily="34" charset="0"/>
              <a:buChar char="•"/>
            </a:pPr>
            <a:r>
              <a:rPr lang="en-GB" dirty="0"/>
              <a:t>Use this slide to demonstrate to employers what value your students will bring, if you have some real examples or profiles of your students you could add this here. </a:t>
            </a:r>
          </a:p>
        </p:txBody>
      </p:sp>
      <p:sp>
        <p:nvSpPr>
          <p:cNvPr id="4" name="Slide Number Placeholder 3"/>
          <p:cNvSpPr>
            <a:spLocks noGrp="1"/>
          </p:cNvSpPr>
          <p:nvPr>
            <p:ph type="sldNum" sz="quarter" idx="5"/>
          </p:nvPr>
        </p:nvSpPr>
        <p:spPr/>
        <p:txBody>
          <a:bodyPr/>
          <a:lstStyle/>
          <a:p>
            <a:fld id="{6143F48B-3A48-9244-B0B5-D26A6BFFB480}" type="slidenum">
              <a:rPr lang="en-GB" smtClean="0"/>
              <a:t>11</a:t>
            </a:fld>
            <a:endParaRPr lang="en-GB" dirty="0"/>
          </a:p>
        </p:txBody>
      </p:sp>
    </p:spTree>
    <p:extLst>
      <p:ext uri="{BB962C8B-B14F-4D97-AF65-F5344CB8AC3E}">
        <p14:creationId xmlns:p14="http://schemas.microsoft.com/office/powerpoint/2010/main" val="41842635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If you have feedback from your employers about benefits they have found in hosting your students, add this into the slide here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solidFill>
                  <a:srgbClr val="3F3F3F"/>
                </a:solidFill>
                <a:effectLst/>
                <a:latin typeface="Helvetica" pitchFamily="2" charset="0"/>
              </a:rPr>
              <a:t>SPEAKERS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solidFill>
                <a:srgbClr val="3F3F3F"/>
              </a:solidFill>
              <a:effectLst/>
              <a:latin typeface="Helvetica" pitchFamily="2"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solidFill>
                  <a:srgbClr val="3F3F3F"/>
                </a:solidFill>
                <a:effectLst/>
                <a:latin typeface="Helvetica" pitchFamily="2" charset="0"/>
              </a:rPr>
              <a:t>Here's what other employers say about hosting industry placements…</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12</a:t>
            </a:fld>
            <a:endParaRPr lang="en-GB"/>
          </a:p>
        </p:txBody>
      </p:sp>
    </p:spTree>
    <p:extLst>
      <p:ext uri="{BB962C8B-B14F-4D97-AF65-F5344CB8AC3E}">
        <p14:creationId xmlns:p14="http://schemas.microsoft.com/office/powerpoint/2010/main" val="264749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 NOTES:</a:t>
            </a:r>
          </a:p>
          <a:p>
            <a:endParaRPr lang="en-GB" dirty="0"/>
          </a:p>
          <a:p>
            <a:r>
              <a:rPr lang="en-GB" dirty="0"/>
              <a:t>This slide provides examples for all three T Levels – if you only offer one or are pitching about only one please edit the examples. </a:t>
            </a:r>
          </a:p>
          <a:p>
            <a:endParaRPr lang="en-GB" dirty="0"/>
          </a:p>
          <a:p>
            <a:r>
              <a:rPr lang="en-GB" dirty="0"/>
              <a:t>SPEAKERS NOTES:</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Industry placements provide students with the opportunity to work on a variety of projects that can directly contribute to business operations. </a:t>
            </a:r>
          </a:p>
          <a:p>
            <a:pPr marL="171450" indent="-171450">
              <a:buFont typeface="Arial" panose="020B0604020202020204" pitchFamily="34" charset="0"/>
              <a:buChar char="•"/>
            </a:pPr>
            <a:r>
              <a:rPr lang="en-GB" dirty="0"/>
              <a:t>Engineering and Manufacturing T Level students can undertake a variety of tasks during their industry placement. </a:t>
            </a:r>
          </a:p>
          <a:p>
            <a:pPr marL="171450" indent="-171450">
              <a:buFont typeface="Arial" panose="020B0604020202020204" pitchFamily="34" charset="0"/>
              <a:buChar char="•"/>
            </a:pPr>
            <a:r>
              <a:rPr lang="en-GB" dirty="0"/>
              <a:t>Explore some of the bullets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You could also ask the employer about the typical work they undertake and establish if this in in line with the T Level.</a:t>
            </a:r>
          </a:p>
        </p:txBody>
      </p:sp>
      <p:sp>
        <p:nvSpPr>
          <p:cNvPr id="4" name="Slide Number Placeholder 3"/>
          <p:cNvSpPr>
            <a:spLocks noGrp="1"/>
          </p:cNvSpPr>
          <p:nvPr>
            <p:ph type="sldNum" sz="quarter" idx="5"/>
          </p:nvPr>
        </p:nvSpPr>
        <p:spPr/>
        <p:txBody>
          <a:bodyPr/>
          <a:lstStyle/>
          <a:p>
            <a:fld id="{6143F48B-3A48-9244-B0B5-D26A6BFFB480}" type="slidenum">
              <a:rPr lang="en-GB" smtClean="0"/>
              <a:t>13</a:t>
            </a:fld>
            <a:endParaRPr lang="en-GB" dirty="0"/>
          </a:p>
        </p:txBody>
      </p:sp>
    </p:spTree>
    <p:extLst>
      <p:ext uri="{BB962C8B-B14F-4D97-AF65-F5344CB8AC3E}">
        <p14:creationId xmlns:p14="http://schemas.microsoft.com/office/powerpoint/2010/main" val="3848371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SPEAKERS NOTES:</a:t>
            </a:r>
          </a:p>
          <a:p>
            <a:endParaRPr lang="en-GB" dirty="0"/>
          </a:p>
          <a:p>
            <a:pPr marL="171450" indent="-171450">
              <a:buFont typeface="Arial" panose="020B0604020202020204" pitchFamily="34" charset="0"/>
              <a:buChar char="•"/>
            </a:pPr>
            <a:r>
              <a:rPr lang="en-GB" dirty="0"/>
              <a:t>Industry placements can be delivered in a number of ways, depending on the needs of the employer and the student. </a:t>
            </a:r>
          </a:p>
          <a:p>
            <a:pPr marL="171450" indent="-171450">
              <a:buFont typeface="Arial" panose="020B0604020202020204" pitchFamily="34" charset="0"/>
              <a:buChar char="•"/>
            </a:pPr>
            <a:r>
              <a:rPr lang="en-GB" dirty="0"/>
              <a:t>There are several delivery models that can be used, including block placements, day-release placements, and staggered placements. </a:t>
            </a:r>
          </a:p>
          <a:p>
            <a:pPr marL="171450" indent="-171450">
              <a:buFont typeface="Arial" panose="020B0604020202020204" pitchFamily="34" charset="0"/>
              <a:buChar char="•"/>
            </a:pPr>
            <a:r>
              <a:rPr lang="en-GB" dirty="0"/>
              <a:t>Block placements involve the student working full-time for an extended period of time, usually 6-8 weeks, while day-release placements involve the student attending work one or two days per week over a longer period of time. </a:t>
            </a:r>
          </a:p>
          <a:p>
            <a:pPr marL="171450" indent="-171450">
              <a:buFont typeface="Arial" panose="020B0604020202020204" pitchFamily="34" charset="0"/>
              <a:buChar char="•"/>
            </a:pPr>
            <a:r>
              <a:rPr lang="en-GB" dirty="0"/>
              <a:t>Staggered placements involve the student working part-time over a longer period of time. </a:t>
            </a:r>
          </a:p>
          <a:p>
            <a:pPr marL="171450" indent="-171450">
              <a:buFont typeface="Arial" panose="020B0604020202020204" pitchFamily="34" charset="0"/>
              <a:buChar char="•"/>
            </a:pPr>
            <a:r>
              <a:rPr lang="en-GB" dirty="0"/>
              <a:t>Placements can also be project-based, with a specific focus on a particular project or task. Employers should work with the school or college to determine the most appropriate delivery model for their needs and the needs of the student.</a:t>
            </a:r>
          </a:p>
          <a:p>
            <a:pPr marL="171450" indent="-171450">
              <a:buFont typeface="Arial" panose="020B0604020202020204" pitchFamily="34" charset="0"/>
              <a:buChar char="•"/>
            </a:pPr>
            <a:r>
              <a:rPr lang="en-GB" dirty="0"/>
              <a:t>Ask the employer if they, even at this early stage would have any preferences / would your model work for them? (BE CAREFUL NOT TO MAKE THIS A BARRIER – THEIR RESPONSE MAY MEAN FURTHER DISCUSSION ABOUT FLEXIBILITIES OF YOUR DELIVERY MODEL IS NECESSARY.) </a:t>
            </a:r>
          </a:p>
        </p:txBody>
      </p:sp>
      <p:sp>
        <p:nvSpPr>
          <p:cNvPr id="4" name="Slide Number Placeholder 3"/>
          <p:cNvSpPr>
            <a:spLocks noGrp="1"/>
          </p:cNvSpPr>
          <p:nvPr>
            <p:ph type="sldNum" sz="quarter" idx="5"/>
          </p:nvPr>
        </p:nvSpPr>
        <p:spPr/>
        <p:txBody>
          <a:bodyPr/>
          <a:lstStyle/>
          <a:p>
            <a:fld id="{6143F48B-3A48-9244-B0B5-D26A6BFFB480}" type="slidenum">
              <a:rPr lang="en-GB" smtClean="0"/>
              <a:t>14</a:t>
            </a:fld>
            <a:endParaRPr lang="en-GB" dirty="0"/>
          </a:p>
        </p:txBody>
      </p:sp>
    </p:spTree>
    <p:extLst>
      <p:ext uri="{BB962C8B-B14F-4D97-AF65-F5344CB8AC3E}">
        <p14:creationId xmlns:p14="http://schemas.microsoft.com/office/powerpoint/2010/main" val="33083051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SPEAKER NOTES:</a:t>
            </a:r>
          </a:p>
          <a:p>
            <a:endParaRPr lang="en-GB" dirty="0"/>
          </a:p>
          <a:p>
            <a:pPr marL="171450" indent="-171450">
              <a:buFont typeface="Arial" panose="020B0604020202020204" pitchFamily="34" charset="0"/>
              <a:buChar char="•"/>
            </a:pPr>
            <a:r>
              <a:rPr lang="en-GB" dirty="0"/>
              <a:t>Employers who offer industry placements make a commitment to provide valuable training and work experience to T-Level students. </a:t>
            </a:r>
          </a:p>
          <a:p>
            <a:pPr marL="171450" indent="-171450">
              <a:buFont typeface="Arial" panose="020B0604020202020204" pitchFamily="34" charset="0"/>
              <a:buChar char="•"/>
            </a:pPr>
            <a:r>
              <a:rPr lang="en-GB" dirty="0"/>
              <a:t>Employers are responsible for ensuring that the student is treated fairly and respectfully and is provided with meaningful tasks and responsibilities. </a:t>
            </a:r>
          </a:p>
          <a:p>
            <a:pPr marL="171450" indent="-171450">
              <a:buFont typeface="Arial" panose="020B0604020202020204" pitchFamily="34" charset="0"/>
              <a:buChar char="•"/>
            </a:pPr>
            <a:r>
              <a:rPr lang="en-GB" dirty="0"/>
              <a:t>Employers will also need to provide regular feedback and support, and help the student develop employability skills. It is important to adhere to relevant laws and regulations, including health and safety, data protection, and equality and diversity. </a:t>
            </a:r>
          </a:p>
          <a:p>
            <a:pPr marL="171450" indent="-171450">
              <a:buFont typeface="Arial" panose="020B0604020202020204" pitchFamily="34" charset="0"/>
              <a:buChar char="•"/>
            </a:pPr>
            <a:r>
              <a:rPr lang="en-GB" dirty="0"/>
              <a:t>By offering an industry placement, employers can help develop the next generation of skilled workers and benefit from fresh perspectives and new talent in their organisation.</a:t>
            </a:r>
          </a:p>
          <a:p>
            <a:pPr marL="171450" indent="-171450">
              <a:buFont typeface="Arial" panose="020B0604020202020204" pitchFamily="34" charset="0"/>
              <a:buChar char="•"/>
            </a:pPr>
            <a:endParaRPr lang="en-GB" dirty="0"/>
          </a:p>
          <a:p>
            <a:pPr marL="171450" indent="-171450">
              <a:buFont typeface="Arial" panose="020B0604020202020204" pitchFamily="34" charset="0"/>
              <a:buChar char="•"/>
            </a:pPr>
            <a:r>
              <a:rPr lang="en-GB" dirty="0"/>
              <a:t>You may also wish to explain there are no requirements for payment, offer of a job longer-term etc.</a:t>
            </a:r>
          </a:p>
        </p:txBody>
      </p:sp>
      <p:sp>
        <p:nvSpPr>
          <p:cNvPr id="4" name="Slide Number Placeholder 3"/>
          <p:cNvSpPr>
            <a:spLocks noGrp="1"/>
          </p:cNvSpPr>
          <p:nvPr>
            <p:ph type="sldNum" sz="quarter" idx="5"/>
          </p:nvPr>
        </p:nvSpPr>
        <p:spPr/>
        <p:txBody>
          <a:bodyPr/>
          <a:lstStyle/>
          <a:p>
            <a:fld id="{6143F48B-3A48-9244-B0B5-D26A6BFFB480}" type="slidenum">
              <a:rPr lang="en-GB" smtClean="0"/>
              <a:t>15</a:t>
            </a:fld>
            <a:endParaRPr lang="en-GB" dirty="0"/>
          </a:p>
        </p:txBody>
      </p:sp>
    </p:spTree>
    <p:extLst>
      <p:ext uri="{BB962C8B-B14F-4D97-AF65-F5344CB8AC3E}">
        <p14:creationId xmlns:p14="http://schemas.microsoft.com/office/powerpoint/2010/main" val="32441466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NOTES: </a:t>
            </a:r>
          </a:p>
          <a:p>
            <a:endParaRPr lang="en-GB" dirty="0"/>
          </a:p>
          <a:p>
            <a:r>
              <a:rPr lang="en-GB" dirty="0"/>
              <a:t>During an industry placement, it is important that both employer and student are supported to ensure a successful outcome. In this slide, discuss how you will support both parties during the placement. You may wish to edit this slide with your specific approach however, this sets out the minimum expectations.</a:t>
            </a:r>
          </a:p>
        </p:txBody>
      </p:sp>
      <p:sp>
        <p:nvSpPr>
          <p:cNvPr id="4" name="Slide Number Placeholder 3"/>
          <p:cNvSpPr>
            <a:spLocks noGrp="1"/>
          </p:cNvSpPr>
          <p:nvPr>
            <p:ph type="sldNum" sz="quarter" idx="5"/>
          </p:nvPr>
        </p:nvSpPr>
        <p:spPr/>
        <p:txBody>
          <a:bodyPr/>
          <a:lstStyle/>
          <a:p>
            <a:fld id="{6143F48B-3A48-9244-B0B5-D26A6BFFB480}" type="slidenum">
              <a:rPr lang="en-GB" smtClean="0"/>
              <a:t>16</a:t>
            </a:fld>
            <a:endParaRPr lang="en-GB" dirty="0"/>
          </a:p>
        </p:txBody>
      </p:sp>
    </p:spTree>
    <p:extLst>
      <p:ext uri="{BB962C8B-B14F-4D97-AF65-F5344CB8AC3E}">
        <p14:creationId xmlns:p14="http://schemas.microsoft.com/office/powerpoint/2010/main" val="40484308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NOTES: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If you offer a progression route such as an apprenticeship, make sure to make this part of the information – you want to demonstrate you can develop their workforce pipeline with T Levels and your wider skills offer.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Examples provided cover both T Levels, you may wish to edit to be relevant to just one T Level if you don’t offer both or if this is a targeted pitch at a particular employer. </a:t>
            </a:r>
            <a:endParaRPr lang="en-GB" dirty="0"/>
          </a:p>
          <a:p>
            <a:pPr marL="0" indent="0">
              <a:buFont typeface="Arial" panose="020B0604020202020204" pitchFamily="34" charset="0"/>
              <a:buNone/>
            </a:pPr>
            <a:endParaRPr lang="en-GB" dirty="0"/>
          </a:p>
          <a:p>
            <a:pPr marL="0" indent="0">
              <a:buFont typeface="Arial" panose="020B0604020202020204" pitchFamily="34" charset="0"/>
              <a:buNone/>
            </a:pPr>
            <a:r>
              <a:rPr lang="en-GB" dirty="0"/>
              <a:t>SPEAKER NOTES:</a:t>
            </a: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This slide outlines the various progression routes available to Engineering and Manufacturing T Level students. Students can pursue higher education in a related field or enter the workforce directly. Various career options are available, including in </a:t>
            </a:r>
            <a:r>
              <a:rPr lang="en-GB" sz="1200" dirty="0">
                <a:solidFill>
                  <a:srgbClr val="212529"/>
                </a:solidFill>
                <a:latin typeface="+mn-lt"/>
              </a:rPr>
              <a:t>d</a:t>
            </a:r>
            <a:r>
              <a:rPr lang="en-GB" sz="1200" b="0" i="0" dirty="0">
                <a:solidFill>
                  <a:srgbClr val="212529"/>
                </a:solidFill>
                <a:effectLst/>
                <a:latin typeface="+mn-lt"/>
              </a:rPr>
              <a:t>esign and development, chemical or aerospace engineering, fabrication or welding technologies, power industry and manufacturing</a:t>
            </a:r>
            <a:r>
              <a:rPr lang="en-GB" dirty="0"/>
              <a:t>.</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17</a:t>
            </a:fld>
            <a:endParaRPr lang="en-GB" dirty="0"/>
          </a:p>
        </p:txBody>
      </p:sp>
    </p:spTree>
    <p:extLst>
      <p:ext uri="{BB962C8B-B14F-4D97-AF65-F5344CB8AC3E}">
        <p14:creationId xmlns:p14="http://schemas.microsoft.com/office/powerpoint/2010/main" val="17056661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dirty="0"/>
              <a:t>NOTES: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If you offer a progression route such as an apprenticeship, make sure to make this part of the information – you want to demonstrate you can develop their workforce pipeline with T Levels and your wider skills offer.</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0" i="0" u="none" strike="noStrike" dirty="0">
                <a:solidFill>
                  <a:srgbClr val="000000"/>
                </a:solidFill>
                <a:effectLst/>
                <a:highlight>
                  <a:srgbClr val="FFFF00"/>
                </a:highlight>
                <a:latin typeface="Segoe UI" panose="020B0502040204020203" pitchFamily="34" charset="0"/>
              </a:rPr>
              <a:t>Examples provided cover both T Levels, you may wish to edit to be relevant to just one T Level if you don’t offer both or if this is a targeted pitch at a particular employer. </a:t>
            </a:r>
            <a:endParaRPr lang="en-GB" dirty="0"/>
          </a:p>
          <a:p>
            <a:pPr marL="0" indent="0">
              <a:buFont typeface="Arial" panose="020B0604020202020204" pitchFamily="34" charset="0"/>
              <a:buNone/>
            </a:pPr>
            <a:endParaRPr lang="en-GB" dirty="0"/>
          </a:p>
          <a:p>
            <a:pPr marL="0" indent="0">
              <a:buFont typeface="Arial" panose="020B0604020202020204" pitchFamily="34" charset="0"/>
              <a:buNone/>
            </a:pPr>
            <a:r>
              <a:rPr lang="en-GB" dirty="0"/>
              <a:t>SPEAKER NOTES:</a:t>
            </a:r>
          </a:p>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This slide outlines the various progression routes available to Engineering and Manufacturing T Level students. Students can pursue higher education in a related field or enter the workforce directly. Various career options are available, including in </a:t>
            </a:r>
            <a:r>
              <a:rPr lang="en-GB" sz="1200" dirty="0">
                <a:solidFill>
                  <a:srgbClr val="212529"/>
                </a:solidFill>
                <a:latin typeface="+mn-lt"/>
              </a:rPr>
              <a:t>d</a:t>
            </a:r>
            <a:r>
              <a:rPr lang="en-GB" sz="1200" b="0" i="0" dirty="0">
                <a:solidFill>
                  <a:srgbClr val="212529"/>
                </a:solidFill>
                <a:effectLst/>
                <a:latin typeface="+mn-lt"/>
              </a:rPr>
              <a:t>esign and development, chemical or aerospace engineering, fabrication or welding technologies, power industry and manufacturing</a:t>
            </a:r>
            <a:r>
              <a:rPr lang="en-GB" dirty="0"/>
              <a:t>.</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18</a:t>
            </a:fld>
            <a:endParaRPr lang="en-GB" dirty="0"/>
          </a:p>
        </p:txBody>
      </p:sp>
    </p:spTree>
    <p:extLst>
      <p:ext uri="{BB962C8B-B14F-4D97-AF65-F5344CB8AC3E}">
        <p14:creationId xmlns:p14="http://schemas.microsoft.com/office/powerpoint/2010/main" val="17056661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4400" y="4265542"/>
            <a:ext cx="5740416" cy="5251150"/>
          </a:xfrm>
        </p:spPr>
        <p:txBody>
          <a:bodyPr/>
          <a:lstStyle/>
          <a:p>
            <a:endParaRPr lang="en-GB" sz="1050" dirty="0"/>
          </a:p>
          <a:p>
            <a:endParaRPr lang="en-GB" sz="1050" dirty="0"/>
          </a:p>
          <a:p>
            <a:r>
              <a:rPr lang="en-GB" dirty="0"/>
              <a:t>SPEAKERS NOTES:</a:t>
            </a:r>
          </a:p>
          <a:p>
            <a:endParaRPr lang="en-GB" dirty="0"/>
          </a:p>
          <a:p>
            <a:pPr marL="171450" indent="-171450">
              <a:buFont typeface="Arial" panose="020B0604020202020204" pitchFamily="34" charset="0"/>
              <a:buChar char="•"/>
            </a:pPr>
            <a:r>
              <a:rPr lang="en-GB" dirty="0"/>
              <a:t>Open the discussion up for any questions…</a:t>
            </a:r>
          </a:p>
          <a:p>
            <a:endParaRPr lang="en-GB" dirty="0"/>
          </a:p>
        </p:txBody>
      </p:sp>
      <p:sp>
        <p:nvSpPr>
          <p:cNvPr id="4" name="Slide Number Placeholder 3"/>
          <p:cNvSpPr>
            <a:spLocks noGrp="1"/>
          </p:cNvSpPr>
          <p:nvPr>
            <p:ph type="sldNum" sz="quarter" idx="5"/>
          </p:nvPr>
        </p:nvSpPr>
        <p:spPr/>
        <p:txBody>
          <a:bodyPr/>
          <a:lstStyle/>
          <a:p>
            <a:fld id="{A43584B4-5C97-4A4F-8376-21A6D0FC9A32}" type="slidenum">
              <a:rPr lang="en-GB" smtClean="0"/>
              <a:t>19</a:t>
            </a:fld>
            <a:endParaRPr lang="en-GB" dirty="0"/>
          </a:p>
        </p:txBody>
      </p:sp>
    </p:spTree>
    <p:extLst>
      <p:ext uri="{BB962C8B-B14F-4D97-AF65-F5344CB8AC3E}">
        <p14:creationId xmlns:p14="http://schemas.microsoft.com/office/powerpoint/2010/main" val="8138200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latin typeface="Arial" panose="020B0604020202020204" pitchFamily="34" charset="0"/>
                <a:cs typeface="Arial" panose="020B0604020202020204" pitchFamily="34" charset="0"/>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This session is aimed to give you an overview of the Engineering and Manufacturing T Level, the occupational specialisms and the industry placements</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I will provide you with an overview of the programme, tell you a little about our students and why you might be interested in hosting a student in your workplace.  We will explore the types and projects and tasks a student would typically be involved in whilst on their industry placement, describe how our placement model works and answer any questions. </a:t>
            </a:r>
          </a:p>
          <a:p>
            <a:pPr marL="171450" indent="-171450">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Finally, I am keen to understand if you remain interested and if you would like to progress this further.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EFF8DC11-5811-E54C-93FB-BDA3EAE90651}" type="slidenum">
              <a:rPr lang="en-GB" smtClean="0"/>
              <a:t>2</a:t>
            </a:fld>
            <a:endParaRPr lang="en-GB" dirty="0"/>
          </a:p>
        </p:txBody>
      </p:sp>
    </p:spTree>
    <p:extLst>
      <p:ext uri="{BB962C8B-B14F-4D97-AF65-F5344CB8AC3E}">
        <p14:creationId xmlns:p14="http://schemas.microsoft.com/office/powerpoint/2010/main" val="423653863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NOTES: Edit this slide as appropriate. This is the call for action for the employer this will depend on whether you are presenting this to a group of employers, or an individual employer.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SPEAKER NOTES:</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&lt;To be inserted by presenter&gt;</a:t>
            </a:r>
          </a:p>
        </p:txBody>
      </p:sp>
      <p:sp>
        <p:nvSpPr>
          <p:cNvPr id="4" name="Slide Number Placeholder 3"/>
          <p:cNvSpPr>
            <a:spLocks noGrp="1"/>
          </p:cNvSpPr>
          <p:nvPr>
            <p:ph type="sldNum" sz="quarter" idx="5"/>
          </p:nvPr>
        </p:nvSpPr>
        <p:spPr/>
        <p:txBody>
          <a:bodyPr/>
          <a:lstStyle/>
          <a:p>
            <a:fld id="{EFF8DC11-5811-E54C-93FB-BDA3EAE90651}" type="slidenum">
              <a:rPr lang="en-GB" smtClean="0"/>
              <a:t>20</a:t>
            </a:fld>
            <a:endParaRPr lang="en-GB" dirty="0"/>
          </a:p>
        </p:txBody>
      </p:sp>
    </p:spTree>
    <p:extLst>
      <p:ext uri="{BB962C8B-B14F-4D97-AF65-F5344CB8AC3E}">
        <p14:creationId xmlns:p14="http://schemas.microsoft.com/office/powerpoint/2010/main" val="17063199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3514" y="4265541"/>
            <a:ext cx="5955832" cy="4678125"/>
          </a:xfrm>
        </p:spPr>
        <p:txBody>
          <a:bodyPr/>
          <a:lstStyle/>
          <a:p>
            <a:r>
              <a:rPr lang="en-GB" dirty="0"/>
              <a:t>NOTES:</a:t>
            </a:r>
          </a:p>
          <a:p>
            <a:endParaRPr lang="en-GB" dirty="0"/>
          </a:p>
          <a:p>
            <a:r>
              <a:rPr lang="en-GB" dirty="0"/>
              <a:t>If you have relevant case studies – provide links etc</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43584B4-5C97-4A4F-8376-21A6D0FC9A32}" type="slidenum">
              <a:rPr kumimoji="0" lang="en-GB"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3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879672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latin typeface="Arial" panose="020B0604020202020204" pitchFamily="34" charset="0"/>
                <a:cs typeface="Arial" panose="020B0604020202020204" pitchFamily="34" charset="0"/>
              </a:rPr>
              <a:t>NOTES: Make sure the contact details you provide (phone and email) are manned and will be responded to in a timely way. </a:t>
            </a:r>
          </a:p>
          <a:p>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SPEAKER NOTES:</a:t>
            </a:r>
          </a:p>
          <a:p>
            <a:endParaRPr lang="en-GB"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GB" dirty="0">
                <a:latin typeface="Arial" panose="020B0604020202020204" pitchFamily="34" charset="0"/>
                <a:cs typeface="Arial" panose="020B0604020202020204" pitchFamily="34" charset="0"/>
              </a:rPr>
              <a:t>Thank audience for their time and ensure there is a clear route for further engagement.</a:t>
            </a:r>
          </a:p>
        </p:txBody>
      </p:sp>
      <p:sp>
        <p:nvSpPr>
          <p:cNvPr id="4" name="Slide Number Placeholder 3"/>
          <p:cNvSpPr>
            <a:spLocks noGrp="1"/>
          </p:cNvSpPr>
          <p:nvPr>
            <p:ph type="sldNum" sz="quarter" idx="5"/>
          </p:nvPr>
        </p:nvSpPr>
        <p:spPr/>
        <p:txBody>
          <a:bodyPr/>
          <a:lstStyle/>
          <a:p>
            <a:fld id="{EFF8DC11-5811-E54C-93FB-BDA3EAE90651}" type="slidenum">
              <a:rPr lang="en-GB" smtClean="0"/>
              <a:t>22</a:t>
            </a:fld>
            <a:endParaRPr lang="en-GB" dirty="0"/>
          </a:p>
        </p:txBody>
      </p:sp>
    </p:spTree>
    <p:extLst>
      <p:ext uri="{BB962C8B-B14F-4D97-AF65-F5344CB8AC3E}">
        <p14:creationId xmlns:p14="http://schemas.microsoft.com/office/powerpoint/2010/main" val="39814435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T Levels that your organisation offers, if you choose to do this you may also want to edit the whole slide pack to be relevant to just one.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There may however be some value in sharing the wider offer with employers as you may gain some useful intelligence and understanding on which T Levels employers would be most interested in, which could support future curriculum planning.</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3</a:t>
            </a:fld>
            <a:endParaRPr lang="en-GB" dirty="0"/>
          </a:p>
        </p:txBody>
      </p:sp>
    </p:spTree>
    <p:extLst>
      <p:ext uri="{BB962C8B-B14F-4D97-AF65-F5344CB8AC3E}">
        <p14:creationId xmlns:p14="http://schemas.microsoft.com/office/powerpoint/2010/main" val="23044985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occupational specialisms that your organisation offers.  Whilst you could remove those you don’t there could be some value in understanding which employers would be most interested in to support your future curriculum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T Level. </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4</a:t>
            </a:fld>
            <a:endParaRPr lang="en-GB" dirty="0"/>
          </a:p>
        </p:txBody>
      </p:sp>
    </p:spTree>
    <p:extLst>
      <p:ext uri="{BB962C8B-B14F-4D97-AF65-F5344CB8AC3E}">
        <p14:creationId xmlns:p14="http://schemas.microsoft.com/office/powerpoint/2010/main" val="473897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4399" y="4187370"/>
            <a:ext cx="5955832" cy="6331866"/>
          </a:xfrm>
        </p:spPr>
        <p: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NOTES: Choice to edit occupational specialisms, in line with your offer</a:t>
            </a:r>
          </a:p>
          <a:p>
            <a:pPr>
              <a:lnSpc>
                <a:spcPct val="110000"/>
              </a:lnSpc>
            </a:pPr>
            <a:endParaRPr lang="en-GB" sz="1050" dirty="0"/>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a:t>
            </a:r>
            <a:r>
              <a:rPr lang="en-GB" sz="1050" dirty="0">
                <a:latin typeface="Arial" panose="020B0604020202020204" pitchFamily="34" charset="0"/>
                <a:cs typeface="Arial" panose="020B0604020202020204" pitchFamily="34" charset="0"/>
              </a:rPr>
              <a:t>Engineering and Manufacturing  Design and Development </a:t>
            </a:r>
            <a:r>
              <a:rPr lang="en-GB" sz="1050" dirty="0"/>
              <a:t>T Level</a:t>
            </a:r>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The employer panels who designed the T Level included specific requirements and accreditations that students will need in the workplace, again getting them ready for work. These could include additional training, certifications or memberships. </a:t>
            </a:r>
            <a:r>
              <a:rPr lang="en-GB" sz="1400" b="1"/>
              <a:t>CCNSG Safety Passport: </a:t>
            </a:r>
            <a:r>
              <a:rPr lang="en-GB" sz="1400"/>
              <a:t>providers should consider whether the safety passport is required for Engineering placements to enable students to work safely on site.</a:t>
            </a:r>
          </a:p>
          <a:p>
            <a:pPr>
              <a:lnSpc>
                <a:spcPct val="110000"/>
              </a:lnSpc>
            </a:pPr>
            <a:endParaRPr lang="en-GB" sz="1050" dirty="0"/>
          </a:p>
          <a:p>
            <a:endParaRPr lang="en-GB" sz="1050" dirty="0"/>
          </a:p>
        </p:txBody>
      </p:sp>
      <p:sp>
        <p:nvSpPr>
          <p:cNvPr id="4" name="Slide Number Placeholder 3"/>
          <p:cNvSpPr>
            <a:spLocks noGrp="1"/>
          </p:cNvSpPr>
          <p:nvPr>
            <p:ph type="sldNum" sz="quarter" idx="5"/>
          </p:nvPr>
        </p:nvSpPr>
        <p:spPr/>
        <p:txBody>
          <a:bodyPr/>
          <a:lstStyle/>
          <a:p>
            <a:fld id="{A43584B4-5C97-4A4F-8376-21A6D0FC9A32}" type="slidenum">
              <a:rPr lang="en-GB" smtClean="0"/>
              <a:t>5</a:t>
            </a:fld>
            <a:endParaRPr lang="en-GB" dirty="0"/>
          </a:p>
        </p:txBody>
      </p:sp>
    </p:spTree>
    <p:extLst>
      <p:ext uri="{BB962C8B-B14F-4D97-AF65-F5344CB8AC3E}">
        <p14:creationId xmlns:p14="http://schemas.microsoft.com/office/powerpoint/2010/main" val="30425591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 </a:t>
            </a:r>
            <a:r>
              <a:rPr lang="en-GB" sz="1200" dirty="0"/>
              <a:t>Choice to edit occupational specialisms, in line with your offer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a:t>
            </a:r>
            <a:r>
              <a:rPr lang="en-GB" sz="1200" dirty="0"/>
              <a:t>Maintenance, Installation and Repair for Engineering and Manufacturing </a:t>
            </a:r>
            <a:r>
              <a:rPr lang="en-GB" sz="1200" b="0" dirty="0">
                <a:solidFill>
                  <a:srgbClr val="E8462B"/>
                </a:solidFill>
                <a:effectLst/>
              </a:rPr>
              <a:t>T Level.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dirty="0"/>
              <a:t>Maintenance, Installation and Repair for Engineering  </a:t>
            </a:r>
            <a:r>
              <a:rPr lang="en-GB" sz="1200" b="0" dirty="0">
                <a:solidFill>
                  <a:srgbClr val="E8462B"/>
                </a:solidFill>
                <a:effectLst/>
              </a:rPr>
              <a:t>T Level </a:t>
            </a:r>
            <a:r>
              <a:rPr lang="en-GB" dirty="0"/>
              <a:t>is a highly practical course that provides students with practical knowledge and skills required for employment in the engineering</a:t>
            </a:r>
            <a:r>
              <a:rPr lang="en-GB" sz="1200" dirty="0"/>
              <a:t> sector</a:t>
            </a:r>
            <a:r>
              <a:rPr lang="en-GB" dirty="0"/>
              <a:t>.</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6</a:t>
            </a:fld>
            <a:endParaRPr lang="en-GB" dirty="0"/>
          </a:p>
        </p:txBody>
      </p:sp>
    </p:spTree>
    <p:extLst>
      <p:ext uri="{BB962C8B-B14F-4D97-AF65-F5344CB8AC3E}">
        <p14:creationId xmlns:p14="http://schemas.microsoft.com/office/powerpoint/2010/main" val="1941262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4399" y="4187370"/>
            <a:ext cx="5955832" cy="6331866"/>
          </a:xfrm>
        </p:spPr>
        <p:txBody>
          <a:bodyPr/>
          <a:lstStyle/>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NOTES: Choice to edit occupational specialisms, in line with your offer</a:t>
            </a:r>
          </a:p>
          <a:p>
            <a:pPr>
              <a:lnSpc>
                <a:spcPct val="110000"/>
              </a:lnSpc>
            </a:pPr>
            <a:endParaRPr lang="en-GB" sz="1050" dirty="0"/>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Maintenance, Installation and Repair for Engineering and Manufacturing </a:t>
            </a:r>
            <a:r>
              <a:rPr lang="en-GB" sz="1050" b="0" dirty="0">
                <a:solidFill>
                  <a:srgbClr val="E8462B"/>
                </a:solidFill>
                <a:effectLst/>
              </a:rPr>
              <a:t>T Level</a:t>
            </a:r>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The employer panels who designed the T Level included specific requirements and accreditations that students will need in the workplace, again getting them ready for work. These could include additional training, certifications or memberships. </a:t>
            </a:r>
            <a:r>
              <a:rPr lang="en-GB" sz="1400" b="1" dirty="0"/>
              <a:t>CCNSG Safety Passport: </a:t>
            </a:r>
            <a:r>
              <a:rPr lang="en-GB" sz="1400" dirty="0"/>
              <a:t>providers should consider whether the safety passport is required for Engineering placements to enable students to work safely on site.</a:t>
            </a:r>
          </a:p>
          <a:p>
            <a:pPr>
              <a:lnSpc>
                <a:spcPct val="110000"/>
              </a:lnSpc>
            </a:pPr>
            <a:endParaRPr lang="en-GB" sz="1050" dirty="0"/>
          </a:p>
          <a:p>
            <a:endParaRPr lang="en-GB" sz="1050" dirty="0"/>
          </a:p>
        </p:txBody>
      </p:sp>
      <p:sp>
        <p:nvSpPr>
          <p:cNvPr id="4" name="Slide Number Placeholder 3"/>
          <p:cNvSpPr>
            <a:spLocks noGrp="1"/>
          </p:cNvSpPr>
          <p:nvPr>
            <p:ph type="sldNum" sz="quarter" idx="5"/>
          </p:nvPr>
        </p:nvSpPr>
        <p:spPr/>
        <p:txBody>
          <a:bodyPr/>
          <a:lstStyle/>
          <a:p>
            <a:fld id="{A43584B4-5C97-4A4F-8376-21A6D0FC9A32}" type="slidenum">
              <a:rPr lang="en-GB" smtClean="0"/>
              <a:t>7</a:t>
            </a:fld>
            <a:endParaRPr lang="en-GB" dirty="0"/>
          </a:p>
        </p:txBody>
      </p:sp>
    </p:spTree>
    <p:extLst>
      <p:ext uri="{BB962C8B-B14F-4D97-AF65-F5344CB8AC3E}">
        <p14:creationId xmlns:p14="http://schemas.microsoft.com/office/powerpoint/2010/main" val="23061028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NOTES: </a:t>
            </a:r>
            <a:r>
              <a:rPr lang="en-GB" sz="1200" dirty="0"/>
              <a:t>Choice to edit occupational specialisms, in line with your offer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You may need to edit this slide to reflect the occupational specialisms that your organisation offers.  Whilst you could remove those you don’t there could be some value in understanding which employers would be most interested in to support your future curriculum planning.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rPr>
              <a:t>SPEAKER NOTES: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dirty="0">
              <a:effectLst/>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Provide a high-level overview of the Engineering, Manufacturing, Processing And Control T Level.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dirty="0">
                <a:solidFill>
                  <a:srgbClr val="E8462B"/>
                </a:solidFill>
                <a:effectLst/>
              </a:rPr>
              <a:t>The T Level </a:t>
            </a:r>
            <a:r>
              <a:rPr lang="en-GB" dirty="0"/>
              <a:t>is a highly immersive course that provides students with practical knowledge and skills required for employment in the craft and design industry.</a:t>
            </a:r>
          </a:p>
          <a:p>
            <a:endParaRPr lang="en-GB" dirty="0"/>
          </a:p>
        </p:txBody>
      </p:sp>
      <p:sp>
        <p:nvSpPr>
          <p:cNvPr id="4" name="Slide Number Placeholder 3"/>
          <p:cNvSpPr>
            <a:spLocks noGrp="1"/>
          </p:cNvSpPr>
          <p:nvPr>
            <p:ph type="sldNum" sz="quarter" idx="5"/>
          </p:nvPr>
        </p:nvSpPr>
        <p:spPr/>
        <p:txBody>
          <a:bodyPr/>
          <a:lstStyle/>
          <a:p>
            <a:fld id="{6143F48B-3A48-9244-B0B5-D26A6BFFB480}" type="slidenum">
              <a:rPr lang="en-GB" smtClean="0"/>
              <a:t>8</a:t>
            </a:fld>
            <a:endParaRPr lang="en-GB" dirty="0"/>
          </a:p>
        </p:txBody>
      </p:sp>
    </p:spTree>
    <p:extLst>
      <p:ext uri="{BB962C8B-B14F-4D97-AF65-F5344CB8AC3E}">
        <p14:creationId xmlns:p14="http://schemas.microsoft.com/office/powerpoint/2010/main" val="33508905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0650" y="282575"/>
            <a:ext cx="6523038" cy="3670300"/>
          </a:xfrm>
        </p:spPr>
      </p:sp>
      <p:sp>
        <p:nvSpPr>
          <p:cNvPr id="3" name="Notes Placeholder 2"/>
          <p:cNvSpPr>
            <a:spLocks noGrp="1"/>
          </p:cNvSpPr>
          <p:nvPr>
            <p:ph type="body" idx="1"/>
          </p:nvPr>
        </p:nvSpPr>
        <p:spPr>
          <a:xfrm>
            <a:off x="404399" y="4187370"/>
            <a:ext cx="5955832" cy="6331866"/>
          </a:xfrm>
        </p:spPr>
        <p:txBody>
          <a:bodyPr/>
          <a:lstStyle/>
          <a:p>
            <a:pPr>
              <a:lnSpc>
                <a:spcPct val="110000"/>
              </a:lnSpc>
            </a:pPr>
            <a:r>
              <a:rPr lang="en-GB" sz="1050" dirty="0"/>
              <a:t>NOTES:</a:t>
            </a:r>
          </a:p>
          <a:p>
            <a:pPr marL="171450" indent="-171450">
              <a:lnSpc>
                <a:spcPct val="110000"/>
              </a:lnSpc>
              <a:buFont typeface="Arial" panose="020B0604020202020204" pitchFamily="34" charset="0"/>
              <a:buChar char="•"/>
            </a:pPr>
            <a:r>
              <a:rPr lang="en-GB" sz="1050" dirty="0"/>
              <a:t>Choice to edit occupational specialisms, in line with your offer</a:t>
            </a:r>
          </a:p>
          <a:p>
            <a:pPr>
              <a:lnSpc>
                <a:spcPct val="110000"/>
              </a:lnSpc>
            </a:pPr>
            <a:endParaRPr lang="en-GB" sz="1050" dirty="0"/>
          </a:p>
          <a:p>
            <a:pPr>
              <a:lnSpc>
                <a:spcPct val="110000"/>
              </a:lnSpc>
            </a:pPr>
            <a:r>
              <a:rPr lang="en-GB" sz="1050" dirty="0"/>
              <a:t>SPEAKERS NOTES:</a:t>
            </a:r>
          </a:p>
          <a:p>
            <a:pPr>
              <a:lnSpc>
                <a:spcPct val="110000"/>
              </a:lnSpc>
            </a:pPr>
            <a:endParaRPr lang="en-GB" sz="1050" dirty="0"/>
          </a:p>
          <a:p>
            <a:pPr>
              <a:lnSpc>
                <a:spcPct val="110000"/>
              </a:lnSpc>
            </a:pPr>
            <a:r>
              <a:rPr lang="en-GB" sz="1050" dirty="0"/>
              <a:t>What makes up </a:t>
            </a:r>
            <a:r>
              <a:rPr lang="en-GB" sz="1050" b="0" dirty="0">
                <a:solidFill>
                  <a:srgbClr val="E8462B"/>
                </a:solidFill>
                <a:effectLst/>
              </a:rPr>
              <a:t>Engineering, Manufacturing, Processing and Control T Level</a:t>
            </a:r>
            <a:endParaRPr lang="en-GB" sz="1050" dirty="0"/>
          </a:p>
          <a:p>
            <a:pPr>
              <a:lnSpc>
                <a:spcPct val="110000"/>
              </a:lnSpc>
            </a:pPr>
            <a:endParaRPr lang="en-GB" sz="1050" dirty="0"/>
          </a:p>
          <a:p>
            <a:pPr>
              <a:lnSpc>
                <a:spcPct val="110000"/>
              </a:lnSpc>
            </a:pPr>
            <a:r>
              <a:rPr lang="en-GB" sz="1050" b="1" dirty="0">
                <a:solidFill>
                  <a:srgbClr val="E8472B"/>
                </a:solidFill>
              </a:rPr>
              <a:t>Core</a:t>
            </a:r>
          </a:p>
          <a:p>
            <a:pPr>
              <a:lnSpc>
                <a:spcPct val="110000"/>
              </a:lnSpc>
            </a:pPr>
            <a:r>
              <a:rPr lang="en-GB" sz="1050" dirty="0"/>
              <a:t>Students learn knowledge, concepts, and principles about the route</a:t>
            </a:r>
          </a:p>
          <a:p>
            <a:pPr>
              <a:lnSpc>
                <a:spcPct val="110000"/>
              </a:lnSpc>
            </a:pPr>
            <a:r>
              <a:rPr lang="en-GB" sz="1050" dirty="0"/>
              <a:t>The Core will be assessed through an exam and a project</a:t>
            </a:r>
          </a:p>
          <a:p>
            <a:pPr>
              <a:lnSpc>
                <a:spcPct val="110000"/>
              </a:lnSpc>
            </a:pPr>
            <a:endParaRPr lang="en-GB" sz="1050" dirty="0"/>
          </a:p>
          <a:p>
            <a:pPr>
              <a:lnSpc>
                <a:spcPct val="110000"/>
              </a:lnSpc>
            </a:pPr>
            <a:endParaRPr lang="en-GB" sz="1050" b="1" dirty="0"/>
          </a:p>
          <a:p>
            <a:pPr>
              <a:lnSpc>
                <a:spcPct val="110000"/>
              </a:lnSpc>
            </a:pPr>
            <a:r>
              <a:rPr lang="en-GB" sz="1050" b="1" dirty="0">
                <a:solidFill>
                  <a:srgbClr val="E8472B"/>
                </a:solidFill>
              </a:rPr>
              <a:t>Occupational specialism</a:t>
            </a:r>
          </a:p>
          <a:p>
            <a:pPr>
              <a:lnSpc>
                <a:spcPct val="110000"/>
              </a:lnSpc>
            </a:pPr>
            <a:r>
              <a:rPr lang="en-GB" sz="1050" dirty="0"/>
              <a:t>Students choose a specialism</a:t>
            </a:r>
          </a:p>
          <a:p>
            <a:pPr>
              <a:lnSpc>
                <a:spcPct val="110000"/>
              </a:lnSpc>
            </a:pPr>
            <a:r>
              <a:rPr lang="en-GB" sz="1050" dirty="0"/>
              <a:t>They will learn and be assessed on the knowledge and skills needed to do a specific job</a:t>
            </a:r>
          </a:p>
          <a:p>
            <a:pPr>
              <a:lnSpc>
                <a:spcPct val="110000"/>
              </a:lnSpc>
            </a:pPr>
            <a:r>
              <a:rPr lang="en-GB" sz="1050" dirty="0"/>
              <a:t>This will be assessed through assignments and tasks, which might be part of the industry placement</a:t>
            </a:r>
          </a:p>
          <a:p>
            <a:pPr>
              <a:lnSpc>
                <a:spcPct val="110000"/>
              </a:lnSpc>
            </a:pPr>
            <a:endParaRPr lang="en-GB" sz="1050" b="1" dirty="0"/>
          </a:p>
          <a:p>
            <a:pPr>
              <a:lnSpc>
                <a:spcPct val="110000"/>
              </a:lnSpc>
            </a:pPr>
            <a:r>
              <a:rPr lang="en-GB" sz="1050" b="1" dirty="0">
                <a:solidFill>
                  <a:srgbClr val="E8472B"/>
                </a:solidFill>
              </a:rPr>
              <a:t>Industry placement</a:t>
            </a:r>
          </a:p>
          <a:p>
            <a:pPr>
              <a:lnSpc>
                <a:spcPct val="110000"/>
              </a:lnSpc>
            </a:pPr>
            <a:r>
              <a:rPr lang="en-GB" sz="1050" b="0" dirty="0"/>
              <a:t>This is time spent with an employer like you, making a meaningful contribution to your organisation </a:t>
            </a:r>
          </a:p>
          <a:p>
            <a:pPr>
              <a:lnSpc>
                <a:spcPct val="110000"/>
              </a:lnSpc>
            </a:pPr>
            <a:endParaRPr lang="en-GB" sz="1050" dirty="0"/>
          </a:p>
          <a:p>
            <a:pPr>
              <a:lnSpc>
                <a:spcPct val="110000"/>
              </a:lnSpc>
            </a:pPr>
            <a:r>
              <a:rPr lang="en-GB" sz="1050" b="1" dirty="0">
                <a:solidFill>
                  <a:srgbClr val="E8472B"/>
                </a:solidFill>
              </a:rPr>
              <a:t>Other requirements</a:t>
            </a:r>
          </a:p>
          <a:p>
            <a:pPr marL="0" marR="0" lvl="0" indent="0" algn="l" defTabSz="914400" rtl="0" eaLnBrk="1" fontAlgn="auto" latinLnBrk="0" hangingPunct="1">
              <a:lnSpc>
                <a:spcPct val="110000"/>
              </a:lnSpc>
              <a:spcBef>
                <a:spcPts val="0"/>
              </a:spcBef>
              <a:spcAft>
                <a:spcPts val="0"/>
              </a:spcAft>
              <a:buClrTx/>
              <a:buSzTx/>
              <a:buFontTx/>
              <a:buNone/>
              <a:tabLst/>
              <a:defRPr/>
            </a:pPr>
            <a:r>
              <a:rPr lang="en-GB" sz="1050" dirty="0"/>
              <a:t>The employer panels who designed the T Level included specific requirements and accreditations that students will need in the workplace, again getting them ready for work. These could include additional training, certifications or memberships </a:t>
            </a:r>
            <a:r>
              <a:rPr lang="en-GB" sz="1400" b="1" dirty="0"/>
              <a:t>CCNSG Safety Passport: </a:t>
            </a:r>
            <a:r>
              <a:rPr lang="en-GB" sz="1400" dirty="0"/>
              <a:t>providers should consider whether the safety passport is required for Engineering placements to enable students to work safely on site.</a:t>
            </a:r>
          </a:p>
          <a:p>
            <a:pPr>
              <a:lnSpc>
                <a:spcPct val="110000"/>
              </a:lnSpc>
            </a:pPr>
            <a:endParaRPr lang="en-GB" sz="1050" dirty="0"/>
          </a:p>
          <a:p>
            <a:endParaRPr lang="en-GB" sz="1050" dirty="0"/>
          </a:p>
        </p:txBody>
      </p:sp>
      <p:sp>
        <p:nvSpPr>
          <p:cNvPr id="4" name="Slide Number Placeholder 3"/>
          <p:cNvSpPr>
            <a:spLocks noGrp="1"/>
          </p:cNvSpPr>
          <p:nvPr>
            <p:ph type="sldNum" sz="quarter" idx="5"/>
          </p:nvPr>
        </p:nvSpPr>
        <p:spPr/>
        <p:txBody>
          <a:bodyPr/>
          <a:lstStyle/>
          <a:p>
            <a:fld id="{A43584B4-5C97-4A4F-8376-21A6D0FC9A32}" type="slidenum">
              <a:rPr lang="en-GB" smtClean="0"/>
              <a:t>9</a:t>
            </a:fld>
            <a:endParaRPr lang="en-GB" dirty="0"/>
          </a:p>
        </p:txBody>
      </p:sp>
    </p:spTree>
    <p:extLst>
      <p:ext uri="{BB962C8B-B14F-4D97-AF65-F5344CB8AC3E}">
        <p14:creationId xmlns:p14="http://schemas.microsoft.com/office/powerpoint/2010/main" val="28597386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215F7-B893-F335-398C-0DB86EDC518F}"/>
              </a:ext>
            </a:extLst>
          </p:cNvPr>
          <p:cNvSpPr>
            <a:spLocks noGrp="1"/>
          </p:cNvSpPr>
          <p:nvPr>
            <p:ph type="ctrTitle"/>
          </p:nvPr>
        </p:nvSpPr>
        <p:spPr>
          <a:xfrm>
            <a:off x="1524000" y="1122363"/>
            <a:ext cx="9144000" cy="2387600"/>
          </a:xfrm>
        </p:spPr>
        <p:txBody>
          <a:bodyPr anchor="b"/>
          <a:lstStyle>
            <a:lvl1pPr algn="ctr">
              <a:defRPr sz="6000">
                <a:latin typeface="Arial" panose="020B0604020202020204" pitchFamily="34" charset="0"/>
                <a:cs typeface="Arial" panose="020B0604020202020204" pitchFamily="34" charset="0"/>
              </a:defRPr>
            </a:lvl1pPr>
          </a:lstStyle>
          <a:p>
            <a:r>
              <a:rPr lang="en-GB"/>
              <a:t>Click to edit Master title style</a:t>
            </a:r>
          </a:p>
        </p:txBody>
      </p:sp>
      <p:sp>
        <p:nvSpPr>
          <p:cNvPr id="3" name="Subtitle 2">
            <a:extLst>
              <a:ext uri="{FF2B5EF4-FFF2-40B4-BE49-F238E27FC236}">
                <a16:creationId xmlns:a16="http://schemas.microsoft.com/office/drawing/2014/main" id="{D02ACF1A-900F-C99C-924F-F3FE0545FE2D}"/>
              </a:ext>
            </a:extLst>
          </p:cNvPr>
          <p:cNvSpPr>
            <a:spLocks noGrp="1"/>
          </p:cNvSpPr>
          <p:nvPr>
            <p:ph type="subTitle" idx="1"/>
          </p:nvPr>
        </p:nvSpPr>
        <p:spPr>
          <a:xfrm>
            <a:off x="1524000" y="3602038"/>
            <a:ext cx="9144000" cy="1655762"/>
          </a:xfrm>
        </p:spPr>
        <p:txBody>
          <a:bodyPr/>
          <a:lstStyle>
            <a:lvl1pPr marL="0" indent="0" algn="ctr">
              <a:buNone/>
              <a:defRPr sz="2400">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6" name="Slide Number Placeholder 5">
            <a:extLst>
              <a:ext uri="{FF2B5EF4-FFF2-40B4-BE49-F238E27FC236}">
                <a16:creationId xmlns:a16="http://schemas.microsoft.com/office/drawing/2014/main" id="{CD790A13-A12C-3086-7E67-58C057775D26}"/>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sp>
        <p:nvSpPr>
          <p:cNvPr id="7" name="Freeform 6">
            <a:extLst>
              <a:ext uri="{FF2B5EF4-FFF2-40B4-BE49-F238E27FC236}">
                <a16:creationId xmlns:a16="http://schemas.microsoft.com/office/drawing/2014/main" id="{70A69C31-D06C-1A0B-454E-A0AE91A0D4A0}"/>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53569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3813B-646E-BC0F-7D70-66A375187B4D}"/>
              </a:ext>
            </a:extLst>
          </p:cNvPr>
          <p:cNvSpPr>
            <a:spLocks noGrp="1"/>
          </p:cNvSpPr>
          <p:nvPr>
            <p:ph type="title"/>
          </p:nvPr>
        </p:nvSpPr>
        <p:spPr/>
        <p:txBody>
          <a:bodyPr>
            <a:normAutofit/>
          </a:bodyPr>
          <a:lstStyle>
            <a:lvl1pPr>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2987C673-3935-1D75-8EF9-2C5B6158E210}"/>
              </a:ext>
            </a:extLst>
          </p:cNvPr>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a:extLst>
              <a:ext uri="{FF2B5EF4-FFF2-40B4-BE49-F238E27FC236}">
                <a16:creationId xmlns:a16="http://schemas.microsoft.com/office/drawing/2014/main" id="{462F96DF-809F-AB3D-0C96-9B2EAFC68D51}"/>
              </a:ext>
            </a:extLst>
          </p:cNvPr>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sp>
        <p:nvSpPr>
          <p:cNvPr id="7" name="Freeform 6">
            <a:extLst>
              <a:ext uri="{FF2B5EF4-FFF2-40B4-BE49-F238E27FC236}">
                <a16:creationId xmlns:a16="http://schemas.microsoft.com/office/drawing/2014/main" id="{BF41F464-E226-7F3B-0A43-7175A167163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91618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FAAE7-E19B-31B8-F641-10F7C00BECCC}"/>
              </a:ext>
            </a:extLst>
          </p:cNvPr>
          <p:cNvSpPr>
            <a:spLocks noGrp="1"/>
          </p:cNvSpPr>
          <p:nvPr>
            <p:ph type="title"/>
          </p:nvPr>
        </p:nvSpPr>
        <p:spPr>
          <a:xfrm>
            <a:off x="831850" y="1709738"/>
            <a:ext cx="10515600" cy="2852737"/>
          </a:xfrm>
        </p:spPr>
        <p:txBody>
          <a:bodyPr anchor="b"/>
          <a:lstStyle>
            <a:lvl1pPr>
              <a:defRPr sz="6000">
                <a:solidFill>
                  <a:srgbClr val="E8462B"/>
                </a:solidFill>
              </a:defRPr>
            </a:lvl1pPr>
          </a:lstStyle>
          <a:p>
            <a:r>
              <a:rPr lang="en-GB"/>
              <a:t>Click to edit Master title style</a:t>
            </a:r>
          </a:p>
        </p:txBody>
      </p:sp>
      <p:sp>
        <p:nvSpPr>
          <p:cNvPr id="3" name="Text Placeholder 2">
            <a:extLst>
              <a:ext uri="{FF2B5EF4-FFF2-40B4-BE49-F238E27FC236}">
                <a16:creationId xmlns:a16="http://schemas.microsoft.com/office/drawing/2014/main" id="{CDBF9910-82B9-8B24-7A94-168548BFB3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6" name="Slide Number Placeholder 5">
            <a:extLst>
              <a:ext uri="{FF2B5EF4-FFF2-40B4-BE49-F238E27FC236}">
                <a16:creationId xmlns:a16="http://schemas.microsoft.com/office/drawing/2014/main" id="{13254E89-F0F3-72FC-EBCC-7D64AE3DB955}"/>
              </a:ext>
            </a:extLst>
          </p:cNvPr>
          <p:cNvSpPr>
            <a:spLocks noGrp="1"/>
          </p:cNvSpPr>
          <p:nvPr>
            <p:ph type="sldNum" sz="quarter" idx="12"/>
          </p:nvPr>
        </p:nvSpPr>
        <p:spPr/>
        <p:txBody>
          <a:bodyPr/>
          <a:lstStyle/>
          <a:p>
            <a:fld id="{0F590588-3972-B14A-B434-98F7B01B42C7}" type="slidenum">
              <a:rPr lang="en-GB" smtClean="0"/>
              <a:t>‹#›</a:t>
            </a:fld>
            <a:endParaRPr lang="en-GB" dirty="0"/>
          </a:p>
        </p:txBody>
      </p:sp>
      <p:sp>
        <p:nvSpPr>
          <p:cNvPr id="8" name="Freeform 7">
            <a:extLst>
              <a:ext uri="{FF2B5EF4-FFF2-40B4-BE49-F238E27FC236}">
                <a16:creationId xmlns:a16="http://schemas.microsoft.com/office/drawing/2014/main" id="{76CD94F9-FFEF-4145-62BA-12125F320709}"/>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55504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21ABB1-4741-E507-792A-EB4AC76BE7E8}"/>
              </a:ext>
            </a:extLst>
          </p:cNvPr>
          <p:cNvSpPr>
            <a:spLocks noGrp="1"/>
          </p:cNvSpPr>
          <p:nvPr>
            <p:ph type="title"/>
          </p:nvPr>
        </p:nvSpPr>
        <p:spPr/>
        <p:txBody>
          <a:bodyPr>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mj-lt"/>
                <a:ea typeface="+mj-ea"/>
                <a:cs typeface="Arial" panose="020B0604020202020204" pitchFamily="34" charset="0"/>
              </a:defRPr>
            </a:lvl1pPr>
          </a:lstStyle>
          <a:p>
            <a:r>
              <a:rPr lang="en-GB"/>
              <a:t>Click to edit Master title style</a:t>
            </a:r>
          </a:p>
        </p:txBody>
      </p:sp>
      <p:sp>
        <p:nvSpPr>
          <p:cNvPr id="3" name="Content Placeholder 2">
            <a:extLst>
              <a:ext uri="{FF2B5EF4-FFF2-40B4-BE49-F238E27FC236}">
                <a16:creationId xmlns:a16="http://schemas.microsoft.com/office/drawing/2014/main" id="{846456A3-1C1E-D214-7739-9CD1B24DC03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ABF614F4-DEB2-D2C8-F7EF-96D43EFC14C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Slide Number Placeholder 6">
            <a:extLst>
              <a:ext uri="{FF2B5EF4-FFF2-40B4-BE49-F238E27FC236}">
                <a16:creationId xmlns:a16="http://schemas.microsoft.com/office/drawing/2014/main" id="{564E57A1-148D-2771-9EF1-F6DCAD9B03DF}"/>
              </a:ext>
            </a:extLst>
          </p:cNvPr>
          <p:cNvSpPr>
            <a:spLocks noGrp="1"/>
          </p:cNvSpPr>
          <p:nvPr>
            <p:ph type="sldNum" sz="quarter" idx="12"/>
          </p:nvPr>
        </p:nvSpPr>
        <p:spPr/>
        <p:txBody>
          <a:bodyPr/>
          <a:lstStyle/>
          <a:p>
            <a:fld id="{0F590588-3972-B14A-B434-98F7B01B42C7}" type="slidenum">
              <a:rPr lang="en-GB" smtClean="0"/>
              <a:t>‹#›</a:t>
            </a:fld>
            <a:endParaRPr lang="en-GB" dirty="0"/>
          </a:p>
        </p:txBody>
      </p:sp>
      <p:sp>
        <p:nvSpPr>
          <p:cNvPr id="8" name="Freeform 7">
            <a:extLst>
              <a:ext uri="{FF2B5EF4-FFF2-40B4-BE49-F238E27FC236}">
                <a16:creationId xmlns:a16="http://schemas.microsoft.com/office/drawing/2014/main" id="{94FD8B57-957E-494A-0EEA-B0AE3702F0A4}"/>
              </a:ext>
            </a:extLst>
          </p:cNvPr>
          <p:cNvSpPr/>
          <p:nvPr userDrawn="1"/>
        </p:nvSpPr>
        <p:spPr>
          <a:xfrm>
            <a:off x="1" y="1712830"/>
            <a:ext cx="1149349"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1608729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only-white">
    <p:spTree>
      <p:nvGrpSpPr>
        <p:cNvPr id="1" name=""/>
        <p:cNvGrpSpPr/>
        <p:nvPr/>
      </p:nvGrpSpPr>
      <p:grpSpPr>
        <a:xfrm>
          <a:off x="0" y="0"/>
          <a:ext cx="0" cy="0"/>
          <a:chOff x="0" y="0"/>
          <a:chExt cx="0" cy="0"/>
        </a:xfrm>
      </p:grpSpPr>
      <p:sp>
        <p:nvSpPr>
          <p:cNvPr id="37" name="Title 6">
            <a:extLst>
              <a:ext uri="{FF2B5EF4-FFF2-40B4-BE49-F238E27FC236}">
                <a16:creationId xmlns:a16="http://schemas.microsoft.com/office/drawing/2014/main" id="{8DB2D349-8FE2-0848-82B2-5C80737EA677}"/>
              </a:ext>
            </a:extLst>
          </p:cNvPr>
          <p:cNvSpPr>
            <a:spLocks noGrp="1"/>
          </p:cNvSpPr>
          <p:nvPr>
            <p:ph type="title"/>
          </p:nvPr>
        </p:nvSpPr>
        <p:spPr>
          <a:xfrm>
            <a:off x="1204443" y="1038332"/>
            <a:ext cx="9782221" cy="503663"/>
          </a:xfrm>
          <a:prstGeom prst="rect">
            <a:avLst/>
          </a:prstGeom>
        </p:spPr>
        <p:txBody>
          <a:bodyPr wrap="square" lIns="0" tIns="0" rIns="0" bIns="0" anchor="t" anchorCtr="0">
            <a:noAutofit/>
          </a:bodyPr>
          <a:lstStyle>
            <a:lvl1pPr algn="l">
              <a:defRPr sz="1637" cap="all" baseline="0">
                <a:solidFill>
                  <a:schemeClr val="tx1"/>
                </a:solidFill>
              </a:defRPr>
            </a:lvl1pPr>
          </a:lstStyle>
          <a:p>
            <a:r>
              <a:rPr lang="en-US"/>
              <a:t>Click to edit Master title style</a:t>
            </a:r>
          </a:p>
        </p:txBody>
      </p:sp>
      <p:sp>
        <p:nvSpPr>
          <p:cNvPr id="5" name="Freeform 4">
            <a:extLst>
              <a:ext uri="{FF2B5EF4-FFF2-40B4-BE49-F238E27FC236}">
                <a16:creationId xmlns:a16="http://schemas.microsoft.com/office/drawing/2014/main" id="{A6EE97E9-8615-5641-BA96-50B5F1568314}"/>
              </a:ext>
            </a:extLst>
          </p:cNvPr>
          <p:cNvSpPr/>
          <p:nvPr/>
        </p:nvSpPr>
        <p:spPr>
          <a:xfrm>
            <a:off x="0" y="481"/>
            <a:ext cx="12192000" cy="6857519"/>
          </a:xfrm>
          <a:custGeom>
            <a:avLst/>
            <a:gdLst>
              <a:gd name="connsiteX0" fmla="*/ 0 w 20104100"/>
              <a:gd name="connsiteY0" fmla="*/ 0 h 11308556"/>
              <a:gd name="connsiteX1" fmla="*/ 0 w 20104100"/>
              <a:gd name="connsiteY1" fmla="*/ 2823788 h 11308556"/>
              <a:gd name="connsiteX2" fmla="*/ 1901618 w 20104100"/>
              <a:gd name="connsiteY2" fmla="*/ 4960896 h 11308556"/>
              <a:gd name="connsiteX3" fmla="*/ 654640 w 20104100"/>
              <a:gd name="connsiteY3" fmla="*/ 4960896 h 11308556"/>
              <a:gd name="connsiteX4" fmla="*/ 654640 w 20104100"/>
              <a:gd name="connsiteY4" fmla="*/ 9676250 h 11308556"/>
              <a:gd name="connsiteX5" fmla="*/ 0 w 20104100"/>
              <a:gd name="connsiteY5" fmla="*/ 9676250 h 11308556"/>
              <a:gd name="connsiteX6" fmla="*/ 0 w 20104100"/>
              <a:gd name="connsiteY6" fmla="*/ 11308556 h 11308556"/>
              <a:gd name="connsiteX7" fmla="*/ 20104100 w 20104100"/>
              <a:gd name="connsiteY7" fmla="*/ 11308556 h 11308556"/>
              <a:gd name="connsiteX8" fmla="*/ 20104100 w 20104100"/>
              <a:gd name="connsiteY8" fmla="*/ 0 h 11308556"/>
              <a:gd name="connsiteX9" fmla="*/ 19378154 w 20104100"/>
              <a:gd name="connsiteY9" fmla="*/ 1879000 h 11308556"/>
              <a:gd name="connsiteX10" fmla="*/ 19295956 w 20104100"/>
              <a:gd name="connsiteY10" fmla="*/ 1879000 h 11308556"/>
              <a:gd name="connsiteX11" fmla="*/ 19295956 w 20104100"/>
              <a:gd name="connsiteY11" fmla="*/ 3928990 h 11308556"/>
              <a:gd name="connsiteX12" fmla="*/ 18537550 w 20104100"/>
              <a:gd name="connsiteY12" fmla="*/ 3928990 h 11308556"/>
              <a:gd name="connsiteX13" fmla="*/ 18537550 w 20104100"/>
              <a:gd name="connsiteY13" fmla="*/ 1879000 h 11308556"/>
              <a:gd name="connsiteX14" fmla="*/ 18005840 w 20104100"/>
              <a:gd name="connsiteY14" fmla="*/ 1879000 h 11308556"/>
              <a:gd name="connsiteX15" fmla="*/ 18916806 w 20104100"/>
              <a:gd name="connsiteY15" fmla="*/ 835263 h 11308556"/>
              <a:gd name="connsiteX16" fmla="*/ 19827774 w 20104100"/>
              <a:gd name="connsiteY16" fmla="*/ 1879000 h 113085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0104100" h="11308556">
                <a:moveTo>
                  <a:pt x="0" y="0"/>
                </a:moveTo>
                <a:lnTo>
                  <a:pt x="0" y="2823788"/>
                </a:lnTo>
                <a:lnTo>
                  <a:pt x="1901618" y="4960896"/>
                </a:lnTo>
                <a:lnTo>
                  <a:pt x="654640" y="4960896"/>
                </a:lnTo>
                <a:lnTo>
                  <a:pt x="654640" y="9676250"/>
                </a:lnTo>
                <a:lnTo>
                  <a:pt x="0" y="9676250"/>
                </a:lnTo>
                <a:lnTo>
                  <a:pt x="0" y="11308556"/>
                </a:lnTo>
                <a:lnTo>
                  <a:pt x="20104100" y="11308556"/>
                </a:lnTo>
                <a:lnTo>
                  <a:pt x="20104100" y="0"/>
                </a:lnTo>
                <a:close/>
                <a:moveTo>
                  <a:pt x="19378154" y="1879000"/>
                </a:moveTo>
                <a:lnTo>
                  <a:pt x="19295956" y="1879000"/>
                </a:lnTo>
                <a:lnTo>
                  <a:pt x="19295956" y="3928990"/>
                </a:lnTo>
                <a:lnTo>
                  <a:pt x="18537550" y="3928990"/>
                </a:lnTo>
                <a:lnTo>
                  <a:pt x="18537550" y="1879000"/>
                </a:lnTo>
                <a:lnTo>
                  <a:pt x="18005840" y="1879000"/>
                </a:lnTo>
                <a:lnTo>
                  <a:pt x="18916806" y="835263"/>
                </a:lnTo>
                <a:lnTo>
                  <a:pt x="19827774" y="1879000"/>
                </a:lnTo>
                <a:close/>
              </a:path>
            </a:pathLst>
          </a:custGeom>
          <a:noFill/>
          <a:ln w="10468" cap="flat">
            <a:noFill/>
            <a:prstDash val="solid"/>
            <a:miter/>
          </a:ln>
        </p:spPr>
        <p:txBody>
          <a:bodyPr rtlCol="0" anchor="ctr"/>
          <a:lstStyle/>
          <a:p>
            <a:endParaRPr lang="en-US" sz="1092" dirty="0"/>
          </a:p>
        </p:txBody>
      </p:sp>
      <p:sp>
        <p:nvSpPr>
          <p:cNvPr id="7" name="Freeform 6">
            <a:extLst>
              <a:ext uri="{FF2B5EF4-FFF2-40B4-BE49-F238E27FC236}">
                <a16:creationId xmlns:a16="http://schemas.microsoft.com/office/drawing/2014/main" id="{4C7ADA1A-7896-E442-830A-907F10FB58E2}"/>
              </a:ext>
            </a:extLst>
          </p:cNvPr>
          <p:cNvSpPr/>
          <p:nvPr/>
        </p:nvSpPr>
        <p:spPr>
          <a:xfrm>
            <a:off x="0" y="1712830"/>
            <a:ext cx="1149350" cy="4152608"/>
          </a:xfrm>
          <a:custGeom>
            <a:avLst/>
            <a:gdLst>
              <a:gd name="connsiteX0" fmla="*/ 654640 w 1895230"/>
              <a:gd name="connsiteY0" fmla="*/ 2137108 h 6847958"/>
              <a:gd name="connsiteX1" fmla="*/ 847409 w 1895230"/>
              <a:gd name="connsiteY1" fmla="*/ 2137108 h 6847958"/>
              <a:gd name="connsiteX2" fmla="*/ 1901618 w 1895230"/>
              <a:gd name="connsiteY2" fmla="*/ 2137108 h 6847958"/>
              <a:gd name="connsiteX3" fmla="*/ 0 w 1895230"/>
              <a:gd name="connsiteY3" fmla="*/ 0 h 6847958"/>
              <a:gd name="connsiteX4" fmla="*/ 0 w 1895230"/>
              <a:gd name="connsiteY4" fmla="*/ 6852462 h 6847958"/>
              <a:gd name="connsiteX5" fmla="*/ 654640 w 1895230"/>
              <a:gd name="connsiteY5" fmla="*/ 6852462 h 6847958"/>
              <a:gd name="connsiteX6" fmla="*/ 654640 w 1895230"/>
              <a:gd name="connsiteY6" fmla="*/ 2137108 h 684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95230" h="6847958">
                <a:moveTo>
                  <a:pt x="654640" y="2137108"/>
                </a:moveTo>
                <a:lnTo>
                  <a:pt x="847409" y="2137108"/>
                </a:lnTo>
                <a:lnTo>
                  <a:pt x="1901618" y="2137108"/>
                </a:lnTo>
                <a:lnTo>
                  <a:pt x="0" y="0"/>
                </a:lnTo>
                <a:lnTo>
                  <a:pt x="0" y="6852462"/>
                </a:lnTo>
                <a:lnTo>
                  <a:pt x="654640" y="6852462"/>
                </a:lnTo>
                <a:lnTo>
                  <a:pt x="654640" y="2137108"/>
                </a:lnTo>
                <a:close/>
              </a:path>
            </a:pathLst>
          </a:custGeom>
          <a:solidFill>
            <a:srgbClr val="12110C"/>
          </a:solidFill>
          <a:ln w="10468" cap="flat">
            <a:noFill/>
            <a:prstDash val="solid"/>
            <a:miter/>
          </a:ln>
        </p:spPr>
        <p:txBody>
          <a:bodyPr rtlCol="0" anchor="ctr"/>
          <a:lstStyle/>
          <a:p>
            <a:endParaRPr lang="en-US" sz="1092" dirty="0"/>
          </a:p>
        </p:txBody>
      </p:sp>
    </p:spTree>
    <p:extLst>
      <p:ext uri="{BB962C8B-B14F-4D97-AF65-F5344CB8AC3E}">
        <p14:creationId xmlns:p14="http://schemas.microsoft.com/office/powerpoint/2010/main" val="3435322698"/>
      </p:ext>
    </p:extLst>
  </p:cSld>
  <p:clrMapOvr>
    <a:masterClrMapping/>
  </p:clrMapOvr>
  <p:extLst>
    <p:ext uri="{DCECCB84-F9BA-43D5-87BE-67443E8EF086}">
      <p15:sldGuideLst xmlns:p15="http://schemas.microsoft.com/office/powerpoint/2012/main">
        <p15:guide id="1" orient="horz" pos="3562">
          <p15:clr>
            <a:srgbClr val="FBAE40"/>
          </p15:clr>
        </p15:guide>
        <p15:guide id="2" pos="1274">
          <p15:clr>
            <a:srgbClr val="FBAE40"/>
          </p15:clr>
        </p15:guide>
        <p15:guide id="3" pos="11412">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E529C7A-97CA-338D-D9C7-80C70A996D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C34439A0-8E22-FBE4-21BB-2027FF01815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Slide Number Placeholder 5">
            <a:extLst>
              <a:ext uri="{FF2B5EF4-FFF2-40B4-BE49-F238E27FC236}">
                <a16:creationId xmlns:a16="http://schemas.microsoft.com/office/drawing/2014/main" id="{22FB23BE-4F78-8555-D0F7-EB6A9F28B89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0F590588-3972-B14A-B434-98F7B01B42C7}" type="slidenum">
              <a:rPr lang="en-GB" smtClean="0"/>
              <a:pPr/>
              <a:t>‹#›</a:t>
            </a:fld>
            <a:endParaRPr lang="en-GB" dirty="0"/>
          </a:p>
        </p:txBody>
      </p:sp>
      <p:pic>
        <p:nvPicPr>
          <p:cNvPr id="7" name="Picture 6" descr="A black background with a black square&#10;&#10;Description automatically generated with medium confidence">
            <a:extLst>
              <a:ext uri="{FF2B5EF4-FFF2-40B4-BE49-F238E27FC236}">
                <a16:creationId xmlns:a16="http://schemas.microsoft.com/office/drawing/2014/main" id="{B070656B-8B1B-19B7-1970-2425493AEF69}"/>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254000" y="6055360"/>
            <a:ext cx="753570" cy="611664"/>
          </a:xfrm>
          <a:prstGeom prst="rect">
            <a:avLst/>
          </a:prstGeom>
        </p:spPr>
      </p:pic>
    </p:spTree>
    <p:extLst>
      <p:ext uri="{BB962C8B-B14F-4D97-AF65-F5344CB8AC3E}">
        <p14:creationId xmlns:p14="http://schemas.microsoft.com/office/powerpoint/2010/main" val="375055059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95" r:id="rId5"/>
  </p:sldLayoutIdLst>
  <p:hf sldNum="0" hdr="0"/>
  <p:txStyles>
    <p:titleStyle>
      <a:lvl1pPr algn="l" defTabSz="914400" rtl="0" eaLnBrk="1" latinLnBrk="0" hangingPunct="1">
        <a:lnSpc>
          <a:spcPct val="90000"/>
        </a:lnSpc>
        <a:spcBef>
          <a:spcPct val="0"/>
        </a:spcBef>
        <a:buNone/>
        <a:defRPr sz="4400" kern="1200">
          <a:solidFill>
            <a:srgbClr val="E8462B"/>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https://www.gov.uk/government/publications/brand-and-communication-guidelines-for-t-levels"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employers.tlevels.gov.uk/hc/en-gb/sections/4403442852626-Health-and-Science" TargetMode="External"/><Relationship Id="rId2" Type="http://schemas.openxmlformats.org/officeDocument/2006/relationships/notesSlide" Target="../notesSlides/notesSlide21.xml"/><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22.xml.rels><?xml version="1.0" encoding="UTF-8" standalone="yes"?>
<Relationships xmlns="http://schemas.openxmlformats.org/package/2006/relationships"><Relationship Id="rId3" Type="http://schemas.openxmlformats.org/officeDocument/2006/relationships/hyperlink" Target="https://employers.tlevels.gov.uk/hc/en-gb"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B7CD4B-B4E3-A3CD-BE6C-B7E4AF8D42FB}"/>
              </a:ext>
            </a:extLst>
          </p:cNvPr>
          <p:cNvSpPr>
            <a:spLocks noGrp="1"/>
          </p:cNvSpPr>
          <p:nvPr>
            <p:ph type="ctrTitle"/>
          </p:nvPr>
        </p:nvSpPr>
        <p:spPr>
          <a:xfrm>
            <a:off x="1493519" y="2411754"/>
            <a:ext cx="10282177" cy="2387600"/>
          </a:xfrm>
        </p:spPr>
        <p:txBody>
          <a:bodyPr>
            <a:normAutofit/>
          </a:bodyPr>
          <a:lstStyle/>
          <a:p>
            <a:r>
              <a:rPr lang="en-GB" b="1" i="1" dirty="0"/>
              <a:t>INTRODUCTION </a:t>
            </a:r>
            <a:br>
              <a:rPr lang="en-GB" b="1" i="1" dirty="0"/>
            </a:br>
            <a:r>
              <a:rPr lang="en-GB" sz="4800" b="1" i="1" dirty="0"/>
              <a:t>ENGINEERING AND MANUFACTURING</a:t>
            </a:r>
            <a:endParaRPr lang="en-GB" b="1" i="1" dirty="0"/>
          </a:p>
        </p:txBody>
      </p:sp>
      <p:pic>
        <p:nvPicPr>
          <p:cNvPr id="2" name="Picture 1" descr="A black background with orange letters&#10;&#10;Description automatically generated">
            <a:extLst>
              <a:ext uri="{FF2B5EF4-FFF2-40B4-BE49-F238E27FC236}">
                <a16:creationId xmlns:a16="http://schemas.microsoft.com/office/drawing/2014/main" id="{5F809D33-1892-C7B5-F3FE-43BCEA82F99E}"/>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91357" y="739406"/>
            <a:ext cx="6286500" cy="2044700"/>
          </a:xfrm>
          <a:prstGeom prst="rect">
            <a:avLst/>
          </a:prstGeom>
        </p:spPr>
      </p:pic>
      <p:sp>
        <p:nvSpPr>
          <p:cNvPr id="5" name="TextBox 4">
            <a:extLst>
              <a:ext uri="{FF2B5EF4-FFF2-40B4-BE49-F238E27FC236}">
                <a16:creationId xmlns:a16="http://schemas.microsoft.com/office/drawing/2014/main" id="{3223EA5D-E4E2-69C2-AEE0-F8E673187A04}"/>
              </a:ext>
            </a:extLst>
          </p:cNvPr>
          <p:cNvSpPr txBox="1"/>
          <p:nvPr/>
        </p:nvSpPr>
        <p:spPr>
          <a:xfrm>
            <a:off x="10698481" y="935298"/>
            <a:ext cx="3651504" cy="5047536"/>
          </a:xfrm>
          <a:prstGeom prst="rect">
            <a:avLst/>
          </a:prstGeom>
          <a:solidFill>
            <a:schemeClr val="bg1"/>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GB" sz="1400" b="1" dirty="0">
                <a:solidFill>
                  <a:srgbClr val="FF0000"/>
                </a:solidFill>
                <a:latin typeface="Arial" panose="020B0604020202020204" pitchFamily="34" charset="0"/>
                <a:cs typeface="Arial" panose="020B0604020202020204" pitchFamily="34" charset="0"/>
              </a:rPr>
              <a:t>SUPPORTING NOTES - DELETE BEFORE PRESENTING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This is an outline slide deck to introduce the Engineering and Manufacturing T Level Route to Employers</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Key T Level messages have been included throughout however; each slide is editable to customise it to your specific T Level offer.</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Branding has been kept to a minimum to allow you to apply your own logo’s, imagery and style, however, where possible please align this to the </a:t>
            </a:r>
            <a:r>
              <a:rPr lang="en-GB" sz="1400" dirty="0">
                <a:latin typeface="Arial" panose="020B0604020202020204" pitchFamily="34" charset="0"/>
                <a:cs typeface="Arial" panose="020B0604020202020204" pitchFamily="34" charset="0"/>
                <a:hlinkClick r:id="rId4"/>
              </a:rPr>
              <a:t>T Level Branding Guidance</a:t>
            </a:r>
            <a:endParaRPr lang="en-GB" sz="1400" dirty="0">
              <a:latin typeface="Arial" panose="020B0604020202020204" pitchFamily="34" charset="0"/>
              <a:cs typeface="Arial" panose="020B0604020202020204" pitchFamily="34" charset="0"/>
            </a:endParaRPr>
          </a:p>
          <a:p>
            <a:endParaRPr lang="en-GB" sz="1400" dirty="0">
              <a:latin typeface="Arial" panose="020B0604020202020204" pitchFamily="34" charset="0"/>
              <a:cs typeface="Arial" panose="020B0604020202020204" pitchFamily="34" charset="0"/>
            </a:endParaRPr>
          </a:p>
          <a:p>
            <a:r>
              <a:rPr lang="en-GB" sz="1400" dirty="0">
                <a:highlight>
                  <a:srgbClr val="FFFF00"/>
                </a:highlight>
                <a:latin typeface="Arial" panose="020B0604020202020204" pitchFamily="34" charset="0"/>
                <a:cs typeface="Arial" panose="020B0604020202020204" pitchFamily="34" charset="0"/>
              </a:rPr>
              <a:t>&lt;xxx&gt; </a:t>
            </a:r>
            <a:r>
              <a:rPr lang="en-GB" sz="1400" dirty="0">
                <a:latin typeface="Arial" panose="020B0604020202020204" pitchFamily="34" charset="0"/>
                <a:cs typeface="Arial" panose="020B0604020202020204" pitchFamily="34" charset="0"/>
              </a:rPr>
              <a:t>is used to indicate where an insertion of specific detail is required by you. Please overtype this and remove the highlighting.</a:t>
            </a:r>
          </a:p>
          <a:p>
            <a:endParaRPr lang="en-GB" sz="1400" dirty="0">
              <a:latin typeface="Arial" panose="020B0604020202020204" pitchFamily="34" charset="0"/>
              <a:cs typeface="Arial" panose="020B0604020202020204" pitchFamily="34" charset="0"/>
            </a:endParaRPr>
          </a:p>
          <a:p>
            <a:r>
              <a:rPr lang="en-GB" sz="1400" dirty="0">
                <a:latin typeface="Arial" panose="020B0604020202020204" pitchFamily="34" charset="0"/>
                <a:cs typeface="Arial" panose="020B0604020202020204" pitchFamily="34" charset="0"/>
              </a:rPr>
              <a:t>There may be further guidance and / or speaker notes within the notes section of each slide. </a:t>
            </a:r>
          </a:p>
        </p:txBody>
      </p:sp>
    </p:spTree>
    <p:extLst>
      <p:ext uri="{BB962C8B-B14F-4D97-AF65-F5344CB8AC3E}">
        <p14:creationId xmlns:p14="http://schemas.microsoft.com/office/powerpoint/2010/main" val="19077428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567E0478-51F6-A5AB-7E43-62D43E8ECF87}"/>
              </a:ext>
            </a:extLst>
          </p:cNvPr>
          <p:cNvSpPr>
            <a:spLocks noGrp="1"/>
          </p:cNvSpPr>
          <p:nvPr>
            <p:ph sz="half" idx="1"/>
          </p:nvPr>
        </p:nvSpPr>
        <p:spPr>
          <a:xfrm>
            <a:off x="1130918" y="1821604"/>
            <a:ext cx="5657850" cy="4351338"/>
          </a:xfrm>
        </p:spPr>
        <p:txBody>
          <a:bodyPr vert="horz" lIns="91440" tIns="45720" rIns="91440" bIns="45720" rtlCol="0">
            <a:noAutofit/>
          </a:bodyPr>
          <a:lstStyle/>
          <a:p>
            <a:pPr algn="l" fontAlgn="base">
              <a:lnSpc>
                <a:spcPct val="100000"/>
              </a:lnSpc>
              <a:spcBef>
                <a:spcPts val="900"/>
              </a:spcBef>
              <a:spcAft>
                <a:spcPts val="900"/>
              </a:spcAft>
              <a:buFont typeface="Arial" panose="020B0604020202020204" pitchFamily="34" charset="0"/>
              <a:buChar char="•"/>
            </a:pPr>
            <a:r>
              <a:rPr lang="en-GB" sz="2000" b="1" dirty="0"/>
              <a:t>Students will </a:t>
            </a:r>
            <a:r>
              <a:rPr lang="en-GB" sz="2000" dirty="0"/>
              <a:t>have a broad understanding of </a:t>
            </a:r>
            <a:r>
              <a:rPr lang="en-GB" sz="2000" b="0" i="0" dirty="0">
                <a:solidFill>
                  <a:srgbClr val="000000"/>
                </a:solidFill>
                <a:effectLst/>
              </a:rPr>
              <a:t>working within the engineering and manufacturing sectors, essential mathematics for engineering and manufacturing and materials and their properties </a:t>
            </a:r>
          </a:p>
          <a:p>
            <a:pPr>
              <a:lnSpc>
                <a:spcPct val="100000"/>
              </a:lnSpc>
              <a:spcBef>
                <a:spcPts val="900"/>
              </a:spcBef>
              <a:spcAft>
                <a:spcPts val="900"/>
              </a:spcAft>
            </a:pPr>
            <a:r>
              <a:rPr lang="en-GB" sz="2000" b="1" dirty="0"/>
              <a:t>Students will </a:t>
            </a:r>
            <a:r>
              <a:rPr lang="en-GB" sz="2000" dirty="0"/>
              <a:t>be trained in </a:t>
            </a:r>
            <a:r>
              <a:rPr lang="en-GB" sz="2000" b="0" i="0" dirty="0">
                <a:solidFill>
                  <a:srgbClr val="000000"/>
                </a:solidFill>
                <a:effectLst/>
              </a:rPr>
              <a:t>practical and technical </a:t>
            </a:r>
            <a:r>
              <a:rPr lang="en-GB" sz="2000" dirty="0"/>
              <a:t>skills required for their industry placement</a:t>
            </a:r>
          </a:p>
          <a:p>
            <a:pPr>
              <a:lnSpc>
                <a:spcPct val="100000"/>
              </a:lnSpc>
              <a:spcBef>
                <a:spcPts val="900"/>
              </a:spcBef>
              <a:spcAft>
                <a:spcPts val="900"/>
              </a:spcAft>
            </a:pPr>
            <a:r>
              <a:rPr lang="en-GB" sz="2000" b="1" dirty="0"/>
              <a:t>Students will </a:t>
            </a:r>
            <a:r>
              <a:rPr lang="en-GB" sz="2000" dirty="0"/>
              <a:t>have developed teamwork, communication, health and safety and customer service skills</a:t>
            </a:r>
          </a:p>
          <a:p>
            <a:pPr>
              <a:lnSpc>
                <a:spcPct val="100000"/>
              </a:lnSpc>
              <a:spcBef>
                <a:spcPts val="900"/>
              </a:spcBef>
              <a:spcAft>
                <a:spcPts val="900"/>
              </a:spcAft>
            </a:pPr>
            <a:r>
              <a:rPr lang="en-GB" sz="2000" b="1" dirty="0"/>
              <a:t>But</a:t>
            </a:r>
            <a:r>
              <a:rPr lang="en-GB" sz="2000" dirty="0"/>
              <a:t> it might be their first time in a workplace</a:t>
            </a:r>
          </a:p>
          <a:p>
            <a:pPr>
              <a:lnSpc>
                <a:spcPct val="100000"/>
              </a:lnSpc>
              <a:spcBef>
                <a:spcPts val="900"/>
              </a:spcBef>
              <a:spcAft>
                <a:spcPts val="900"/>
              </a:spcAft>
            </a:pPr>
            <a:r>
              <a:rPr lang="en-GB" sz="2000" dirty="0"/>
              <a:t>They will need mentoring and supporting</a:t>
            </a:r>
          </a:p>
        </p:txBody>
      </p:sp>
      <p:sp>
        <p:nvSpPr>
          <p:cNvPr id="5" name="Title 1">
            <a:extLst>
              <a:ext uri="{FF2B5EF4-FFF2-40B4-BE49-F238E27FC236}">
                <a16:creationId xmlns:a16="http://schemas.microsoft.com/office/drawing/2014/main" id="{DC10F923-4683-D004-C556-CCF5E404B5BF}"/>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Skills and Experience </a:t>
            </a:r>
          </a:p>
          <a:p>
            <a:r>
              <a:rPr lang="en-GB" dirty="0"/>
              <a:t>of OUR T Level Students</a:t>
            </a:r>
          </a:p>
        </p:txBody>
      </p:sp>
      <p:pic>
        <p:nvPicPr>
          <p:cNvPr id="3" name="Picture 2" descr="A person shaking hands with another person&#10;&#10;Description automatically generated">
            <a:extLst>
              <a:ext uri="{FF2B5EF4-FFF2-40B4-BE49-F238E27FC236}">
                <a16:creationId xmlns:a16="http://schemas.microsoft.com/office/drawing/2014/main" id="{A5757C58-F0C6-78FD-57E9-66F01BD21B5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910148" y="2638900"/>
            <a:ext cx="4934500" cy="3289412"/>
          </a:xfrm>
          <a:prstGeom prst="rect">
            <a:avLst/>
          </a:prstGeom>
        </p:spPr>
      </p:pic>
    </p:spTree>
    <p:extLst>
      <p:ext uri="{BB962C8B-B14F-4D97-AF65-F5344CB8AC3E}">
        <p14:creationId xmlns:p14="http://schemas.microsoft.com/office/powerpoint/2010/main" val="4187397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5344BE-7703-1C78-5F74-86F39A4A835F}"/>
              </a:ext>
            </a:extLst>
          </p:cNvPr>
          <p:cNvSpPr>
            <a:spLocks noGrp="1"/>
          </p:cNvSpPr>
          <p:nvPr>
            <p:ph type="title"/>
          </p:nvPr>
        </p:nvSpPr>
        <p:spPr>
          <a:xfrm>
            <a:off x="663703" y="154861"/>
            <a:ext cx="10515600" cy="1325563"/>
          </a:xfrm>
        </p:spPr>
        <p:txBody>
          <a:bodyPr anchor="ctr">
            <a:normAutofit/>
          </a:bodyPr>
          <a:lstStyle/>
          <a:p>
            <a:r>
              <a:rPr lang="en-GB" dirty="0"/>
              <a:t>Skills and Experience of OUR </a:t>
            </a:r>
            <a:br>
              <a:rPr lang="en-GB" dirty="0"/>
            </a:br>
            <a:r>
              <a:rPr lang="en-GB" dirty="0"/>
              <a:t>T Level Students</a:t>
            </a:r>
          </a:p>
        </p:txBody>
      </p:sp>
      <p:sp>
        <p:nvSpPr>
          <p:cNvPr id="4" name="Content Placeholder 3">
            <a:extLst>
              <a:ext uri="{FF2B5EF4-FFF2-40B4-BE49-F238E27FC236}">
                <a16:creationId xmlns:a16="http://schemas.microsoft.com/office/drawing/2014/main" id="{567E0478-51F6-A5AB-7E43-62D43E8ECF87}"/>
              </a:ext>
            </a:extLst>
          </p:cNvPr>
          <p:cNvSpPr>
            <a:spLocks noGrp="1"/>
          </p:cNvSpPr>
          <p:nvPr>
            <p:ph sz="half" idx="1"/>
          </p:nvPr>
        </p:nvSpPr>
        <p:spPr>
          <a:xfrm>
            <a:off x="916436" y="1688708"/>
            <a:ext cx="5787533" cy="4483491"/>
          </a:xfrm>
        </p:spPr>
        <p:txBody>
          <a:bodyPr vert="horz" lIns="91440" tIns="45720" rIns="91440" bIns="45720" rtlCol="0">
            <a:noAutofit/>
          </a:bodyPr>
          <a:lstStyle/>
          <a:p>
            <a:pPr algn="just">
              <a:buFont typeface="Arial" panose="020B0604020202020204" pitchFamily="34" charset="0"/>
              <a:buChar char="•"/>
            </a:pPr>
            <a:r>
              <a:rPr lang="en-GB" sz="1900" dirty="0"/>
              <a:t>Students will already have developed a breadth of understanding for example </a:t>
            </a:r>
            <a:r>
              <a:rPr lang="en-GB" sz="1900" b="0" i="0" dirty="0">
                <a:solidFill>
                  <a:srgbClr val="0B0C0C"/>
                </a:solidFill>
                <a:effectLst/>
              </a:rPr>
              <a:t>working within the engineering and manufacturing sectors, essential mathematics for engineering and manufacturing and materials and their properties </a:t>
            </a:r>
          </a:p>
          <a:p>
            <a:pPr>
              <a:lnSpc>
                <a:spcPct val="100000"/>
              </a:lnSpc>
              <a:spcBef>
                <a:spcPts val="1200"/>
              </a:spcBef>
              <a:spcAft>
                <a:spcPts val="1200"/>
              </a:spcAft>
            </a:pPr>
            <a:r>
              <a:rPr lang="en-GB" sz="1900" dirty="0"/>
              <a:t>Students will be trained in practical and technical skills required for their industry placement</a:t>
            </a:r>
          </a:p>
          <a:p>
            <a:pPr>
              <a:lnSpc>
                <a:spcPct val="100000"/>
              </a:lnSpc>
              <a:spcBef>
                <a:spcPts val="1200"/>
              </a:spcBef>
              <a:spcAft>
                <a:spcPts val="1200"/>
              </a:spcAft>
            </a:pPr>
            <a:r>
              <a:rPr lang="en-GB" sz="1900" dirty="0"/>
              <a:t>Teamwork, communication skills, health and safety and customer service will be developed in our students</a:t>
            </a:r>
          </a:p>
          <a:p>
            <a:pPr>
              <a:lnSpc>
                <a:spcPct val="100000"/>
              </a:lnSpc>
              <a:spcBef>
                <a:spcPts val="1200"/>
              </a:spcBef>
              <a:spcAft>
                <a:spcPts val="1200"/>
              </a:spcAft>
            </a:pPr>
            <a:r>
              <a:rPr lang="en-GB" sz="1900" dirty="0"/>
              <a:t>It may however, be their first time in a workplace</a:t>
            </a:r>
          </a:p>
          <a:p>
            <a:pPr>
              <a:lnSpc>
                <a:spcPct val="100000"/>
              </a:lnSpc>
              <a:spcBef>
                <a:spcPts val="1200"/>
              </a:spcBef>
              <a:spcAft>
                <a:spcPts val="1200"/>
              </a:spcAft>
            </a:pPr>
            <a:r>
              <a:rPr lang="en-GB" sz="1900" dirty="0"/>
              <a:t>They will need mentoring and supporting</a:t>
            </a:r>
          </a:p>
        </p:txBody>
      </p:sp>
      <p:pic>
        <p:nvPicPr>
          <p:cNvPr id="5" name="Picture 4" descr="A group of young women working on a machine&#10;&#10;Description automatically generated">
            <a:extLst>
              <a:ext uri="{FF2B5EF4-FFF2-40B4-BE49-F238E27FC236}">
                <a16:creationId xmlns:a16="http://schemas.microsoft.com/office/drawing/2014/main" id="{D43C5B20-67F1-7C13-25D3-44C60A3E2BE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104165" y="2266835"/>
            <a:ext cx="4812922" cy="3208614"/>
          </a:xfrm>
          <a:prstGeom prst="rect">
            <a:avLst/>
          </a:prstGeom>
        </p:spPr>
      </p:pic>
    </p:spTree>
    <p:extLst>
      <p:ext uri="{BB962C8B-B14F-4D97-AF65-F5344CB8AC3E}">
        <p14:creationId xmlns:p14="http://schemas.microsoft.com/office/powerpoint/2010/main" val="39576614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75FC75-794D-D10E-F390-764FCD43449D}"/>
              </a:ext>
            </a:extLst>
          </p:cNvPr>
          <p:cNvSpPr>
            <a:spLocks noGrp="1"/>
          </p:cNvSpPr>
          <p:nvPr>
            <p:ph type="title"/>
          </p:nvPr>
        </p:nvSpPr>
        <p:spPr>
          <a:xfrm>
            <a:off x="0" y="152400"/>
            <a:ext cx="12192000" cy="1325563"/>
          </a:xfrm>
        </p:spPr>
        <p:txBody>
          <a:bodyPr anchor="ctr">
            <a:normAutofit/>
          </a:bodyPr>
          <a:lstStyle/>
          <a:p>
            <a:pPr algn="ctr"/>
            <a:r>
              <a:rPr lang="en-GB" sz="4000" dirty="0"/>
              <a:t>Benefits of Hosting </a:t>
            </a:r>
            <a:br>
              <a:rPr lang="en-GB" sz="4000" dirty="0"/>
            </a:br>
            <a:r>
              <a:rPr lang="en-GB" sz="4000" dirty="0"/>
              <a:t>T Level Industry Placement </a:t>
            </a:r>
            <a:r>
              <a:rPr lang="en-GB" sz="4000" dirty="0" err="1"/>
              <a:t>StudentS</a:t>
            </a:r>
            <a:endParaRPr lang="en-GB" sz="4000" dirty="0"/>
          </a:p>
        </p:txBody>
      </p:sp>
      <p:sp>
        <p:nvSpPr>
          <p:cNvPr id="4" name="Content Placeholder 3">
            <a:extLst>
              <a:ext uri="{FF2B5EF4-FFF2-40B4-BE49-F238E27FC236}">
                <a16:creationId xmlns:a16="http://schemas.microsoft.com/office/drawing/2014/main" id="{C8A337F8-F938-8018-8E18-D8C0F2CFFED6}"/>
              </a:ext>
            </a:extLst>
          </p:cNvPr>
          <p:cNvSpPr>
            <a:spLocks noGrp="1"/>
          </p:cNvSpPr>
          <p:nvPr>
            <p:ph sz="half" idx="2"/>
          </p:nvPr>
        </p:nvSpPr>
        <p:spPr>
          <a:xfrm>
            <a:off x="1099673" y="1806577"/>
            <a:ext cx="5799666" cy="4848226"/>
          </a:xfrm>
        </p:spPr>
        <p:txBody>
          <a:bodyPr>
            <a:noAutofit/>
          </a:bodyPr>
          <a:lstStyle/>
          <a:p>
            <a:pPr>
              <a:lnSpc>
                <a:spcPct val="100000"/>
              </a:lnSpc>
              <a:spcBef>
                <a:spcPts val="1800"/>
              </a:spcBef>
              <a:spcAft>
                <a:spcPts val="1800"/>
              </a:spcAft>
            </a:pPr>
            <a:r>
              <a:rPr lang="en-GB" sz="2600" b="1" dirty="0"/>
              <a:t>Fresh perspectives and innovative ideas from the next generation</a:t>
            </a:r>
          </a:p>
          <a:p>
            <a:pPr>
              <a:lnSpc>
                <a:spcPct val="100000"/>
              </a:lnSpc>
              <a:spcBef>
                <a:spcPts val="1800"/>
              </a:spcBef>
              <a:spcAft>
                <a:spcPts val="1800"/>
              </a:spcAft>
            </a:pPr>
            <a:r>
              <a:rPr lang="en-GB" sz="2600" b="1" dirty="0">
                <a:solidFill>
                  <a:srgbClr val="E8462B"/>
                </a:solidFill>
              </a:rPr>
              <a:t>Fill skills gaps now and identify potential employees for the future</a:t>
            </a:r>
          </a:p>
          <a:p>
            <a:pPr>
              <a:lnSpc>
                <a:spcPct val="100000"/>
              </a:lnSpc>
              <a:spcBef>
                <a:spcPts val="1800"/>
              </a:spcBef>
              <a:spcAft>
                <a:spcPts val="1800"/>
              </a:spcAft>
            </a:pPr>
            <a:r>
              <a:rPr lang="en-GB" sz="2600" b="1" dirty="0"/>
              <a:t>Build a more diverse workforce</a:t>
            </a:r>
          </a:p>
          <a:p>
            <a:pPr>
              <a:lnSpc>
                <a:spcPct val="100000"/>
              </a:lnSpc>
              <a:spcBef>
                <a:spcPts val="1800"/>
              </a:spcBef>
              <a:spcAft>
                <a:spcPts val="1800"/>
              </a:spcAft>
            </a:pPr>
            <a:r>
              <a:rPr lang="en-GB" sz="2600" b="1" dirty="0">
                <a:solidFill>
                  <a:srgbClr val="E8462B"/>
                </a:solidFill>
              </a:rPr>
              <a:t>Contribute to a skilled future workforce in your industry</a:t>
            </a:r>
          </a:p>
          <a:p>
            <a:pPr>
              <a:lnSpc>
                <a:spcPct val="100000"/>
              </a:lnSpc>
              <a:spcBef>
                <a:spcPts val="1800"/>
              </a:spcBef>
              <a:spcAft>
                <a:spcPts val="1800"/>
              </a:spcAft>
            </a:pPr>
            <a:endParaRPr lang="en-GB" sz="2600" b="1" dirty="0"/>
          </a:p>
        </p:txBody>
      </p:sp>
      <p:sp>
        <p:nvSpPr>
          <p:cNvPr id="8" name="Content Placeholder 3">
            <a:extLst>
              <a:ext uri="{FF2B5EF4-FFF2-40B4-BE49-F238E27FC236}">
                <a16:creationId xmlns:a16="http://schemas.microsoft.com/office/drawing/2014/main" id="{CD23FAD9-AC6D-417E-2067-F854AB1756E5}"/>
              </a:ext>
            </a:extLst>
          </p:cNvPr>
          <p:cNvSpPr txBox="1">
            <a:spLocks/>
          </p:cNvSpPr>
          <p:nvPr/>
        </p:nvSpPr>
        <p:spPr>
          <a:xfrm>
            <a:off x="7246473" y="2166940"/>
            <a:ext cx="4810061" cy="398594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1800"/>
              </a:spcBef>
              <a:spcAft>
                <a:spcPts val="1800"/>
              </a:spcAft>
            </a:pPr>
            <a:r>
              <a:rPr lang="en-GB" sz="2600" b="1" dirty="0"/>
              <a:t>Develop your staff with supervision and mentoring experience</a:t>
            </a:r>
          </a:p>
          <a:p>
            <a:pPr>
              <a:lnSpc>
                <a:spcPct val="100000"/>
              </a:lnSpc>
              <a:spcBef>
                <a:spcPts val="1800"/>
              </a:spcBef>
              <a:spcAft>
                <a:spcPts val="1800"/>
              </a:spcAft>
            </a:pPr>
            <a:r>
              <a:rPr lang="en-GB" sz="2600" b="1" dirty="0">
                <a:solidFill>
                  <a:srgbClr val="E8462B"/>
                </a:solidFill>
              </a:rPr>
              <a:t>Enhance your profile and reputation as an employer </a:t>
            </a:r>
          </a:p>
          <a:p>
            <a:pPr>
              <a:lnSpc>
                <a:spcPct val="100000"/>
              </a:lnSpc>
              <a:spcBef>
                <a:spcPts val="1800"/>
              </a:spcBef>
              <a:spcAft>
                <a:spcPts val="1800"/>
              </a:spcAft>
            </a:pPr>
            <a:r>
              <a:rPr lang="en-GB" sz="2600" b="1" dirty="0"/>
              <a:t>Contribute to social mobility</a:t>
            </a:r>
          </a:p>
        </p:txBody>
      </p:sp>
    </p:spTree>
    <p:extLst>
      <p:ext uri="{BB962C8B-B14F-4D97-AF65-F5344CB8AC3E}">
        <p14:creationId xmlns:p14="http://schemas.microsoft.com/office/powerpoint/2010/main" val="36859067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F3497293-DEC1-0F84-4EE9-AB0C82D6F7DC}"/>
              </a:ext>
            </a:extLst>
          </p:cNvPr>
          <p:cNvSpPr>
            <a:spLocks noGrp="1"/>
          </p:cNvSpPr>
          <p:nvPr>
            <p:ph sz="half" idx="2"/>
          </p:nvPr>
        </p:nvSpPr>
        <p:spPr>
          <a:xfrm>
            <a:off x="5507567" y="1716089"/>
            <a:ext cx="6323490" cy="3915047"/>
          </a:xfrm>
        </p:spPr>
        <p:txBody>
          <a:bodyPr>
            <a:noAutofit/>
          </a:bodyPr>
          <a:lstStyle/>
          <a:p>
            <a:pPr algn="l">
              <a:lnSpc>
                <a:spcPct val="100000"/>
              </a:lnSpc>
              <a:spcBef>
                <a:spcPts val="800"/>
              </a:spcBef>
              <a:spcAft>
                <a:spcPts val="800"/>
              </a:spcAft>
              <a:buFont typeface="Arial" panose="020B0604020202020204" pitchFamily="34" charset="0"/>
              <a:buChar char="•"/>
            </a:pPr>
            <a:r>
              <a:rPr lang="en-GB" sz="2200" b="0" i="0" dirty="0">
                <a:solidFill>
                  <a:srgbClr val="0B0C0C"/>
                </a:solidFill>
                <a:effectLst/>
                <a:latin typeface="+mn-lt"/>
              </a:rPr>
              <a:t>Interpreting plans and drawings, identifying technical information, materials, and methods</a:t>
            </a:r>
          </a:p>
          <a:p>
            <a:pPr algn="l">
              <a:lnSpc>
                <a:spcPct val="100000"/>
              </a:lnSpc>
              <a:spcBef>
                <a:spcPts val="800"/>
              </a:spcBef>
              <a:spcAft>
                <a:spcPts val="800"/>
              </a:spcAft>
              <a:buFont typeface="Arial" panose="020B0604020202020204" pitchFamily="34" charset="0"/>
              <a:buChar char="•"/>
            </a:pPr>
            <a:r>
              <a:rPr lang="en-GB" sz="2200" b="0" i="0" dirty="0">
                <a:solidFill>
                  <a:srgbClr val="0B0C0C"/>
                </a:solidFill>
                <a:effectLst/>
                <a:latin typeface="+mn-lt"/>
              </a:rPr>
              <a:t>Identifying any issues and risks with resources, tools, equipment and machinery</a:t>
            </a:r>
          </a:p>
          <a:p>
            <a:pPr algn="l">
              <a:lnSpc>
                <a:spcPct val="100000"/>
              </a:lnSpc>
              <a:spcBef>
                <a:spcPts val="800"/>
              </a:spcBef>
              <a:spcAft>
                <a:spcPts val="800"/>
              </a:spcAft>
              <a:buFont typeface="Arial" panose="020B0604020202020204" pitchFamily="34" charset="0"/>
              <a:buChar char="•"/>
            </a:pPr>
            <a:r>
              <a:rPr lang="en-GB" sz="2200" b="0" i="0" dirty="0">
                <a:solidFill>
                  <a:srgbClr val="0B0C0C"/>
                </a:solidFill>
                <a:effectLst/>
                <a:latin typeface="+mn-lt"/>
              </a:rPr>
              <a:t>Checking the availability and costs of tools and resources required and whether they meet the needs of clients</a:t>
            </a:r>
          </a:p>
          <a:p>
            <a:pPr algn="l">
              <a:lnSpc>
                <a:spcPct val="100000"/>
              </a:lnSpc>
              <a:spcBef>
                <a:spcPts val="800"/>
              </a:spcBef>
              <a:spcAft>
                <a:spcPts val="800"/>
              </a:spcAft>
              <a:buFont typeface="Arial" panose="020B0604020202020204" pitchFamily="34" charset="0"/>
              <a:buChar char="•"/>
            </a:pPr>
            <a:r>
              <a:rPr lang="en-GB" sz="2200" b="0" i="0" dirty="0">
                <a:solidFill>
                  <a:srgbClr val="0B0C0C"/>
                </a:solidFill>
                <a:effectLst/>
                <a:latin typeface="+mn-lt"/>
              </a:rPr>
              <a:t>Providing a plan for setting up the work area, adjusting machines, measuring and marking out and dealing with waste</a:t>
            </a:r>
          </a:p>
          <a:p>
            <a:pPr algn="l">
              <a:lnSpc>
                <a:spcPct val="100000"/>
              </a:lnSpc>
              <a:spcBef>
                <a:spcPts val="800"/>
              </a:spcBef>
              <a:spcAft>
                <a:spcPts val="800"/>
              </a:spcAft>
              <a:buFont typeface="Arial" panose="020B0604020202020204" pitchFamily="34" charset="0"/>
              <a:buChar char="•"/>
            </a:pPr>
            <a:r>
              <a:rPr lang="en-GB" sz="2200" b="0" i="0" dirty="0">
                <a:solidFill>
                  <a:srgbClr val="0B0C0C"/>
                </a:solidFill>
                <a:effectLst/>
                <a:latin typeface="+mn-lt"/>
              </a:rPr>
              <a:t>Undertaking fault finding and quality control procedures</a:t>
            </a:r>
          </a:p>
        </p:txBody>
      </p:sp>
      <p:sp>
        <p:nvSpPr>
          <p:cNvPr id="5" name="Title 1">
            <a:extLst>
              <a:ext uri="{FF2B5EF4-FFF2-40B4-BE49-F238E27FC236}">
                <a16:creationId xmlns:a16="http://schemas.microsoft.com/office/drawing/2014/main" id="{2CA86392-0597-1163-F0DE-26B5A51BF1B6}"/>
              </a:ext>
            </a:extLst>
          </p:cNvPr>
          <p:cNvSpPr txBox="1">
            <a:spLocks/>
          </p:cNvSpPr>
          <p:nvPr/>
        </p:nvSpPr>
        <p:spPr>
          <a:xfrm>
            <a:off x="670792" y="172509"/>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EXAMPLE Industry Placement PROJECTS AND TASKS</a:t>
            </a:r>
          </a:p>
        </p:txBody>
      </p:sp>
      <p:pic>
        <p:nvPicPr>
          <p:cNvPr id="3" name="Picture 2" descr="A group of men in overalls and hats looking at a machine&#10;&#10;Description automatically generated">
            <a:extLst>
              <a:ext uri="{FF2B5EF4-FFF2-40B4-BE49-F238E27FC236}">
                <a16:creationId xmlns:a16="http://schemas.microsoft.com/office/drawing/2014/main" id="{37A7A990-94B3-0961-0CF6-F2FCDE8E600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368863" y="2282061"/>
            <a:ext cx="4091386" cy="3272782"/>
          </a:xfrm>
          <a:prstGeom prst="rect">
            <a:avLst/>
          </a:prstGeom>
        </p:spPr>
      </p:pic>
    </p:spTree>
    <p:extLst>
      <p:ext uri="{BB962C8B-B14F-4D97-AF65-F5344CB8AC3E}">
        <p14:creationId xmlns:p14="http://schemas.microsoft.com/office/powerpoint/2010/main" val="1699172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8DFB3C-2822-E9F3-EA0C-25690ED3C89C}"/>
              </a:ext>
            </a:extLst>
          </p:cNvPr>
          <p:cNvSpPr>
            <a:spLocks noGrp="1"/>
          </p:cNvSpPr>
          <p:nvPr>
            <p:ph type="title"/>
          </p:nvPr>
        </p:nvSpPr>
        <p:spPr>
          <a:xfrm>
            <a:off x="838200" y="365125"/>
            <a:ext cx="10515600" cy="1325563"/>
          </a:xfrm>
        </p:spPr>
        <p:txBody>
          <a:bodyPr anchor="ctr">
            <a:normAutofit/>
          </a:bodyPr>
          <a:lstStyle/>
          <a:p>
            <a:r>
              <a:rPr lang="en-GB" sz="3700" dirty="0"/>
              <a:t>THE placement MODEL</a:t>
            </a:r>
          </a:p>
        </p:txBody>
      </p:sp>
      <p:sp>
        <p:nvSpPr>
          <p:cNvPr id="4" name="Content Placeholder 3">
            <a:extLst>
              <a:ext uri="{FF2B5EF4-FFF2-40B4-BE49-F238E27FC236}">
                <a16:creationId xmlns:a16="http://schemas.microsoft.com/office/drawing/2014/main" id="{959DC0F4-79F2-4B32-6DEC-D4FD32F3F94F}"/>
              </a:ext>
            </a:extLst>
          </p:cNvPr>
          <p:cNvSpPr>
            <a:spLocks noGrp="1"/>
          </p:cNvSpPr>
          <p:nvPr>
            <p:ph sz="half" idx="2"/>
          </p:nvPr>
        </p:nvSpPr>
        <p:spPr>
          <a:xfrm>
            <a:off x="1335024" y="1825625"/>
            <a:ext cx="10018776" cy="4351338"/>
          </a:xfrm>
        </p:spPr>
        <p:txBody>
          <a:bodyPr>
            <a:normAutofit/>
          </a:bodyPr>
          <a:lstStyle/>
          <a:p>
            <a:pPr>
              <a:lnSpc>
                <a:spcPct val="100000"/>
              </a:lnSpc>
              <a:spcBef>
                <a:spcPts val="1200"/>
              </a:spcBef>
              <a:spcAft>
                <a:spcPts val="1200"/>
              </a:spcAft>
            </a:pPr>
            <a:r>
              <a:rPr lang="en-GB" dirty="0">
                <a:highlight>
                  <a:srgbClr val="FFFF00"/>
                </a:highlight>
              </a:rPr>
              <a:t>&lt;Describe your delivery model - Typical delivery models include block, day-release, and staggered placements&gt;</a:t>
            </a:r>
          </a:p>
          <a:p>
            <a:pPr>
              <a:lnSpc>
                <a:spcPct val="100000"/>
              </a:lnSpc>
              <a:spcBef>
                <a:spcPts val="1200"/>
              </a:spcBef>
              <a:spcAft>
                <a:spcPts val="1200"/>
              </a:spcAft>
            </a:pPr>
            <a:r>
              <a:rPr lang="en-GB" dirty="0">
                <a:highlight>
                  <a:srgbClr val="FFFF00"/>
                </a:highlight>
              </a:rPr>
              <a:t>&lt;When in the year are you looking for the IP to begin?&gt;</a:t>
            </a:r>
          </a:p>
          <a:p>
            <a:pPr>
              <a:lnSpc>
                <a:spcPct val="100000"/>
              </a:lnSpc>
              <a:spcBef>
                <a:spcPts val="1200"/>
              </a:spcBef>
              <a:spcAft>
                <a:spcPts val="1200"/>
              </a:spcAft>
            </a:pPr>
            <a:r>
              <a:rPr lang="en-GB" dirty="0">
                <a:highlight>
                  <a:srgbClr val="FFFF00"/>
                </a:highlight>
              </a:rPr>
              <a:t>&lt;If you can be flexible make sure this is clear&gt;</a:t>
            </a:r>
          </a:p>
        </p:txBody>
      </p:sp>
    </p:spTree>
    <p:extLst>
      <p:ext uri="{BB962C8B-B14F-4D97-AF65-F5344CB8AC3E}">
        <p14:creationId xmlns:p14="http://schemas.microsoft.com/office/powerpoint/2010/main" val="1561147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A1F0443-91B6-87CF-6E89-CB0A590F9EE5}"/>
              </a:ext>
            </a:extLst>
          </p:cNvPr>
          <p:cNvSpPr>
            <a:spLocks noGrp="1"/>
          </p:cNvSpPr>
          <p:nvPr>
            <p:ph sz="half" idx="1"/>
          </p:nvPr>
        </p:nvSpPr>
        <p:spPr>
          <a:xfrm>
            <a:off x="1174750" y="2090738"/>
            <a:ext cx="6699250" cy="4351338"/>
          </a:xfrm>
        </p:spPr>
        <p:txBody>
          <a:bodyPr>
            <a:noAutofit/>
          </a:bodyPr>
          <a:lstStyle/>
          <a:p>
            <a:pPr>
              <a:lnSpc>
                <a:spcPct val="100000"/>
              </a:lnSpc>
              <a:spcAft>
                <a:spcPts val="1000"/>
              </a:spcAft>
            </a:pPr>
            <a:r>
              <a:rPr lang="en-GB" sz="1800" dirty="0"/>
              <a:t>Provide a meaningful work experience, tasks and responsibilities related to the T Level course</a:t>
            </a:r>
          </a:p>
          <a:p>
            <a:pPr>
              <a:lnSpc>
                <a:spcPct val="100000"/>
              </a:lnSpc>
              <a:spcAft>
                <a:spcPts val="1000"/>
              </a:spcAft>
            </a:pPr>
            <a:r>
              <a:rPr lang="en-GB" sz="1800" dirty="0"/>
              <a:t>Provide on-the-job training and support during the placement</a:t>
            </a:r>
          </a:p>
          <a:p>
            <a:pPr>
              <a:lnSpc>
                <a:spcPct val="100000"/>
              </a:lnSpc>
              <a:spcAft>
                <a:spcPts val="1000"/>
              </a:spcAft>
            </a:pPr>
            <a:r>
              <a:rPr lang="en-GB" sz="1800" dirty="0"/>
              <a:t>Treat the student fairly and with respect, </a:t>
            </a:r>
          </a:p>
          <a:p>
            <a:pPr>
              <a:lnSpc>
                <a:spcPct val="100000"/>
              </a:lnSpc>
              <a:spcAft>
                <a:spcPts val="1000"/>
              </a:spcAft>
            </a:pPr>
            <a:r>
              <a:rPr lang="en-GB" sz="1800" dirty="0"/>
              <a:t>Make sure the student is always safe</a:t>
            </a:r>
          </a:p>
          <a:p>
            <a:pPr>
              <a:lnSpc>
                <a:spcPct val="100000"/>
              </a:lnSpc>
              <a:spcAft>
                <a:spcPts val="1000"/>
              </a:spcAft>
            </a:pPr>
            <a:r>
              <a:rPr lang="en-GB" sz="1800" dirty="0"/>
              <a:t>Provide regular feedback and opportunities to review progress</a:t>
            </a:r>
          </a:p>
          <a:p>
            <a:pPr>
              <a:lnSpc>
                <a:spcPct val="100000"/>
              </a:lnSpc>
              <a:spcAft>
                <a:spcPts val="1000"/>
              </a:spcAft>
            </a:pPr>
            <a:r>
              <a:rPr lang="en-GB" sz="1800" dirty="0"/>
              <a:t>Help the student develop employability skills and prepare for their future career</a:t>
            </a:r>
          </a:p>
          <a:p>
            <a:pPr>
              <a:lnSpc>
                <a:spcPct val="100000"/>
              </a:lnSpc>
              <a:spcAft>
                <a:spcPts val="1000"/>
              </a:spcAft>
            </a:pPr>
            <a:r>
              <a:rPr lang="en-GB" sz="1800" dirty="0"/>
              <a:t>Adhere to relevant laws and regulations, including health and safety, data protection, and equality and diversity</a:t>
            </a:r>
          </a:p>
        </p:txBody>
      </p:sp>
      <p:sp>
        <p:nvSpPr>
          <p:cNvPr id="5" name="Title 1">
            <a:extLst>
              <a:ext uri="{FF2B5EF4-FFF2-40B4-BE49-F238E27FC236}">
                <a16:creationId xmlns:a16="http://schemas.microsoft.com/office/drawing/2014/main" id="{D7788660-F505-2879-C85B-8084BC4B41F8}"/>
              </a:ext>
            </a:extLst>
          </p:cNvPr>
          <p:cNvSpPr txBox="1">
            <a:spLocks/>
          </p:cNvSpPr>
          <p:nvPr/>
        </p:nvSpPr>
        <p:spPr>
          <a:xfrm>
            <a:off x="670792" y="346075"/>
            <a:ext cx="10395141"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Employer Commitments to Industry Placement Students</a:t>
            </a:r>
          </a:p>
        </p:txBody>
      </p:sp>
      <p:pic>
        <p:nvPicPr>
          <p:cNvPr id="6" name="Picture 5" descr="A black background with white text&#10;&#10;Description automatically generated">
            <a:extLst>
              <a:ext uri="{FF2B5EF4-FFF2-40B4-BE49-F238E27FC236}">
                <a16:creationId xmlns:a16="http://schemas.microsoft.com/office/drawing/2014/main" id="{45ED162B-03E5-5137-483B-FA3D76A1182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05850" y="2090738"/>
            <a:ext cx="3150589" cy="4421187"/>
          </a:xfrm>
          <a:prstGeom prst="rect">
            <a:avLst/>
          </a:prstGeom>
        </p:spPr>
      </p:pic>
    </p:spTree>
    <p:extLst>
      <p:ext uri="{BB962C8B-B14F-4D97-AF65-F5344CB8AC3E}">
        <p14:creationId xmlns:p14="http://schemas.microsoft.com/office/powerpoint/2010/main" val="9393969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8B0C4B39-AE94-DC9B-91CF-1F404AFF7662}"/>
              </a:ext>
            </a:extLst>
          </p:cNvPr>
          <p:cNvSpPr>
            <a:spLocks noGrp="1"/>
          </p:cNvSpPr>
          <p:nvPr>
            <p:ph sz="half" idx="2"/>
          </p:nvPr>
        </p:nvSpPr>
        <p:spPr>
          <a:xfrm>
            <a:off x="5670550" y="1345025"/>
            <a:ext cx="6324600" cy="5033550"/>
          </a:xfrm>
        </p:spPr>
        <p:txBody>
          <a:bodyPr vert="horz" lIns="91440" tIns="45720" rIns="91440" bIns="45720" rtlCol="0">
            <a:noAutofit/>
          </a:bodyPr>
          <a:lstStyle/>
          <a:p>
            <a:pPr marL="0" indent="0">
              <a:lnSpc>
                <a:spcPct val="100000"/>
              </a:lnSpc>
              <a:spcBef>
                <a:spcPts val="1200"/>
              </a:spcBef>
              <a:spcAft>
                <a:spcPts val="1200"/>
              </a:spcAft>
              <a:buNone/>
            </a:pPr>
            <a:r>
              <a:rPr lang="en-GB" sz="2400" b="1" dirty="0"/>
              <a:t>We will</a:t>
            </a:r>
          </a:p>
          <a:p>
            <a:pPr>
              <a:lnSpc>
                <a:spcPct val="100000"/>
              </a:lnSpc>
              <a:spcBef>
                <a:spcPts val="1200"/>
              </a:spcBef>
              <a:spcAft>
                <a:spcPts val="1200"/>
              </a:spcAft>
            </a:pPr>
            <a:r>
              <a:rPr lang="en-GB" sz="2200" dirty="0"/>
              <a:t>Provide you with a single point of contact</a:t>
            </a:r>
          </a:p>
          <a:p>
            <a:pPr>
              <a:lnSpc>
                <a:spcPct val="100000"/>
              </a:lnSpc>
              <a:spcBef>
                <a:spcPts val="1200"/>
              </a:spcBef>
              <a:spcAft>
                <a:spcPts val="1200"/>
              </a:spcAft>
            </a:pPr>
            <a:r>
              <a:rPr lang="en-GB" sz="2200" dirty="0"/>
              <a:t>Work with you to design industry placement(s) that meet you and your students’ needs</a:t>
            </a:r>
          </a:p>
          <a:p>
            <a:pPr>
              <a:lnSpc>
                <a:spcPct val="100000"/>
              </a:lnSpc>
              <a:spcBef>
                <a:spcPts val="1200"/>
              </a:spcBef>
              <a:spcAft>
                <a:spcPts val="1200"/>
              </a:spcAft>
            </a:pPr>
            <a:r>
              <a:rPr lang="en-GB" sz="2200" dirty="0"/>
              <a:t>Train students to help prepare for the placement and develop the skills and understand their responsibilities</a:t>
            </a:r>
          </a:p>
          <a:p>
            <a:pPr>
              <a:lnSpc>
                <a:spcPct val="100000"/>
              </a:lnSpc>
              <a:spcBef>
                <a:spcPts val="1200"/>
              </a:spcBef>
              <a:spcAft>
                <a:spcPts val="1200"/>
              </a:spcAft>
            </a:pPr>
            <a:r>
              <a:rPr lang="en-GB" sz="2200" dirty="0"/>
              <a:t>Support students throughout, providing regular check-ins and feedback on their progress</a:t>
            </a:r>
          </a:p>
          <a:p>
            <a:pPr>
              <a:lnSpc>
                <a:spcPct val="100000"/>
              </a:lnSpc>
              <a:spcBef>
                <a:spcPts val="1200"/>
              </a:spcBef>
              <a:spcAft>
                <a:spcPts val="1200"/>
              </a:spcAft>
            </a:pPr>
            <a:r>
              <a:rPr lang="en-GB" sz="2200" dirty="0"/>
              <a:t>Work with both you and the student to quickly resolve any issues during the placement</a:t>
            </a:r>
          </a:p>
        </p:txBody>
      </p:sp>
      <p:sp>
        <p:nvSpPr>
          <p:cNvPr id="3" name="Title 1">
            <a:extLst>
              <a:ext uri="{FF2B5EF4-FFF2-40B4-BE49-F238E27FC236}">
                <a16:creationId xmlns:a16="http://schemas.microsoft.com/office/drawing/2014/main" id="{F4DE4726-B5AE-FF28-2630-9F4D785689F3}"/>
              </a:ext>
            </a:extLst>
          </p:cNvPr>
          <p:cNvSpPr txBox="1">
            <a:spLocks/>
          </p:cNvSpPr>
          <p:nvPr/>
        </p:nvSpPr>
        <p:spPr>
          <a:xfrm>
            <a:off x="670791" y="346075"/>
            <a:ext cx="11428075"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Support During Industry Placements</a:t>
            </a:r>
          </a:p>
        </p:txBody>
      </p:sp>
      <p:pic>
        <p:nvPicPr>
          <p:cNvPr id="8" name="Picture 7" descr="A person holding a computer looking at another person&#10;&#10;Description automatically generated">
            <a:extLst>
              <a:ext uri="{FF2B5EF4-FFF2-40B4-BE49-F238E27FC236}">
                <a16:creationId xmlns:a16="http://schemas.microsoft.com/office/drawing/2014/main" id="{63B4B403-C35D-0BB4-7366-C50C32F48B2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439479" y="2134600"/>
            <a:ext cx="3970721" cy="3903421"/>
          </a:xfrm>
          <a:prstGeom prst="rect">
            <a:avLst/>
          </a:prstGeom>
        </p:spPr>
      </p:pic>
    </p:spTree>
    <p:extLst>
      <p:ext uri="{BB962C8B-B14F-4D97-AF65-F5344CB8AC3E}">
        <p14:creationId xmlns:p14="http://schemas.microsoft.com/office/powerpoint/2010/main" val="35713090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2DBF51-D902-B4C6-C733-B3112477533D}"/>
              </a:ext>
            </a:extLst>
          </p:cNvPr>
          <p:cNvSpPr>
            <a:spLocks noGrp="1"/>
          </p:cNvSpPr>
          <p:nvPr>
            <p:ph type="title"/>
          </p:nvPr>
        </p:nvSpPr>
        <p:spPr>
          <a:xfrm>
            <a:off x="838200" y="365125"/>
            <a:ext cx="10515600" cy="1325563"/>
          </a:xfrm>
        </p:spPr>
        <p:txBody>
          <a:bodyPr anchor="ctr">
            <a:normAutofit/>
          </a:bodyPr>
          <a:lstStyle/>
          <a:p>
            <a:r>
              <a:rPr lang="en-GB" dirty="0"/>
              <a:t>Progression Routes for </a:t>
            </a:r>
            <a:br>
              <a:rPr lang="en-GB" dirty="0"/>
            </a:br>
            <a:r>
              <a:rPr lang="en-GB" dirty="0"/>
              <a:t>T Level Students</a:t>
            </a:r>
          </a:p>
        </p:txBody>
      </p:sp>
      <p:sp>
        <p:nvSpPr>
          <p:cNvPr id="4" name="Content Placeholder 3">
            <a:extLst>
              <a:ext uri="{FF2B5EF4-FFF2-40B4-BE49-F238E27FC236}">
                <a16:creationId xmlns:a16="http://schemas.microsoft.com/office/drawing/2014/main" id="{043E1606-61DD-C92E-95F1-23E5A034E318}"/>
              </a:ext>
            </a:extLst>
          </p:cNvPr>
          <p:cNvSpPr>
            <a:spLocks noGrp="1"/>
          </p:cNvSpPr>
          <p:nvPr>
            <p:ph sz="half" idx="1"/>
          </p:nvPr>
        </p:nvSpPr>
        <p:spPr>
          <a:xfrm>
            <a:off x="936170" y="2284889"/>
            <a:ext cx="5083629" cy="3892074"/>
          </a:xfrm>
        </p:spPr>
        <p:txBody>
          <a:bodyPr>
            <a:noAutofit/>
          </a:bodyPr>
          <a:lstStyle/>
          <a:p>
            <a:r>
              <a:rPr lang="en-GB" sz="1800" dirty="0">
                <a:latin typeface="+mn-lt"/>
              </a:rPr>
              <a:t>Students can progress to university-level education in a related field.</a:t>
            </a:r>
          </a:p>
          <a:p>
            <a:r>
              <a:rPr lang="en-GB" sz="1800" dirty="0">
                <a:latin typeface="+mn-lt"/>
              </a:rPr>
              <a:t>Alternatively, they can enter the workforce directly.</a:t>
            </a:r>
          </a:p>
          <a:p>
            <a:r>
              <a:rPr lang="en-GB" sz="1800" dirty="0">
                <a:latin typeface="+mn-lt"/>
              </a:rPr>
              <a:t>Career options are vast, for example, depending on the occupational specialism, could include careers in </a:t>
            </a:r>
            <a:r>
              <a:rPr lang="en-GB" sz="1800" dirty="0">
                <a:solidFill>
                  <a:srgbClr val="212529"/>
                </a:solidFill>
                <a:latin typeface="+mn-lt"/>
              </a:rPr>
              <a:t>d</a:t>
            </a:r>
            <a:r>
              <a:rPr lang="en-GB" sz="1800" b="0" i="0" dirty="0">
                <a:solidFill>
                  <a:srgbClr val="212529"/>
                </a:solidFill>
                <a:effectLst/>
                <a:latin typeface="+mn-lt"/>
              </a:rPr>
              <a:t>esign and development, chemical or aerospace engineering, fabrication or welding technologies, power industry and manufacturing</a:t>
            </a:r>
          </a:p>
          <a:p>
            <a:endParaRPr lang="en-GB" sz="1800" b="0" i="0" dirty="0">
              <a:solidFill>
                <a:srgbClr val="212529"/>
              </a:solidFill>
              <a:effectLst/>
              <a:latin typeface="+mn-lt"/>
            </a:endParaRPr>
          </a:p>
          <a:p>
            <a:pPr marL="0" indent="0">
              <a:buNone/>
            </a:pPr>
            <a:endParaRPr lang="en-GB" sz="1800" dirty="0">
              <a:latin typeface="+mn-lt"/>
            </a:endParaRPr>
          </a:p>
        </p:txBody>
      </p:sp>
      <p:pic>
        <p:nvPicPr>
          <p:cNvPr id="3" name="Content Placeholder 2" descr="Person using laptop computer">
            <a:extLst>
              <a:ext uri="{FF2B5EF4-FFF2-40B4-BE49-F238E27FC236}">
                <a16:creationId xmlns:a16="http://schemas.microsoft.com/office/drawing/2014/main" id="{BD2E9C4B-51B8-A8FB-23C4-CFB20CD77776}"/>
              </a:ext>
            </a:extLst>
          </p:cNvPr>
          <p:cNvPicPr>
            <a:picLocks noGrp="1" noChangeAspect="1"/>
          </p:cNvPicPr>
          <p:nvPr>
            <p:ph sz="half" idx="2"/>
          </p:nvPr>
        </p:nvPicPr>
        <p:blipFill>
          <a:blip r:embed="rId3" cstate="email">
            <a:extLst>
              <a:ext uri="{28A0092B-C50C-407E-A947-70E740481C1C}">
                <a14:useLocalDpi xmlns:a14="http://schemas.microsoft.com/office/drawing/2010/main"/>
              </a:ext>
            </a:extLst>
          </a:blip>
          <a:srcRect/>
          <a:stretch/>
        </p:blipFill>
        <p:spPr>
          <a:xfrm>
            <a:off x="6172200" y="2284889"/>
            <a:ext cx="5181600" cy="3432810"/>
          </a:xfrm>
          <a:noFill/>
        </p:spPr>
      </p:pic>
    </p:spTree>
    <p:extLst>
      <p:ext uri="{BB962C8B-B14F-4D97-AF65-F5344CB8AC3E}">
        <p14:creationId xmlns:p14="http://schemas.microsoft.com/office/powerpoint/2010/main" val="1937234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043E1606-61DD-C92E-95F1-23E5A034E318}"/>
              </a:ext>
            </a:extLst>
          </p:cNvPr>
          <p:cNvSpPr>
            <a:spLocks noGrp="1"/>
          </p:cNvSpPr>
          <p:nvPr>
            <p:ph sz="half" idx="1"/>
          </p:nvPr>
        </p:nvSpPr>
        <p:spPr>
          <a:xfrm>
            <a:off x="1098550" y="1310523"/>
            <a:ext cx="6733486" cy="3892074"/>
          </a:xfrm>
        </p:spPr>
        <p:txBody>
          <a:bodyPr>
            <a:noAutofit/>
          </a:bodyPr>
          <a:lstStyle/>
          <a:p>
            <a:pPr marL="0" indent="0">
              <a:lnSpc>
                <a:spcPct val="100000"/>
              </a:lnSpc>
              <a:spcBef>
                <a:spcPts val="1200"/>
              </a:spcBef>
              <a:spcAft>
                <a:spcPts val="1200"/>
              </a:spcAft>
              <a:buNone/>
            </a:pPr>
            <a:r>
              <a:rPr lang="en-GB" sz="2400" b="1" dirty="0">
                <a:latin typeface="+mn-lt"/>
              </a:rPr>
              <a:t>Students can progress</a:t>
            </a:r>
          </a:p>
          <a:p>
            <a:pPr>
              <a:lnSpc>
                <a:spcPct val="100000"/>
              </a:lnSpc>
              <a:spcBef>
                <a:spcPts val="0"/>
              </a:spcBef>
              <a:spcAft>
                <a:spcPts val="1200"/>
              </a:spcAft>
            </a:pPr>
            <a:r>
              <a:rPr lang="en-GB" sz="2200" dirty="0">
                <a:latin typeface="+mn-lt"/>
              </a:rPr>
              <a:t>directly into skilled employment</a:t>
            </a:r>
          </a:p>
          <a:p>
            <a:pPr>
              <a:lnSpc>
                <a:spcPct val="100000"/>
              </a:lnSpc>
              <a:spcBef>
                <a:spcPts val="0"/>
              </a:spcBef>
              <a:spcAft>
                <a:spcPts val="1200"/>
              </a:spcAft>
            </a:pPr>
            <a:r>
              <a:rPr lang="en-GB" sz="2200" dirty="0">
                <a:latin typeface="+mn-lt"/>
              </a:rPr>
              <a:t>to higher level apprenticeships or technical training</a:t>
            </a:r>
          </a:p>
          <a:p>
            <a:pPr>
              <a:lnSpc>
                <a:spcPct val="100000"/>
              </a:lnSpc>
              <a:spcBef>
                <a:spcPts val="0"/>
              </a:spcBef>
              <a:spcAft>
                <a:spcPts val="1200"/>
              </a:spcAft>
            </a:pPr>
            <a:r>
              <a:rPr lang="en-GB" sz="2200" dirty="0">
                <a:latin typeface="+mn-lt"/>
              </a:rPr>
              <a:t>to university-level education in a related field</a:t>
            </a:r>
          </a:p>
          <a:p>
            <a:pPr marL="0" indent="0">
              <a:lnSpc>
                <a:spcPct val="100000"/>
              </a:lnSpc>
              <a:spcBef>
                <a:spcPts val="2400"/>
              </a:spcBef>
              <a:buNone/>
            </a:pPr>
            <a:r>
              <a:rPr lang="en-GB" sz="2000" b="1" i="1" dirty="0">
                <a:latin typeface="+mn-lt"/>
              </a:rPr>
              <a:t>Career options are vast</a:t>
            </a:r>
          </a:p>
          <a:p>
            <a:pPr marL="0" indent="0">
              <a:lnSpc>
                <a:spcPct val="100000"/>
              </a:lnSpc>
              <a:spcBef>
                <a:spcPts val="0"/>
              </a:spcBef>
              <a:spcAft>
                <a:spcPts val="1200"/>
              </a:spcAft>
              <a:buNone/>
            </a:pPr>
            <a:r>
              <a:rPr lang="en-GB" sz="2000" i="1" dirty="0">
                <a:latin typeface="+mn-lt"/>
              </a:rPr>
              <a:t>Depending on the occupational specialism, these could include careers as a :</a:t>
            </a:r>
          </a:p>
        </p:txBody>
      </p:sp>
      <p:sp>
        <p:nvSpPr>
          <p:cNvPr id="6" name="Title 1">
            <a:extLst>
              <a:ext uri="{FF2B5EF4-FFF2-40B4-BE49-F238E27FC236}">
                <a16:creationId xmlns:a16="http://schemas.microsoft.com/office/drawing/2014/main" id="{A3C0604B-EFF6-ACA3-5A44-A57BC7AAE606}"/>
              </a:ext>
            </a:extLst>
          </p:cNvPr>
          <p:cNvSpPr txBox="1">
            <a:spLocks/>
          </p:cNvSpPr>
          <p:nvPr/>
        </p:nvSpPr>
        <p:spPr>
          <a:xfrm>
            <a:off x="670792" y="346075"/>
            <a:ext cx="10800000" cy="1296000"/>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r>
              <a:rPr lang="en-GB" sz="4000" dirty="0"/>
              <a:t>Progression for T Level Students</a:t>
            </a:r>
          </a:p>
        </p:txBody>
      </p:sp>
      <p:pic>
        <p:nvPicPr>
          <p:cNvPr id="8" name="Picture 7" descr="A black and orange poster with white text&#10;&#10;Description automatically generated">
            <a:extLst>
              <a:ext uri="{FF2B5EF4-FFF2-40B4-BE49-F238E27FC236}">
                <a16:creationId xmlns:a16="http://schemas.microsoft.com/office/drawing/2014/main" id="{661FC6B4-E54B-9C82-6E01-3E839141A6DC}"/>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954618" y="1636713"/>
            <a:ext cx="4114800" cy="4114800"/>
          </a:xfrm>
          <a:prstGeom prst="rect">
            <a:avLst/>
          </a:prstGeom>
        </p:spPr>
      </p:pic>
      <p:sp>
        <p:nvSpPr>
          <p:cNvPr id="10" name="TextBox 9">
            <a:extLst>
              <a:ext uri="{FF2B5EF4-FFF2-40B4-BE49-F238E27FC236}">
                <a16:creationId xmlns:a16="http://schemas.microsoft.com/office/drawing/2014/main" id="{545EC6D5-30C4-F14B-C76E-11E26CCE76A6}"/>
              </a:ext>
            </a:extLst>
          </p:cNvPr>
          <p:cNvSpPr txBox="1"/>
          <p:nvPr/>
        </p:nvSpPr>
        <p:spPr>
          <a:xfrm>
            <a:off x="2387952" y="4676153"/>
            <a:ext cx="4842308" cy="1938992"/>
          </a:xfrm>
          <a:prstGeom prst="rect">
            <a:avLst/>
          </a:prstGeom>
          <a:noFill/>
        </p:spPr>
        <p:txBody>
          <a:bodyPr wrap="square">
            <a:spAutoFit/>
          </a:bodyPr>
          <a:lstStyle/>
          <a:p>
            <a:pPr marL="285750" indent="-285750">
              <a:lnSpc>
                <a:spcPct val="100000"/>
              </a:lnSpc>
              <a:spcBef>
                <a:spcPts val="600"/>
              </a:spcBef>
              <a:spcAft>
                <a:spcPts val="600"/>
              </a:spcAft>
              <a:buFont typeface="Arial" panose="020B0604020202020204" pitchFamily="34" charset="0"/>
              <a:buChar char="•"/>
            </a:pPr>
            <a:r>
              <a:rPr lang="en-GB" sz="1600" i="1" dirty="0">
                <a:latin typeface="+mn-lt"/>
              </a:rPr>
              <a:t>design and development</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chemical or aerospace engineering</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fabrication or welding technologies</a:t>
            </a:r>
          </a:p>
          <a:p>
            <a:pPr marL="285750" indent="-285750">
              <a:lnSpc>
                <a:spcPct val="100000"/>
              </a:lnSpc>
              <a:spcBef>
                <a:spcPts val="600"/>
              </a:spcBef>
              <a:spcAft>
                <a:spcPts val="600"/>
              </a:spcAft>
              <a:buFont typeface="Arial" panose="020B0604020202020204" pitchFamily="34" charset="0"/>
              <a:buChar char="•"/>
            </a:pPr>
            <a:r>
              <a:rPr lang="en-GB" sz="1600" i="1" dirty="0">
                <a:latin typeface="+mn-lt"/>
              </a:rPr>
              <a:t>power industry and manufacturing</a:t>
            </a:r>
          </a:p>
          <a:p>
            <a:pPr marL="285750" indent="-285750">
              <a:lnSpc>
                <a:spcPct val="100000"/>
              </a:lnSpc>
              <a:spcBef>
                <a:spcPts val="600"/>
              </a:spcBef>
              <a:spcAft>
                <a:spcPts val="600"/>
              </a:spcAft>
              <a:buFont typeface="Arial" panose="020B0604020202020204" pitchFamily="34" charset="0"/>
              <a:buChar char="•"/>
            </a:pPr>
            <a:endParaRPr lang="en-GB" sz="1600" i="1" dirty="0">
              <a:latin typeface="+mn-lt"/>
            </a:endParaRPr>
          </a:p>
        </p:txBody>
      </p:sp>
    </p:spTree>
    <p:extLst>
      <p:ext uri="{BB962C8B-B14F-4D97-AF65-F5344CB8AC3E}">
        <p14:creationId xmlns:p14="http://schemas.microsoft.com/office/powerpoint/2010/main" val="2755270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1BCAC6-9A59-474C-8492-9DD4C1F9497D}"/>
              </a:ext>
            </a:extLst>
          </p:cNvPr>
          <p:cNvSpPr txBox="1"/>
          <p:nvPr/>
        </p:nvSpPr>
        <p:spPr>
          <a:xfrm>
            <a:off x="1416050" y="1515262"/>
            <a:ext cx="5446192" cy="1675482"/>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WHO’S GOING TO LOOK AFTER THEM?</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A supervisor and a mentor (could be the same person)</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A great opportunity for staff to develop mentoring skills</a:t>
            </a:r>
          </a:p>
        </p:txBody>
      </p:sp>
      <p:sp>
        <p:nvSpPr>
          <p:cNvPr id="5" name="TextBox 4">
            <a:extLst>
              <a:ext uri="{FF2B5EF4-FFF2-40B4-BE49-F238E27FC236}">
                <a16:creationId xmlns:a16="http://schemas.microsoft.com/office/drawing/2014/main" id="{F9777855-3851-401C-964F-482255823283}"/>
              </a:ext>
            </a:extLst>
          </p:cNvPr>
          <p:cNvSpPr txBox="1"/>
          <p:nvPr/>
        </p:nvSpPr>
        <p:spPr>
          <a:xfrm>
            <a:off x="7252320" y="630224"/>
            <a:ext cx="4680000" cy="2316176"/>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WON’T IT TAKE TOO MUCH TIME?</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It should be quite a quick process to design a placement and it will get quicker once you’ve had your first placement</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The short- and long-term benefits will make it worth the time investment</a:t>
            </a:r>
          </a:p>
        </p:txBody>
      </p:sp>
      <p:sp>
        <p:nvSpPr>
          <p:cNvPr id="6" name="TextBox 5">
            <a:extLst>
              <a:ext uri="{FF2B5EF4-FFF2-40B4-BE49-F238E27FC236}">
                <a16:creationId xmlns:a16="http://schemas.microsoft.com/office/drawing/2014/main" id="{E0D3BCA6-D1BC-4ED1-8E5E-871872AAE3D9}"/>
              </a:ext>
            </a:extLst>
          </p:cNvPr>
          <p:cNvSpPr txBox="1"/>
          <p:nvPr/>
        </p:nvSpPr>
        <p:spPr>
          <a:xfrm>
            <a:off x="6731620" y="3506551"/>
            <a:ext cx="4680000" cy="2424350"/>
          </a:xfrm>
          <a:prstGeom prst="rect">
            <a:avLst/>
          </a:prstGeom>
          <a:noFill/>
          <a:ln>
            <a:solidFill>
              <a:srgbClr val="765AB0"/>
            </a:solidFill>
          </a:ln>
        </p:spPr>
        <p:txBody>
          <a:bodyPr wrap="square" rtlCol="0" anchor="ctr">
            <a:noAutofit/>
          </a:bodyPr>
          <a:lstStyle/>
          <a:p>
            <a:pPr>
              <a:spcBef>
                <a:spcPts val="900"/>
              </a:spcBef>
              <a:spcAft>
                <a:spcPts val="900"/>
              </a:spcAft>
            </a:pPr>
            <a:r>
              <a:rPr lang="en-GB" b="1" i="1" dirty="0">
                <a:latin typeface="Arial" panose="020B0604020202020204" pitchFamily="34" charset="0"/>
                <a:cs typeface="Arial" panose="020B0604020202020204" pitchFamily="34" charset="0"/>
              </a:rPr>
              <a:t>WILL STUDENTS BE HIGH-CALIBRE?</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T Levels are demanding courses</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We will work with you to understand your needs and find students that fit well with you</a:t>
            </a:r>
          </a:p>
          <a:p>
            <a:pPr marL="285750" indent="-285750">
              <a:spcBef>
                <a:spcPts val="900"/>
              </a:spcBef>
              <a:spcAft>
                <a:spcPts val="900"/>
              </a:spcAft>
              <a:buFont typeface="Arial" panose="020B0604020202020204" pitchFamily="34" charset="0"/>
              <a:buChar char="•"/>
            </a:pPr>
            <a:r>
              <a:rPr lang="en-GB" sz="1600" dirty="0">
                <a:latin typeface="Arial" panose="020B0604020202020204" pitchFamily="34" charset="0"/>
                <a:cs typeface="Arial" panose="020B0604020202020204" pitchFamily="34" charset="0"/>
              </a:rPr>
              <a:t>You can also be involved in recruiting students</a:t>
            </a:r>
          </a:p>
        </p:txBody>
      </p:sp>
      <p:sp>
        <p:nvSpPr>
          <p:cNvPr id="8" name="TextBox 7">
            <a:extLst>
              <a:ext uri="{FF2B5EF4-FFF2-40B4-BE49-F238E27FC236}">
                <a16:creationId xmlns:a16="http://schemas.microsoft.com/office/drawing/2014/main" id="{286A10A5-AC92-4AD8-AC5C-3EADE01F37FC}"/>
              </a:ext>
            </a:extLst>
          </p:cNvPr>
          <p:cNvSpPr txBox="1"/>
          <p:nvPr/>
        </p:nvSpPr>
        <p:spPr>
          <a:xfrm>
            <a:off x="1092200" y="3731707"/>
            <a:ext cx="5094858" cy="2780218"/>
          </a:xfrm>
          <a:prstGeom prst="rect">
            <a:avLst/>
          </a:prstGeom>
          <a:noFill/>
          <a:ln>
            <a:solidFill>
              <a:srgbClr val="765AB0"/>
            </a:solidFill>
          </a:ln>
        </p:spPr>
        <p:txBody>
          <a:bodyPr wrap="square" rtlCol="0" anchor="ctr">
            <a:noAutofit/>
          </a:bodyPr>
          <a:lstStyle/>
          <a:p>
            <a:pPr>
              <a:spcBef>
                <a:spcPts val="2400"/>
              </a:spcBef>
              <a:spcAft>
                <a:spcPts val="600"/>
              </a:spcAft>
            </a:pPr>
            <a:r>
              <a:rPr lang="en-GB" b="1" i="1" dirty="0">
                <a:solidFill>
                  <a:srgbClr val="0B0C0C"/>
                </a:solidFill>
                <a:effectLst/>
              </a:rPr>
              <a:t>ENGINEERING SITES CAN BE DANGEROUS WITH HEALTH AND SAFETY RESTRICTIONS SO HOW CAN I ALLOW STUDENTS TO UNDERTAKE TASKS ON SITE?</a:t>
            </a:r>
          </a:p>
          <a:p>
            <a:pPr marL="285750" indent="-285750">
              <a:spcBef>
                <a:spcPts val="1200"/>
              </a:spcBef>
              <a:spcAft>
                <a:spcPts val="600"/>
              </a:spcAft>
              <a:buFont typeface="Arial" panose="020B0604020202020204" pitchFamily="34" charset="0"/>
              <a:buChar char="•"/>
            </a:pPr>
            <a:r>
              <a:rPr lang="en-GB" sz="1800" dirty="0">
                <a:solidFill>
                  <a:srgbClr val="0B0C0C"/>
                </a:solidFill>
              </a:rPr>
              <a:t>T</a:t>
            </a:r>
            <a:r>
              <a:rPr lang="en-GB" sz="1800" b="0" i="0" dirty="0">
                <a:solidFill>
                  <a:srgbClr val="0B0C0C"/>
                </a:solidFill>
                <a:effectLst/>
              </a:rPr>
              <a:t>he provider will discuss course content and how health and safety is included which will help you decide which projects and tasks are suitable</a:t>
            </a:r>
            <a:endParaRPr lang="en-GB" sz="1800" dirty="0">
              <a:cs typeface="Arial" panose="020B0604020202020204" pitchFamily="34" charset="0"/>
            </a:endParaRPr>
          </a:p>
        </p:txBody>
      </p:sp>
      <p:sp>
        <p:nvSpPr>
          <p:cNvPr id="2" name="Title 1">
            <a:extLst>
              <a:ext uri="{FF2B5EF4-FFF2-40B4-BE49-F238E27FC236}">
                <a16:creationId xmlns:a16="http://schemas.microsoft.com/office/drawing/2014/main" id="{F8ED3746-69AA-5304-0850-DD7B6FAD5795}"/>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COMMON QUESTIONS</a:t>
            </a:r>
          </a:p>
        </p:txBody>
      </p:sp>
    </p:spTree>
    <p:extLst>
      <p:ext uri="{BB962C8B-B14F-4D97-AF65-F5344CB8AC3E}">
        <p14:creationId xmlns:p14="http://schemas.microsoft.com/office/powerpoint/2010/main" val="24135678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A58C545-0609-FF96-CFC2-011EF93526CF}"/>
              </a:ext>
            </a:extLst>
          </p:cNvPr>
          <p:cNvSpPr>
            <a:spLocks noGrp="1"/>
          </p:cNvSpPr>
          <p:nvPr>
            <p:ph idx="1"/>
          </p:nvPr>
        </p:nvSpPr>
        <p:spPr>
          <a:xfrm>
            <a:off x="1165941" y="1308100"/>
            <a:ext cx="6962100" cy="3236842"/>
          </a:xfrm>
        </p:spPr>
        <p:txBody>
          <a:bodyPr vert="horz" lIns="91440" tIns="45720" rIns="91440" bIns="45720" rtlCol="0">
            <a:noAutofit/>
          </a:bodyPr>
          <a:lstStyle/>
          <a:p>
            <a:pPr>
              <a:lnSpc>
                <a:spcPct val="100000"/>
              </a:lnSpc>
              <a:spcBef>
                <a:spcPts val="1800"/>
              </a:spcBef>
              <a:spcAft>
                <a:spcPts val="1800"/>
              </a:spcAft>
            </a:pPr>
            <a:r>
              <a:rPr lang="en-GB" sz="3200" dirty="0"/>
              <a:t>Introduce you to the </a:t>
            </a:r>
            <a:r>
              <a:rPr lang="en-GB" sz="3200" b="1" dirty="0">
                <a:solidFill>
                  <a:srgbClr val="E8462B"/>
                </a:solidFill>
              </a:rPr>
              <a:t>Engineering and Manufacturing </a:t>
            </a:r>
            <a:r>
              <a:rPr lang="en-GB" sz="3200" dirty="0"/>
              <a:t>T Levels including occupational specialisms and industry placements</a:t>
            </a:r>
          </a:p>
          <a:p>
            <a:pPr>
              <a:lnSpc>
                <a:spcPct val="100000"/>
              </a:lnSpc>
              <a:spcBef>
                <a:spcPts val="1800"/>
              </a:spcBef>
              <a:spcAft>
                <a:spcPts val="1800"/>
              </a:spcAft>
            </a:pPr>
            <a:r>
              <a:rPr lang="en-GB" sz="3200" dirty="0"/>
              <a:t>Answer your initial questions</a:t>
            </a:r>
          </a:p>
          <a:p>
            <a:pPr>
              <a:lnSpc>
                <a:spcPct val="100000"/>
              </a:lnSpc>
              <a:spcBef>
                <a:spcPts val="1800"/>
              </a:spcBef>
              <a:spcAft>
                <a:spcPts val="1800"/>
              </a:spcAft>
            </a:pPr>
            <a:r>
              <a:rPr lang="en-GB" sz="3200" dirty="0"/>
              <a:t>Gauge your interest in offering a </a:t>
            </a:r>
            <a:r>
              <a:rPr lang="en-GB" sz="3200" dirty="0">
                <a:highlight>
                  <a:srgbClr val="FFFF00"/>
                </a:highlight>
              </a:rPr>
              <a:t>&lt;school/college&gt;</a:t>
            </a:r>
            <a:r>
              <a:rPr lang="en-GB" sz="3200" dirty="0"/>
              <a:t> student an industry placement</a:t>
            </a:r>
          </a:p>
        </p:txBody>
      </p:sp>
      <p:sp>
        <p:nvSpPr>
          <p:cNvPr id="4" name="Title 1">
            <a:extLst>
              <a:ext uri="{FF2B5EF4-FFF2-40B4-BE49-F238E27FC236}">
                <a16:creationId xmlns:a16="http://schemas.microsoft.com/office/drawing/2014/main" id="{2802E05C-124C-BFD8-163C-4E2F8455630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lang="en-GB" sz="4400" b="1" i="1" kern="0" cap="all" baseline="0" dirty="0">
                <a:solidFill>
                  <a:srgbClr val="E8462B"/>
                </a:solidFill>
                <a:latin typeface="Arial" panose="020B0604020202020204" pitchFamily="34" charset="0"/>
                <a:ea typeface="+mj-ea"/>
                <a:cs typeface="Arial" panose="020B0604020202020204" pitchFamily="34" charset="0"/>
              </a:defRPr>
            </a:lvl1pPr>
          </a:lstStyle>
          <a:p>
            <a:pPr>
              <a:lnSpc>
                <a:spcPct val="100000"/>
              </a:lnSpc>
            </a:pPr>
            <a:r>
              <a:rPr lang="en-GB" sz="4000" dirty="0"/>
              <a:t>SESSION AIMS</a:t>
            </a:r>
          </a:p>
        </p:txBody>
      </p:sp>
      <p:pic>
        <p:nvPicPr>
          <p:cNvPr id="7" name="Picture 6" descr="A black and orange poster with white text&#10;&#10;Description automatically generated">
            <a:extLst>
              <a:ext uri="{FF2B5EF4-FFF2-40B4-BE49-F238E27FC236}">
                <a16:creationId xmlns:a16="http://schemas.microsoft.com/office/drawing/2014/main" id="{D64D0726-D5A2-8EF4-5CAD-67DD09C56EBF}"/>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28041" y="2604100"/>
            <a:ext cx="3600000" cy="3600000"/>
          </a:xfrm>
          <a:prstGeom prst="rect">
            <a:avLst/>
          </a:prstGeom>
        </p:spPr>
      </p:pic>
    </p:spTree>
    <p:extLst>
      <p:ext uri="{BB962C8B-B14F-4D97-AF65-F5344CB8AC3E}">
        <p14:creationId xmlns:p14="http://schemas.microsoft.com/office/powerpoint/2010/main" val="19842179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8D8EF5-3AA5-1C89-22C8-CB5D125FBABD}"/>
              </a:ext>
            </a:extLst>
          </p:cNvPr>
          <p:cNvSpPr>
            <a:spLocks noGrp="1"/>
          </p:cNvSpPr>
          <p:nvPr>
            <p:ph idx="1"/>
          </p:nvPr>
        </p:nvSpPr>
        <p:spPr>
          <a:xfrm>
            <a:off x="1698625" y="1642075"/>
            <a:ext cx="9442450" cy="4351338"/>
          </a:xfrm>
        </p:spPr>
        <p:txBody>
          <a:bodyPr>
            <a:noAutofit/>
          </a:bodyPr>
          <a:lstStyle/>
          <a:p>
            <a:pPr marL="0" indent="0">
              <a:buNone/>
            </a:pPr>
            <a:r>
              <a:rPr lang="en-GB" b="1" dirty="0"/>
              <a:t>If you’re interested in offering an industry placement :</a:t>
            </a:r>
          </a:p>
          <a:p>
            <a:pPr marL="0" indent="0">
              <a:buNone/>
            </a:pPr>
            <a:endParaRPr lang="en-GB" dirty="0"/>
          </a:p>
          <a:p>
            <a:r>
              <a:rPr lang="en-GB" dirty="0"/>
              <a:t>Arrange to speak with one of our team who will explore the opportunity with you in more detail</a:t>
            </a:r>
          </a:p>
          <a:p>
            <a:endParaRPr lang="en-GB" dirty="0"/>
          </a:p>
          <a:p>
            <a:r>
              <a:rPr lang="en-GB" dirty="0"/>
              <a:t>Attend a briefing / forum </a:t>
            </a:r>
            <a:r>
              <a:rPr lang="en-GB" dirty="0">
                <a:highlight>
                  <a:srgbClr val="FFFF00"/>
                </a:highlight>
              </a:rPr>
              <a:t>&lt;insert date/time&gt;</a:t>
            </a:r>
          </a:p>
          <a:p>
            <a:pPr marL="0" indent="0">
              <a:buNone/>
            </a:pPr>
            <a:endParaRPr lang="en-GB" dirty="0"/>
          </a:p>
        </p:txBody>
      </p:sp>
      <p:sp>
        <p:nvSpPr>
          <p:cNvPr id="4" name="Title 1">
            <a:extLst>
              <a:ext uri="{FF2B5EF4-FFF2-40B4-BE49-F238E27FC236}">
                <a16:creationId xmlns:a16="http://schemas.microsoft.com/office/drawing/2014/main" id="{65C97C00-D76E-D201-9CB3-FA1B29676182}"/>
              </a:ext>
            </a:extLst>
          </p:cNvPr>
          <p:cNvSpPr txBox="1">
            <a:spLocks/>
          </p:cNvSpPr>
          <p:nvPr/>
        </p:nvSpPr>
        <p:spPr>
          <a:xfrm>
            <a:off x="670792" y="346075"/>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4400" dirty="0"/>
              <a:t>READY FOR THE NEXT LEVEL?</a:t>
            </a:r>
          </a:p>
        </p:txBody>
      </p:sp>
    </p:spTree>
    <p:extLst>
      <p:ext uri="{BB962C8B-B14F-4D97-AF65-F5344CB8AC3E}">
        <p14:creationId xmlns:p14="http://schemas.microsoft.com/office/powerpoint/2010/main" val="4063306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96E5F2E-AF5F-4579-9421-314B1B05090F}"/>
              </a:ext>
            </a:extLst>
          </p:cNvPr>
          <p:cNvSpPr txBox="1"/>
          <p:nvPr/>
        </p:nvSpPr>
        <p:spPr>
          <a:xfrm>
            <a:off x="899723" y="3335711"/>
            <a:ext cx="7217630" cy="2693045"/>
          </a:xfrm>
          <a:prstGeom prst="rect">
            <a:avLst/>
          </a:prstGeom>
          <a:noFill/>
        </p:spPr>
        <p:txBody>
          <a:bodyPr wrap="square" rtlCol="0">
            <a:spAutoFit/>
          </a:bodyPr>
          <a:lstStyle/>
          <a:p>
            <a:pPr lvl="0">
              <a:spcBef>
                <a:spcPts val="1200"/>
              </a:spcBef>
              <a:spcAft>
                <a:spcPts val="600"/>
              </a:spcAft>
            </a:pPr>
            <a:r>
              <a:rPr lang="en-GB" sz="2800" b="1" i="1" dirty="0">
                <a:solidFill>
                  <a:srgbClr val="E8462B"/>
                </a:solidFill>
                <a:latin typeface="Arial" panose="020B0604020202020204" pitchFamily="34" charset="0"/>
                <a:cs typeface="Arial" panose="020B0604020202020204" pitchFamily="34" charset="0"/>
              </a:rPr>
              <a:t>GO TO: </a:t>
            </a:r>
            <a:r>
              <a:rPr lang="en-GB" sz="2400" b="1" dirty="0">
                <a:solidFill>
                  <a:srgbClr val="0070C0"/>
                </a:solidFill>
                <a:latin typeface="Arial" panose="020B0604020202020204" pitchFamily="34" charset="0"/>
                <a:cs typeface="Arial" panose="020B0604020202020204" pitchFamily="34" charset="0"/>
              </a:rPr>
              <a:t>employers.tlevels.gov.uk</a:t>
            </a:r>
          </a:p>
          <a:p>
            <a:pPr marL="285750" lvl="0" indent="-285750">
              <a:spcBef>
                <a:spcPts val="12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Tools, guides, templates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Events</a:t>
            </a:r>
          </a:p>
          <a:p>
            <a:pPr marL="285750" lvl="0" indent="-285750">
              <a:spcBef>
                <a:spcPts val="600"/>
              </a:spcBef>
              <a:spcAft>
                <a:spcPts val="6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Advice</a:t>
            </a:r>
          </a:p>
          <a:p>
            <a:pPr marL="285750" lvl="0" indent="-285750">
              <a:spcBef>
                <a:spcPts val="600"/>
              </a:spcBef>
              <a:spcAft>
                <a:spcPts val="600"/>
              </a:spcAft>
              <a:buFont typeface="Arial" panose="020B0604020202020204" pitchFamily="34" charset="0"/>
              <a:buChar char="•"/>
            </a:pPr>
            <a:r>
              <a:rPr lang="en-GB" sz="2400" i="1" dirty="0">
                <a:solidFill>
                  <a:prstClr val="black"/>
                </a:solidFill>
                <a:latin typeface="Arial" panose="020B0604020202020204" pitchFamily="34" charset="0"/>
                <a:cs typeface="Arial" panose="020B0604020202020204" pitchFamily="34" charset="0"/>
                <a:hlinkClick r:id="rId3"/>
              </a:rPr>
              <a:t>Hear from another employer</a:t>
            </a:r>
            <a:endParaRPr lang="en-GB" sz="2000" i="1" dirty="0">
              <a:solidFill>
                <a:srgbClr val="E8472B"/>
              </a:solidFill>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0B244D11-440B-43ED-B45B-A230828FA53D}"/>
              </a:ext>
            </a:extLst>
          </p:cNvPr>
          <p:cNvSpPr txBox="1"/>
          <p:nvPr/>
        </p:nvSpPr>
        <p:spPr>
          <a:xfrm>
            <a:off x="899723" y="244400"/>
            <a:ext cx="6016108" cy="2641749"/>
          </a:xfrm>
          <a:prstGeom prst="rect">
            <a:avLst/>
          </a:prstGeom>
          <a:noFill/>
        </p:spPr>
        <p:txBody>
          <a:bodyPr wrap="square" rtlCol="0">
            <a:spAutoFit/>
          </a:bodyPr>
          <a:lstStyle/>
          <a:p>
            <a:pPr>
              <a:spcBef>
                <a:spcPts val="1200"/>
              </a:spcBef>
            </a:pPr>
            <a:r>
              <a:rPr lang="en-GB" sz="2800" b="1" i="1" dirty="0">
                <a:solidFill>
                  <a:srgbClr val="E8462B"/>
                </a:solidFill>
                <a:latin typeface="Arial" panose="020B0604020202020204" pitchFamily="34" charset="0"/>
                <a:cs typeface="Arial" panose="020B0604020202020204" pitchFamily="34" charset="0"/>
              </a:rPr>
              <a:t>WANT FURTHER SUPPORT WITH</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Understanding and deciding whether to offer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Planning industry placements</a:t>
            </a:r>
          </a:p>
          <a:p>
            <a:pPr marL="285750" indent="-285750">
              <a:spcBef>
                <a:spcPts val="1000"/>
              </a:spcBef>
              <a:spcAft>
                <a:spcPts val="1000"/>
              </a:spcAft>
              <a:buFont typeface="Arial" panose="020B0604020202020204" pitchFamily="34" charset="0"/>
              <a:buChar char="•"/>
            </a:pPr>
            <a:r>
              <a:rPr lang="en-GB" sz="2400" dirty="0">
                <a:solidFill>
                  <a:prstClr val="black"/>
                </a:solidFill>
                <a:latin typeface="Arial" panose="020B0604020202020204" pitchFamily="34" charset="0"/>
                <a:cs typeface="Arial" panose="020B0604020202020204" pitchFamily="34" charset="0"/>
              </a:rPr>
              <a:t>Delivering industry placements</a:t>
            </a:r>
          </a:p>
        </p:txBody>
      </p:sp>
      <p:pic>
        <p:nvPicPr>
          <p:cNvPr id="3" name="Picture 2">
            <a:extLst>
              <a:ext uri="{FF2B5EF4-FFF2-40B4-BE49-F238E27FC236}">
                <a16:creationId xmlns:a16="http://schemas.microsoft.com/office/drawing/2014/main" id="{B040FEBC-2AEE-5C6B-5B7B-B8D8FF4132AA}"/>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6298032" y="1461139"/>
            <a:ext cx="5493917" cy="4806238"/>
          </a:xfrm>
          <a:prstGeom prst="rect">
            <a:avLst/>
          </a:prstGeom>
        </p:spPr>
      </p:pic>
    </p:spTree>
    <p:extLst>
      <p:ext uri="{BB962C8B-B14F-4D97-AF65-F5344CB8AC3E}">
        <p14:creationId xmlns:p14="http://schemas.microsoft.com/office/powerpoint/2010/main" val="18751411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933D66-47E5-4731-AFAE-DBC2DF19E109}"/>
              </a:ext>
            </a:extLst>
          </p:cNvPr>
          <p:cNvSpPr>
            <a:spLocks noGrp="1"/>
          </p:cNvSpPr>
          <p:nvPr>
            <p:ph type="title"/>
          </p:nvPr>
        </p:nvSpPr>
        <p:spPr>
          <a:xfrm>
            <a:off x="1395662" y="1709738"/>
            <a:ext cx="9951787" cy="1913995"/>
          </a:xfrm>
        </p:spPr>
        <p:txBody>
          <a:bodyPr/>
          <a:lstStyle/>
          <a:p>
            <a:r>
              <a:rPr lang="en-GB" b="1" i="1" dirty="0"/>
              <a:t>Thank you for your time.</a:t>
            </a:r>
          </a:p>
        </p:txBody>
      </p:sp>
      <p:sp>
        <p:nvSpPr>
          <p:cNvPr id="3" name="Content Placeholder 2">
            <a:extLst>
              <a:ext uri="{FF2B5EF4-FFF2-40B4-BE49-F238E27FC236}">
                <a16:creationId xmlns:a16="http://schemas.microsoft.com/office/drawing/2014/main" id="{711853AE-E317-F978-6D95-D5C6A4F0B44F}"/>
              </a:ext>
            </a:extLst>
          </p:cNvPr>
          <p:cNvSpPr>
            <a:spLocks noGrp="1"/>
          </p:cNvSpPr>
          <p:nvPr>
            <p:ph type="body" idx="1"/>
          </p:nvPr>
        </p:nvSpPr>
        <p:spPr>
          <a:xfrm>
            <a:off x="1612232" y="4589463"/>
            <a:ext cx="9735218" cy="1500187"/>
          </a:xfrm>
        </p:spPr>
        <p:txBody>
          <a:bodyPr>
            <a:normAutofit/>
          </a:bodyPr>
          <a:lstStyle/>
          <a:p>
            <a:pPr marL="0" indent="0">
              <a:buNone/>
            </a:pPr>
            <a:r>
              <a:rPr lang="en-GB" dirty="0">
                <a:highlight>
                  <a:srgbClr val="FFFF00"/>
                </a:highlight>
              </a:rPr>
              <a:t>&lt;INSERT CONTACT DETAILS (Phone, Email, Website, LinkedIn)&gt;</a:t>
            </a:r>
          </a:p>
          <a:p>
            <a:pPr marL="0" indent="0">
              <a:buNone/>
            </a:pPr>
            <a:endParaRPr lang="en-GB" dirty="0">
              <a:highlight>
                <a:srgbClr val="FFFF00"/>
              </a:highlight>
            </a:endParaRPr>
          </a:p>
          <a:p>
            <a:pPr marL="0" indent="0">
              <a:buNone/>
            </a:pPr>
            <a:r>
              <a:rPr lang="en-GB" dirty="0">
                <a:highlight>
                  <a:srgbClr val="FFFF00"/>
                </a:highlight>
              </a:rPr>
              <a:t>More information and support can be accessed on </a:t>
            </a:r>
            <a:r>
              <a:rPr lang="en-GB" dirty="0">
                <a:highlight>
                  <a:srgbClr val="FFFF00"/>
                </a:highlight>
                <a:hlinkClick r:id="rId3"/>
              </a:rPr>
              <a:t>gov.uk </a:t>
            </a:r>
            <a:endParaRPr lang="en-GB" dirty="0">
              <a:highlight>
                <a:srgbClr val="FFFF00"/>
              </a:highlight>
            </a:endParaRPr>
          </a:p>
        </p:txBody>
      </p:sp>
    </p:spTree>
    <p:extLst>
      <p:ext uri="{BB962C8B-B14F-4D97-AF65-F5344CB8AC3E}">
        <p14:creationId xmlns:p14="http://schemas.microsoft.com/office/powerpoint/2010/main" val="3704020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AE8D3E-1BF2-7F11-A8EE-14F23C6F6CF7}"/>
              </a:ext>
            </a:extLst>
          </p:cNvPr>
          <p:cNvSpPr>
            <a:spLocks noGrp="1"/>
          </p:cNvSpPr>
          <p:nvPr>
            <p:ph type="title"/>
          </p:nvPr>
        </p:nvSpPr>
        <p:spPr>
          <a:xfrm>
            <a:off x="670792" y="346075"/>
            <a:ext cx="10800000" cy="1296000"/>
          </a:xfrm>
        </p:spPr>
        <p:txBody>
          <a:bodyPr vert="horz" lIns="91440" tIns="45720" rIns="91440" bIns="45720" rtlCol="0" anchor="t">
            <a:noAutofit/>
          </a:bodyPr>
          <a:lstStyle/>
          <a:p>
            <a:pPr>
              <a:lnSpc>
                <a:spcPct val="100000"/>
              </a:lnSpc>
            </a:pPr>
            <a:r>
              <a:rPr lang="en-GB" sz="4000" dirty="0"/>
              <a:t>Engineering and Manufacturing </a:t>
            </a:r>
          </a:p>
        </p:txBody>
      </p:sp>
      <p:sp>
        <p:nvSpPr>
          <p:cNvPr id="3" name="Content Placeholder 2">
            <a:extLst>
              <a:ext uri="{FF2B5EF4-FFF2-40B4-BE49-F238E27FC236}">
                <a16:creationId xmlns:a16="http://schemas.microsoft.com/office/drawing/2014/main" id="{50B84775-87FE-334E-716A-E0432DE5A099}"/>
              </a:ext>
            </a:extLst>
          </p:cNvPr>
          <p:cNvSpPr>
            <a:spLocks noGrp="1"/>
          </p:cNvSpPr>
          <p:nvPr>
            <p:ph idx="1"/>
          </p:nvPr>
        </p:nvSpPr>
        <p:spPr>
          <a:xfrm>
            <a:off x="1092199" y="1642075"/>
            <a:ext cx="11008543" cy="5132838"/>
          </a:xfrm>
        </p:spPr>
        <p:txBody>
          <a:bodyPr anchor="t">
            <a:noAutofit/>
          </a:bodyPr>
          <a:lstStyle/>
          <a:p>
            <a:pPr marL="0" indent="0">
              <a:lnSpc>
                <a:spcPct val="100000"/>
              </a:lnSpc>
              <a:spcBef>
                <a:spcPts val="1200"/>
              </a:spcBef>
              <a:spcAft>
                <a:spcPts val="1200"/>
              </a:spcAft>
              <a:buNone/>
            </a:pPr>
            <a:r>
              <a:rPr lang="en-GB" dirty="0"/>
              <a:t>The </a:t>
            </a:r>
            <a:r>
              <a:rPr lang="en-GB" sz="2800" dirty="0"/>
              <a:t>Engineering and Manufacturing </a:t>
            </a:r>
            <a:r>
              <a:rPr lang="en-GB" dirty="0">
                <a:effectLst/>
              </a:rPr>
              <a:t>skills area </a:t>
            </a:r>
            <a:r>
              <a:rPr lang="en-GB" dirty="0"/>
              <a:t>has </a:t>
            </a:r>
            <a:r>
              <a:rPr lang="en-GB" dirty="0">
                <a:effectLst/>
              </a:rPr>
              <a:t>3 T Levels: </a:t>
            </a:r>
          </a:p>
          <a:p>
            <a:pPr marL="717550" lvl="1" indent="-449263">
              <a:lnSpc>
                <a:spcPct val="100000"/>
              </a:lnSpc>
              <a:spcBef>
                <a:spcPts val="1200"/>
              </a:spcBef>
              <a:spcAft>
                <a:spcPts val="1200"/>
              </a:spcAft>
              <a:buFont typeface="+mj-lt"/>
              <a:buAutoNum type="arabicPeriod"/>
            </a:pPr>
            <a:r>
              <a:rPr lang="en-GB" sz="2800" b="1" dirty="0">
                <a:solidFill>
                  <a:srgbClr val="E8462B"/>
                </a:solidFill>
              </a:rPr>
              <a:t>Engineering and Manufacturing Design and Development</a:t>
            </a:r>
          </a:p>
          <a:p>
            <a:pPr marL="717550" lvl="1" indent="-449263">
              <a:lnSpc>
                <a:spcPct val="100000"/>
              </a:lnSpc>
              <a:spcBef>
                <a:spcPts val="1200"/>
              </a:spcBef>
              <a:spcAft>
                <a:spcPts val="1200"/>
              </a:spcAft>
              <a:buFont typeface="+mj-lt"/>
              <a:buAutoNum type="arabicPeriod"/>
            </a:pPr>
            <a:r>
              <a:rPr lang="en-GB" sz="2800" b="1" dirty="0">
                <a:solidFill>
                  <a:srgbClr val="E8462B"/>
                </a:solidFill>
              </a:rPr>
              <a:t>Maintenance, Installation and Repair for Engineering and Manufacturing</a:t>
            </a:r>
          </a:p>
          <a:p>
            <a:pPr marL="717550" lvl="1" indent="-449263">
              <a:lnSpc>
                <a:spcPct val="100000"/>
              </a:lnSpc>
              <a:spcBef>
                <a:spcPts val="1200"/>
              </a:spcBef>
              <a:spcAft>
                <a:spcPts val="1200"/>
              </a:spcAft>
              <a:buFont typeface="+mj-lt"/>
              <a:buAutoNum type="arabicPeriod"/>
            </a:pPr>
            <a:r>
              <a:rPr lang="en-GB" sz="2800" b="1" dirty="0">
                <a:solidFill>
                  <a:srgbClr val="E8462B"/>
                </a:solidFill>
              </a:rPr>
              <a:t>Engineering, Manufacturing, Processing and Control</a:t>
            </a:r>
          </a:p>
          <a:p>
            <a:pPr marL="0" lvl="1" indent="0">
              <a:lnSpc>
                <a:spcPct val="100000"/>
              </a:lnSpc>
              <a:spcBef>
                <a:spcPts val="1200"/>
              </a:spcBef>
              <a:spcAft>
                <a:spcPts val="1200"/>
              </a:spcAft>
              <a:buNone/>
            </a:pPr>
            <a:r>
              <a:rPr lang="en-GB" sz="2800" dirty="0"/>
              <a:t>Each is a 2-year course that equips students with practical and technical skills they need for employment in the industry</a:t>
            </a:r>
          </a:p>
        </p:txBody>
      </p:sp>
    </p:spTree>
    <p:extLst>
      <p:ext uri="{BB962C8B-B14F-4D97-AF65-F5344CB8AC3E}">
        <p14:creationId xmlns:p14="http://schemas.microsoft.com/office/powerpoint/2010/main" val="24557762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1613396" y="1732422"/>
            <a:ext cx="4147805" cy="3633718"/>
          </a:xfrm>
        </p:spPr>
        <p:txBody>
          <a:bodyPr>
            <a:noAutofit/>
          </a:bodyPr>
          <a:lstStyle/>
          <a:p>
            <a:pPr marL="0" indent="0" fontAlgn="base">
              <a:lnSpc>
                <a:spcPct val="100000"/>
              </a:lnSpc>
              <a:buNone/>
            </a:pPr>
            <a:r>
              <a:rPr lang="en-GB" sz="2400" b="1" dirty="0"/>
              <a:t>Students will develop a deep understanding of industry issues including:</a:t>
            </a:r>
          </a:p>
          <a:p>
            <a:pPr marL="355600" lvl="1" indent="-261938">
              <a:lnSpc>
                <a:spcPct val="100000"/>
              </a:lnSpc>
              <a:spcBef>
                <a:spcPts val="1200"/>
              </a:spcBef>
              <a:spcAft>
                <a:spcPts val="1200"/>
              </a:spcAft>
            </a:pPr>
            <a:r>
              <a:rPr lang="en-GB" sz="1900" b="0" i="0" dirty="0">
                <a:solidFill>
                  <a:srgbClr val="0B0C0C"/>
                </a:solidFill>
                <a:effectLst/>
              </a:rPr>
              <a:t>working within the engineering and manufacturing sectors </a:t>
            </a:r>
          </a:p>
          <a:p>
            <a:pPr marL="355600" lvl="1" indent="-261938">
              <a:lnSpc>
                <a:spcPct val="100000"/>
              </a:lnSpc>
              <a:spcBef>
                <a:spcPts val="1200"/>
              </a:spcBef>
              <a:spcAft>
                <a:spcPts val="1200"/>
              </a:spcAft>
            </a:pPr>
            <a:r>
              <a:rPr lang="en-GB" sz="1900" b="0" i="0" dirty="0">
                <a:solidFill>
                  <a:srgbClr val="0B0C0C"/>
                </a:solidFill>
                <a:effectLst/>
              </a:rPr>
              <a:t>essential mathematics for engineering and manufacturing</a:t>
            </a:r>
          </a:p>
          <a:p>
            <a:pPr marL="355600" lvl="1" indent="-261938">
              <a:lnSpc>
                <a:spcPct val="100000"/>
              </a:lnSpc>
              <a:spcBef>
                <a:spcPts val="1200"/>
              </a:spcBef>
              <a:spcAft>
                <a:spcPts val="1200"/>
              </a:spcAft>
            </a:pPr>
            <a:r>
              <a:rPr lang="en-GB" sz="1900" b="0" i="0" dirty="0">
                <a:solidFill>
                  <a:srgbClr val="0B0C0C"/>
                </a:solidFill>
                <a:effectLst/>
              </a:rPr>
              <a:t>materials and their properties </a:t>
            </a:r>
          </a:p>
          <a:p>
            <a:pPr marL="355600" lvl="1" indent="-261938">
              <a:lnSpc>
                <a:spcPct val="100000"/>
              </a:lnSpc>
              <a:spcBef>
                <a:spcPts val="1200"/>
              </a:spcBef>
              <a:spcAft>
                <a:spcPts val="1200"/>
              </a:spcAft>
            </a:pPr>
            <a:r>
              <a:rPr lang="en-GB" sz="1900" b="0" i="0" dirty="0">
                <a:solidFill>
                  <a:srgbClr val="0B0C0C"/>
                </a:solidFill>
                <a:effectLst/>
              </a:rPr>
              <a:t>business, commercial and financial awareness</a:t>
            </a:r>
          </a:p>
          <a:p>
            <a:pPr>
              <a:lnSpc>
                <a:spcPct val="100000"/>
              </a:lnSpc>
            </a:pPr>
            <a:endParaRPr lang="en-GB" sz="2000" dirty="0"/>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6292739" y="1764211"/>
            <a:ext cx="5122123" cy="1956079"/>
          </a:xfrm>
        </p:spPr>
        <p:txBody>
          <a:bodyPr>
            <a:noAutofit/>
          </a:bodyPr>
          <a:lstStyle/>
          <a:p>
            <a:pPr marL="0" indent="0">
              <a:lnSpc>
                <a:spcPct val="100000"/>
              </a:lnSpc>
              <a:spcBef>
                <a:spcPts val="600"/>
              </a:spcBef>
              <a:spcAft>
                <a:spcPts val="600"/>
              </a:spcAft>
              <a:buNone/>
            </a:pPr>
            <a:r>
              <a:rPr lang="en-GB" sz="2400" b="1" dirty="0"/>
              <a:t>Students at </a:t>
            </a:r>
            <a:r>
              <a:rPr lang="en-GB" sz="2400" b="1" dirty="0">
                <a:highlight>
                  <a:srgbClr val="FFFF00"/>
                </a:highlight>
              </a:rPr>
              <a:t>&lt;school/college&gt; </a:t>
            </a:r>
            <a:r>
              <a:rPr lang="en-GB" sz="2400" b="1" dirty="0"/>
              <a:t>will study one of the following occupational specialisms: </a:t>
            </a:r>
          </a:p>
          <a:p>
            <a:pPr marL="449263" lvl="1" indent="-177800" fontAlgn="base">
              <a:lnSpc>
                <a:spcPct val="100000"/>
              </a:lnSpc>
              <a:spcBef>
                <a:spcPts val="300"/>
              </a:spcBef>
              <a:spcAft>
                <a:spcPts val="300"/>
              </a:spcAft>
            </a:pPr>
            <a:r>
              <a:rPr lang="en-GB" sz="1800" dirty="0">
                <a:solidFill>
                  <a:srgbClr val="FF0000"/>
                </a:solidFill>
                <a:highlight>
                  <a:srgbClr val="FFFF00"/>
                </a:highlight>
              </a:rPr>
              <a:t>M</a:t>
            </a:r>
            <a:r>
              <a:rPr lang="en-GB" sz="1800" b="0" i="0" dirty="0">
                <a:solidFill>
                  <a:srgbClr val="FF0000"/>
                </a:solidFill>
                <a:effectLst/>
                <a:highlight>
                  <a:srgbClr val="FFFF00"/>
                </a:highlight>
              </a:rPr>
              <a:t>echanical engineering</a:t>
            </a:r>
          </a:p>
          <a:p>
            <a:pPr marL="449263" lvl="1" indent="-177800" fontAlgn="base">
              <a:lnSpc>
                <a:spcPct val="100000"/>
              </a:lnSpc>
              <a:spcBef>
                <a:spcPts val="300"/>
              </a:spcBef>
              <a:spcAft>
                <a:spcPts val="300"/>
              </a:spcAft>
            </a:pPr>
            <a:r>
              <a:rPr lang="en-GB" sz="1800" dirty="0">
                <a:solidFill>
                  <a:srgbClr val="FF0000"/>
                </a:solidFill>
                <a:highlight>
                  <a:srgbClr val="FFFF00"/>
                </a:highlight>
              </a:rPr>
              <a:t>El</a:t>
            </a:r>
            <a:r>
              <a:rPr lang="en-GB" sz="1800" b="0" i="0" dirty="0">
                <a:solidFill>
                  <a:srgbClr val="FF0000"/>
                </a:solidFill>
                <a:effectLst/>
                <a:highlight>
                  <a:srgbClr val="FFFF00"/>
                </a:highlight>
              </a:rPr>
              <a:t>ectrical and electronic engineering</a:t>
            </a:r>
          </a:p>
          <a:p>
            <a:pPr marL="449263" lvl="1" indent="-177800" fontAlgn="base">
              <a:lnSpc>
                <a:spcPct val="100000"/>
              </a:lnSpc>
              <a:spcBef>
                <a:spcPts val="300"/>
              </a:spcBef>
              <a:spcAft>
                <a:spcPts val="300"/>
              </a:spcAft>
            </a:pPr>
            <a:r>
              <a:rPr lang="en-GB" sz="1800" dirty="0">
                <a:solidFill>
                  <a:srgbClr val="FF0000"/>
                </a:solidFill>
                <a:highlight>
                  <a:srgbClr val="FFFF00"/>
                </a:highlight>
              </a:rPr>
              <a:t>C</a:t>
            </a:r>
            <a:r>
              <a:rPr lang="en-GB" sz="1800" b="0" i="0" dirty="0">
                <a:solidFill>
                  <a:srgbClr val="FF0000"/>
                </a:solidFill>
                <a:effectLst/>
                <a:highlight>
                  <a:srgbClr val="FFFF00"/>
                </a:highlight>
              </a:rPr>
              <a:t>ontrol and instrumentation engineering</a:t>
            </a:r>
          </a:p>
          <a:p>
            <a:pPr marL="449263" lvl="1" indent="-177800" fontAlgn="base">
              <a:lnSpc>
                <a:spcPct val="100000"/>
              </a:lnSpc>
              <a:spcBef>
                <a:spcPts val="300"/>
              </a:spcBef>
              <a:spcAft>
                <a:spcPts val="300"/>
              </a:spcAft>
            </a:pPr>
            <a:r>
              <a:rPr lang="en-GB" sz="1800" dirty="0">
                <a:solidFill>
                  <a:srgbClr val="FF0000"/>
                </a:solidFill>
                <a:highlight>
                  <a:srgbClr val="FFFF00"/>
                </a:highlight>
              </a:rPr>
              <a:t>S</a:t>
            </a:r>
            <a:r>
              <a:rPr lang="en-GB" sz="1800" b="0" i="0" dirty="0">
                <a:solidFill>
                  <a:srgbClr val="FF0000"/>
                </a:solidFill>
                <a:effectLst/>
                <a:highlight>
                  <a:srgbClr val="FFFF00"/>
                </a:highlight>
              </a:rPr>
              <a:t>tructural engineering</a:t>
            </a:r>
          </a:p>
          <a:p>
            <a:pPr marL="0" indent="0" algn="l" fontAlgn="base">
              <a:lnSpc>
                <a:spcPct val="100000"/>
              </a:lnSpc>
              <a:spcBef>
                <a:spcPts val="600"/>
              </a:spcBef>
              <a:spcAft>
                <a:spcPts val="600"/>
              </a:spcAft>
              <a:buNone/>
            </a:pPr>
            <a:endParaRPr lang="en-GB" sz="2000" dirty="0"/>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670792" y="258470"/>
            <a:ext cx="108000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dirty="0"/>
              <a:t>Engineering and Manufacturing Design and Development T Level</a:t>
            </a:r>
          </a:p>
        </p:txBody>
      </p:sp>
      <p:pic>
        <p:nvPicPr>
          <p:cNvPr id="6" name="Picture 5" descr="A person wearing a hard hat and gloves working on a machine&#10;&#10;Description automatically generated">
            <a:extLst>
              <a:ext uri="{FF2B5EF4-FFF2-40B4-BE49-F238E27FC236}">
                <a16:creationId xmlns:a16="http://schemas.microsoft.com/office/drawing/2014/main" id="{BBBCFC36-F338-CD87-5273-B22C1F6E61B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534776" y="4601878"/>
            <a:ext cx="2880086" cy="1920995"/>
          </a:xfrm>
          <a:prstGeom prst="rect">
            <a:avLst/>
          </a:prstGeom>
        </p:spPr>
      </p:pic>
    </p:spTree>
    <p:extLst>
      <p:ext uri="{BB962C8B-B14F-4D97-AF65-F5344CB8AC3E}">
        <p14:creationId xmlns:p14="http://schemas.microsoft.com/office/powerpoint/2010/main" val="17553026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5E1313A-A3AB-4D5A-B586-70878396BE53}"/>
              </a:ext>
            </a:extLst>
          </p:cNvPr>
          <p:cNvSpPr txBox="1"/>
          <p:nvPr/>
        </p:nvSpPr>
        <p:spPr>
          <a:xfrm>
            <a:off x="2016565" y="1575776"/>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6274EE95-6081-429C-AB42-0BE807A36850}"/>
              </a:ext>
            </a:extLst>
          </p:cNvPr>
          <p:cNvSpPr txBox="1"/>
          <p:nvPr/>
        </p:nvSpPr>
        <p:spPr>
          <a:xfrm>
            <a:off x="1991771" y="4856806"/>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2A99DC-D22B-4A9E-901C-E72C6A5BDA50}"/>
              </a:ext>
            </a:extLst>
          </p:cNvPr>
          <p:cNvSpPr txBox="1"/>
          <p:nvPr/>
        </p:nvSpPr>
        <p:spPr>
          <a:xfrm>
            <a:off x="3837259" y="1575776"/>
            <a:ext cx="2430774"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solidFill>
                  <a:srgbClr val="E8462B"/>
                </a:solidFill>
              </a:rPr>
              <a:t> ENGINEERING AND MANUFACTURING DESIGN AND DEVELOPMENT</a:t>
            </a:r>
            <a:endParaRPr lang="en-GB" sz="1600" b="1" dirty="0">
              <a:solidFill>
                <a:srgbClr val="E8462B"/>
              </a:solidFill>
              <a:effectLst/>
            </a:endParaRPr>
          </a:p>
        </p:txBody>
      </p:sp>
      <p:sp>
        <p:nvSpPr>
          <p:cNvPr id="12" name="TextBox 11">
            <a:extLst>
              <a:ext uri="{FF2B5EF4-FFF2-40B4-BE49-F238E27FC236}">
                <a16:creationId xmlns:a16="http://schemas.microsoft.com/office/drawing/2014/main" id="{64721C45-D209-4086-BA1D-284BA3439897}"/>
              </a:ext>
            </a:extLst>
          </p:cNvPr>
          <p:cNvSpPr txBox="1"/>
          <p:nvPr/>
        </p:nvSpPr>
        <p:spPr>
          <a:xfrm>
            <a:off x="6268033" y="1589378"/>
            <a:ext cx="3743353" cy="591555"/>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883C1488-8BD6-4A3D-9AE1-5CAD9576C255}"/>
              </a:ext>
            </a:extLst>
          </p:cNvPr>
          <p:cNvSpPr txBox="1"/>
          <p:nvPr/>
        </p:nvSpPr>
        <p:spPr>
          <a:xfrm>
            <a:off x="6268032" y="2175457"/>
            <a:ext cx="3743352" cy="2337493"/>
          </a:xfrm>
          <a:prstGeom prst="rect">
            <a:avLst/>
          </a:prstGeom>
          <a:noFill/>
          <a:ln>
            <a:solidFill>
              <a:srgbClr val="E8472B"/>
            </a:solidFill>
          </a:ln>
        </p:spPr>
        <p:txBody>
          <a:bodyPr wrap="square" rtlCol="0" anchor="ctr">
            <a:noAutofit/>
          </a:bodyPr>
          <a:lstStyle/>
          <a:p>
            <a:pPr indent="266700">
              <a:spcBef>
                <a:spcPts val="300"/>
              </a:spcBef>
              <a:spcAft>
                <a:spcPts val="300"/>
              </a:spcAft>
            </a:pPr>
            <a:r>
              <a:rPr lang="en-GB" sz="1600" dirty="0">
                <a:latin typeface="Arial" panose="020B0604020202020204" pitchFamily="34" charset="0"/>
                <a:cs typeface="Arial" panose="020B0604020202020204" pitchFamily="34" charset="0"/>
              </a:rPr>
              <a:t>Occupational specialisms</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mechanical engineering</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electrical and electronic engineering</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control and instrumentation engineering</a:t>
            </a:r>
          </a:p>
          <a:p>
            <a:pPr marL="539750" lvl="1" indent="-177800"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structural engineering</a:t>
            </a:r>
          </a:p>
        </p:txBody>
      </p:sp>
      <p:sp>
        <p:nvSpPr>
          <p:cNvPr id="14" name="TextBox 13">
            <a:extLst>
              <a:ext uri="{FF2B5EF4-FFF2-40B4-BE49-F238E27FC236}">
                <a16:creationId xmlns:a16="http://schemas.microsoft.com/office/drawing/2014/main" id="{710209C1-19DA-43EE-9896-121958E52E4B}"/>
              </a:ext>
            </a:extLst>
          </p:cNvPr>
          <p:cNvSpPr txBox="1"/>
          <p:nvPr/>
        </p:nvSpPr>
        <p:spPr>
          <a:xfrm>
            <a:off x="10011387" y="1583902"/>
            <a:ext cx="1783892" cy="591555"/>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15" name="TextBox 14">
            <a:extLst>
              <a:ext uri="{FF2B5EF4-FFF2-40B4-BE49-F238E27FC236}">
                <a16:creationId xmlns:a16="http://schemas.microsoft.com/office/drawing/2014/main" id="{195E7FF4-4352-4349-A2BD-7B092098223B}"/>
              </a:ext>
            </a:extLst>
          </p:cNvPr>
          <p:cNvSpPr txBox="1"/>
          <p:nvPr/>
        </p:nvSpPr>
        <p:spPr>
          <a:xfrm>
            <a:off x="10011384" y="2175458"/>
            <a:ext cx="1783895" cy="2337492"/>
          </a:xfrm>
          <a:prstGeom prst="rect">
            <a:avLst/>
          </a:prstGeom>
          <a:noFill/>
          <a:ln>
            <a:solidFill>
              <a:srgbClr val="E8472B"/>
            </a:solidFill>
          </a:ln>
        </p:spPr>
        <p:txBody>
          <a:bodyPr wrap="square" rtlCol="0" anchor="ctr">
            <a:noAutofit/>
          </a:bodyPr>
          <a:lstStyle/>
          <a:p>
            <a:pPr algn="ctr"/>
            <a:r>
              <a:rPr lang="en-GB" dirty="0">
                <a:latin typeface="Arial" panose="020B0604020202020204" pitchFamily="34" charset="0"/>
                <a:cs typeface="Arial" panose="020B0604020202020204" pitchFamily="34" charset="0"/>
              </a:rPr>
              <a:t>Other requirements: </a:t>
            </a:r>
            <a:r>
              <a:rPr lang="en-GB" sz="1600" dirty="0">
                <a:solidFill>
                  <a:srgbClr val="E8462B"/>
                </a:solidFill>
                <a:latin typeface="Arial" panose="020B0604020202020204" pitchFamily="34" charset="0"/>
                <a:cs typeface="Arial" panose="020B0604020202020204" pitchFamily="34" charset="0"/>
              </a:rPr>
              <a:t>CCNSG Safety Passport</a:t>
            </a:r>
            <a:endParaRPr lang="en-GB" dirty="0">
              <a:solidFill>
                <a:srgbClr val="E8462B"/>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671CED57-6BCE-42AC-B3BD-336B72E33490}"/>
              </a:ext>
            </a:extLst>
          </p:cNvPr>
          <p:cNvSpPr txBox="1"/>
          <p:nvPr/>
        </p:nvSpPr>
        <p:spPr>
          <a:xfrm rot="16200000">
            <a:off x="-900240" y="3816832"/>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DBEEEDD8-0041-4AE6-B357-E156712AD55F}"/>
              </a:ext>
            </a:extLst>
          </p:cNvPr>
          <p:cNvSpPr txBox="1"/>
          <p:nvPr/>
        </p:nvSpPr>
        <p:spPr>
          <a:xfrm>
            <a:off x="3811045" y="1593382"/>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C4ED8059-245E-C119-11D4-6F429F6B50D9}"/>
              </a:ext>
            </a:extLst>
          </p:cNvPr>
          <p:cNvGrpSpPr/>
          <p:nvPr/>
        </p:nvGrpSpPr>
        <p:grpSpPr>
          <a:xfrm>
            <a:off x="3837259" y="4856807"/>
            <a:ext cx="7985909" cy="1554063"/>
            <a:chOff x="3722864" y="4581078"/>
            <a:chExt cx="7985909" cy="1554063"/>
          </a:xfrm>
        </p:grpSpPr>
        <p:sp>
          <p:nvSpPr>
            <p:cNvPr id="16" name="TextBox 15">
              <a:extLst>
                <a:ext uri="{FF2B5EF4-FFF2-40B4-BE49-F238E27FC236}">
                  <a16:creationId xmlns:a16="http://schemas.microsoft.com/office/drawing/2014/main" id="{0C596A7C-BAFC-40D6-8151-6F483F88F81E}"/>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5516085A-80E9-4DC8-AFC4-E1C22BBE586D}"/>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DE7348F7-723F-4E07-A627-FE4F1385210A}"/>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25B419C4-E515-4976-9FB2-27A372BA717D}"/>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5C8CCC7B-FA53-4071-93F2-29418A272832}"/>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7D8F21B9-1D24-B59D-BA25-928F801529A7}"/>
              </a:ext>
            </a:extLst>
          </p:cNvPr>
          <p:cNvSpPr txBox="1">
            <a:spLocks/>
          </p:cNvSpPr>
          <p:nvPr/>
        </p:nvSpPr>
        <p:spPr>
          <a:xfrm>
            <a:off x="670792" y="176338"/>
            <a:ext cx="117311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3600" dirty="0"/>
              <a:t>THE COURSE – ENGINEERING AND MANUFACTURING DESIGN AND DEVELOPMENT </a:t>
            </a:r>
          </a:p>
          <a:p>
            <a:endParaRPr lang="en-GB" sz="3600" dirty="0"/>
          </a:p>
        </p:txBody>
      </p:sp>
    </p:spTree>
    <p:extLst>
      <p:ext uri="{BB962C8B-B14F-4D97-AF65-F5344CB8AC3E}">
        <p14:creationId xmlns:p14="http://schemas.microsoft.com/office/powerpoint/2010/main" val="2956880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group of men wearing hard hats and working on a computer&#10;&#10;Description automatically generated">
            <a:extLst>
              <a:ext uri="{FF2B5EF4-FFF2-40B4-BE49-F238E27FC236}">
                <a16:creationId xmlns:a16="http://schemas.microsoft.com/office/drawing/2014/main" id="{EAFC2C60-250E-6553-8463-2B76F541574B}"/>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146480" y="4311156"/>
            <a:ext cx="3623150" cy="2415433"/>
          </a:xfrm>
          <a:prstGeom prst="rect">
            <a:avLst/>
          </a:prstGeom>
        </p:spPr>
      </p:pic>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994670" y="1732422"/>
            <a:ext cx="4147805" cy="3633718"/>
          </a:xfrm>
        </p:spPr>
        <p:txBody>
          <a:bodyPr>
            <a:noAutofit/>
          </a:bodyPr>
          <a:lstStyle/>
          <a:p>
            <a:pPr marL="0" indent="0" fontAlgn="base">
              <a:lnSpc>
                <a:spcPct val="100000"/>
              </a:lnSpc>
              <a:buNone/>
            </a:pPr>
            <a:r>
              <a:rPr lang="en-GB" sz="2400" b="1" dirty="0"/>
              <a:t>Students will develop a deep understanding of industry issues including:</a:t>
            </a:r>
          </a:p>
          <a:p>
            <a:pPr marL="355600" lvl="1" indent="-261938">
              <a:lnSpc>
                <a:spcPct val="100000"/>
              </a:lnSpc>
              <a:spcBef>
                <a:spcPts val="1200"/>
              </a:spcBef>
              <a:spcAft>
                <a:spcPts val="1200"/>
              </a:spcAft>
            </a:pPr>
            <a:r>
              <a:rPr lang="en-GB" sz="1900" b="0" i="0" dirty="0">
                <a:solidFill>
                  <a:srgbClr val="0B0C0C"/>
                </a:solidFill>
                <a:effectLst/>
              </a:rPr>
              <a:t>working within the engineering and manufacturing sectors </a:t>
            </a:r>
          </a:p>
          <a:p>
            <a:pPr marL="355600" lvl="1" indent="-261938">
              <a:lnSpc>
                <a:spcPct val="100000"/>
              </a:lnSpc>
              <a:spcBef>
                <a:spcPts val="1200"/>
              </a:spcBef>
              <a:spcAft>
                <a:spcPts val="1200"/>
              </a:spcAft>
            </a:pPr>
            <a:r>
              <a:rPr lang="en-GB" sz="1900" b="0" i="0" dirty="0">
                <a:solidFill>
                  <a:srgbClr val="0B0C0C"/>
                </a:solidFill>
                <a:effectLst/>
              </a:rPr>
              <a:t>essential mathematics for engineering and manufacturing</a:t>
            </a:r>
          </a:p>
          <a:p>
            <a:pPr marL="355600" lvl="1" indent="-261938">
              <a:lnSpc>
                <a:spcPct val="100000"/>
              </a:lnSpc>
              <a:spcBef>
                <a:spcPts val="1200"/>
              </a:spcBef>
              <a:spcAft>
                <a:spcPts val="1200"/>
              </a:spcAft>
            </a:pPr>
            <a:r>
              <a:rPr lang="en-GB" sz="1900" b="0" i="0" dirty="0">
                <a:solidFill>
                  <a:srgbClr val="0B0C0C"/>
                </a:solidFill>
                <a:effectLst/>
              </a:rPr>
              <a:t>materials and their properties </a:t>
            </a:r>
          </a:p>
          <a:p>
            <a:pPr marL="355600" lvl="1" indent="-261938">
              <a:lnSpc>
                <a:spcPct val="100000"/>
              </a:lnSpc>
              <a:spcBef>
                <a:spcPts val="1200"/>
              </a:spcBef>
              <a:spcAft>
                <a:spcPts val="1200"/>
              </a:spcAft>
            </a:pPr>
            <a:r>
              <a:rPr lang="en-GB" sz="1900" b="0" i="0" dirty="0">
                <a:solidFill>
                  <a:srgbClr val="0B0C0C"/>
                </a:solidFill>
                <a:effectLst/>
              </a:rPr>
              <a:t>business, commercial and financial awareness</a:t>
            </a:r>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5479876" y="1761979"/>
            <a:ext cx="6661796" cy="1956079"/>
          </a:xfrm>
        </p:spPr>
        <p:txBody>
          <a:bodyPr>
            <a:noAutofit/>
          </a:bodyPr>
          <a:lstStyle/>
          <a:p>
            <a:pPr marL="0" indent="0">
              <a:lnSpc>
                <a:spcPct val="100000"/>
              </a:lnSpc>
              <a:spcBef>
                <a:spcPts val="600"/>
              </a:spcBef>
              <a:spcAft>
                <a:spcPts val="600"/>
              </a:spcAft>
              <a:buNone/>
            </a:pPr>
            <a:r>
              <a:rPr lang="en-GB" sz="2400" b="1" dirty="0"/>
              <a:t>Students at </a:t>
            </a:r>
            <a:r>
              <a:rPr lang="en-GB" sz="2400" b="1" dirty="0">
                <a:highlight>
                  <a:srgbClr val="FFFF00"/>
                </a:highlight>
              </a:rPr>
              <a:t>&lt;school/college&gt;</a:t>
            </a:r>
            <a:r>
              <a:rPr lang="en-GB" sz="2400" b="1" dirty="0"/>
              <a:t> will study one of the following occupational specialisms: </a:t>
            </a:r>
          </a:p>
          <a:p>
            <a:pPr marL="449263" lvl="1" indent="-177800" fontAlgn="base">
              <a:lnSpc>
                <a:spcPct val="100000"/>
              </a:lnSpc>
              <a:spcAft>
                <a:spcPts val="500"/>
              </a:spcAft>
            </a:pPr>
            <a:r>
              <a:rPr lang="en-GB" sz="1600" dirty="0">
                <a:solidFill>
                  <a:srgbClr val="FF0000"/>
                </a:solidFill>
                <a:highlight>
                  <a:srgbClr val="FFFF00"/>
                </a:highlight>
              </a:rPr>
              <a:t>M</a:t>
            </a:r>
            <a:r>
              <a:rPr lang="en-GB" sz="1600" b="0" i="0" dirty="0">
                <a:solidFill>
                  <a:srgbClr val="FF0000"/>
                </a:solidFill>
                <a:effectLst/>
                <a:highlight>
                  <a:srgbClr val="FFFF00"/>
                </a:highlight>
              </a:rPr>
              <a:t>aintenance engineering technologies: mechanical</a:t>
            </a:r>
          </a:p>
          <a:p>
            <a:pPr marL="449263" lvl="1" indent="-177800" fontAlgn="base">
              <a:lnSpc>
                <a:spcPct val="100000"/>
              </a:lnSpc>
              <a:spcAft>
                <a:spcPts val="500"/>
              </a:spcAft>
            </a:pPr>
            <a:r>
              <a:rPr lang="en-GB" sz="1600" b="0" i="0" dirty="0">
                <a:solidFill>
                  <a:srgbClr val="FF0000"/>
                </a:solidFill>
                <a:effectLst/>
                <a:highlight>
                  <a:srgbClr val="FFFF00"/>
                </a:highlight>
              </a:rPr>
              <a:t>Maintenance engineering technologies: mechatronic</a:t>
            </a:r>
          </a:p>
          <a:p>
            <a:pPr marL="449263" lvl="1" indent="-177800" fontAlgn="base">
              <a:lnSpc>
                <a:spcPct val="100000"/>
              </a:lnSpc>
              <a:spcAft>
                <a:spcPts val="500"/>
              </a:spcAft>
            </a:pPr>
            <a:r>
              <a:rPr lang="en-GB" sz="1600" dirty="0">
                <a:solidFill>
                  <a:srgbClr val="FF0000"/>
                </a:solidFill>
                <a:highlight>
                  <a:srgbClr val="FFFF00"/>
                </a:highlight>
              </a:rPr>
              <a:t>M</a:t>
            </a:r>
            <a:r>
              <a:rPr lang="en-GB" sz="1600" b="0" i="0" dirty="0">
                <a:solidFill>
                  <a:srgbClr val="FF0000"/>
                </a:solidFill>
                <a:effectLst/>
                <a:highlight>
                  <a:srgbClr val="FFFF00"/>
                </a:highlight>
              </a:rPr>
              <a:t>aintenance engineering technologies: electrical &amp; electronic</a:t>
            </a:r>
          </a:p>
          <a:p>
            <a:pPr marL="449263" lvl="1" indent="-177800" fontAlgn="base">
              <a:lnSpc>
                <a:spcPct val="100000"/>
              </a:lnSpc>
              <a:spcAft>
                <a:spcPts val="500"/>
              </a:spcAft>
            </a:pPr>
            <a:r>
              <a:rPr lang="en-GB" sz="1600" dirty="0">
                <a:solidFill>
                  <a:srgbClr val="FF0000"/>
                </a:solidFill>
                <a:highlight>
                  <a:srgbClr val="FFFF00"/>
                </a:highlight>
              </a:rPr>
              <a:t>M</a:t>
            </a:r>
            <a:r>
              <a:rPr lang="en-GB" sz="1600" b="0" i="0" dirty="0">
                <a:solidFill>
                  <a:srgbClr val="FF0000"/>
                </a:solidFill>
                <a:effectLst/>
                <a:highlight>
                  <a:srgbClr val="FFFF00"/>
                </a:highlight>
              </a:rPr>
              <a:t>aintenance engineering technologies: control &amp; instrumentation</a:t>
            </a:r>
          </a:p>
          <a:p>
            <a:pPr marL="449263" lvl="1" indent="-177800" fontAlgn="base">
              <a:lnSpc>
                <a:spcPct val="100000"/>
              </a:lnSpc>
              <a:spcAft>
                <a:spcPts val="500"/>
              </a:spcAft>
            </a:pPr>
            <a:r>
              <a:rPr lang="en-GB" sz="1600" dirty="0">
                <a:solidFill>
                  <a:srgbClr val="FF0000"/>
                </a:solidFill>
                <a:highlight>
                  <a:srgbClr val="FFFF00"/>
                </a:highlight>
              </a:rPr>
              <a:t>M</a:t>
            </a:r>
            <a:r>
              <a:rPr lang="en-GB" sz="1600" b="0" i="0" dirty="0">
                <a:solidFill>
                  <a:srgbClr val="FF0000"/>
                </a:solidFill>
                <a:effectLst/>
                <a:highlight>
                  <a:srgbClr val="FFFF00"/>
                </a:highlight>
              </a:rPr>
              <a:t>aintenance, installation, and repair: light and electric vehicles</a:t>
            </a:r>
          </a:p>
          <a:p>
            <a:pPr marL="0" indent="0" algn="l" fontAlgn="base">
              <a:lnSpc>
                <a:spcPct val="100000"/>
              </a:lnSpc>
              <a:spcBef>
                <a:spcPts val="600"/>
              </a:spcBef>
              <a:spcAft>
                <a:spcPts val="600"/>
              </a:spcAft>
              <a:buNone/>
            </a:pPr>
            <a:endParaRPr lang="en-GB" sz="2000" dirty="0"/>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670792" y="258470"/>
            <a:ext cx="11293064"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3600" dirty="0"/>
              <a:t>MAINTENANCE, INSTALLATION AND REPAIR FOR ENGINEERING AND MANUFACTURING T LEVEL</a:t>
            </a:r>
          </a:p>
        </p:txBody>
      </p:sp>
    </p:spTree>
    <p:extLst>
      <p:ext uri="{BB962C8B-B14F-4D97-AF65-F5344CB8AC3E}">
        <p14:creationId xmlns:p14="http://schemas.microsoft.com/office/powerpoint/2010/main" val="7871906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5E1313A-A3AB-4D5A-B586-70878396BE53}"/>
              </a:ext>
            </a:extLst>
          </p:cNvPr>
          <p:cNvSpPr txBox="1"/>
          <p:nvPr/>
        </p:nvSpPr>
        <p:spPr>
          <a:xfrm>
            <a:off x="2016565" y="1575776"/>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6274EE95-6081-429C-AB42-0BE807A36850}"/>
              </a:ext>
            </a:extLst>
          </p:cNvPr>
          <p:cNvSpPr txBox="1"/>
          <p:nvPr/>
        </p:nvSpPr>
        <p:spPr>
          <a:xfrm>
            <a:off x="1991771" y="4856806"/>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2A99DC-D22B-4A9E-901C-E72C6A5BDA50}"/>
              </a:ext>
            </a:extLst>
          </p:cNvPr>
          <p:cNvSpPr txBox="1"/>
          <p:nvPr/>
        </p:nvSpPr>
        <p:spPr>
          <a:xfrm>
            <a:off x="3837259" y="1575776"/>
            <a:ext cx="2430774"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solidFill>
                  <a:srgbClr val="E8462B"/>
                </a:solidFill>
              </a:rPr>
              <a:t>MAINTENANCE, INSTALLATION AND REPAIR FOR ENGINEERING AND MANUFACTURING</a:t>
            </a:r>
          </a:p>
        </p:txBody>
      </p:sp>
      <p:sp>
        <p:nvSpPr>
          <p:cNvPr id="12" name="TextBox 11">
            <a:extLst>
              <a:ext uri="{FF2B5EF4-FFF2-40B4-BE49-F238E27FC236}">
                <a16:creationId xmlns:a16="http://schemas.microsoft.com/office/drawing/2014/main" id="{64721C45-D209-4086-BA1D-284BA3439897}"/>
              </a:ext>
            </a:extLst>
          </p:cNvPr>
          <p:cNvSpPr txBox="1"/>
          <p:nvPr/>
        </p:nvSpPr>
        <p:spPr>
          <a:xfrm>
            <a:off x="6268033" y="1589378"/>
            <a:ext cx="3743353" cy="591555"/>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883C1488-8BD6-4A3D-9AE1-5CAD9576C255}"/>
              </a:ext>
            </a:extLst>
          </p:cNvPr>
          <p:cNvSpPr txBox="1"/>
          <p:nvPr/>
        </p:nvSpPr>
        <p:spPr>
          <a:xfrm>
            <a:off x="6268032" y="2175457"/>
            <a:ext cx="3743352" cy="2337493"/>
          </a:xfrm>
          <a:prstGeom prst="rect">
            <a:avLst/>
          </a:prstGeom>
          <a:noFill/>
          <a:ln>
            <a:solidFill>
              <a:srgbClr val="E8472B"/>
            </a:solidFill>
          </a:ln>
        </p:spPr>
        <p:txBody>
          <a:bodyPr wrap="square" rtlCol="0" anchor="ctr">
            <a:noAutofit/>
          </a:bodyPr>
          <a:lstStyle/>
          <a:p>
            <a:pPr indent="87313">
              <a:spcBef>
                <a:spcPts val="300"/>
              </a:spcBef>
              <a:spcAft>
                <a:spcPts val="300"/>
              </a:spcAft>
            </a:pPr>
            <a:r>
              <a:rPr lang="en-GB" sz="1600" dirty="0">
                <a:latin typeface="Arial" panose="020B0604020202020204" pitchFamily="34" charset="0"/>
                <a:cs typeface="Arial" panose="020B0604020202020204" pitchFamily="34" charset="0"/>
              </a:rPr>
              <a:t>Occupational specialisms</a:t>
            </a:r>
          </a:p>
          <a:p>
            <a:pPr marL="268288" lvl="1" indent="-180975"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Installation and repair in light and electric vehicles</a:t>
            </a:r>
          </a:p>
          <a:p>
            <a:pPr marL="268288" lvl="1" indent="-180975"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Maintenance engineering technologies in</a:t>
            </a:r>
          </a:p>
          <a:p>
            <a:pPr marL="996950" lvl="2" indent="-177800" fontAlgn="base">
              <a:spcBef>
                <a:spcPts val="300"/>
              </a:spcBef>
              <a:spcAft>
                <a:spcPts val="300"/>
              </a:spcAft>
              <a:buFont typeface="Arial" panose="020B0604020202020204" pitchFamily="34" charset="0"/>
              <a:buChar char="•"/>
            </a:pPr>
            <a:r>
              <a:rPr lang="en-GB" sz="1100" b="0" i="0" dirty="0">
                <a:solidFill>
                  <a:srgbClr val="E8462B"/>
                </a:solidFill>
                <a:effectLst/>
                <a:latin typeface="Arial" panose="020B0604020202020204" pitchFamily="34" charset="0"/>
                <a:cs typeface="Arial" panose="020B0604020202020204" pitchFamily="34" charset="0"/>
              </a:rPr>
              <a:t>mechanical</a:t>
            </a:r>
          </a:p>
          <a:p>
            <a:pPr marL="996950" lvl="2" indent="-177800" fontAlgn="base">
              <a:spcBef>
                <a:spcPts val="300"/>
              </a:spcBef>
              <a:spcAft>
                <a:spcPts val="300"/>
              </a:spcAft>
              <a:buFont typeface="Arial" panose="020B0604020202020204" pitchFamily="34" charset="0"/>
              <a:buChar char="•"/>
            </a:pPr>
            <a:r>
              <a:rPr lang="en-GB" sz="1100" b="0" i="0" dirty="0">
                <a:solidFill>
                  <a:srgbClr val="E8462B"/>
                </a:solidFill>
                <a:effectLst/>
                <a:latin typeface="Arial" panose="020B0604020202020204" pitchFamily="34" charset="0"/>
                <a:cs typeface="Arial" panose="020B0604020202020204" pitchFamily="34" charset="0"/>
              </a:rPr>
              <a:t>mechatronic</a:t>
            </a:r>
          </a:p>
          <a:p>
            <a:pPr marL="996950" lvl="2" indent="-177800" fontAlgn="base">
              <a:spcBef>
                <a:spcPts val="300"/>
              </a:spcBef>
              <a:spcAft>
                <a:spcPts val="300"/>
              </a:spcAft>
              <a:buFont typeface="Arial" panose="020B0604020202020204" pitchFamily="34" charset="0"/>
              <a:buChar char="•"/>
            </a:pPr>
            <a:r>
              <a:rPr lang="en-GB" sz="1100" b="0" i="0" dirty="0">
                <a:solidFill>
                  <a:srgbClr val="E8462B"/>
                </a:solidFill>
                <a:effectLst/>
                <a:latin typeface="Arial" panose="020B0604020202020204" pitchFamily="34" charset="0"/>
                <a:cs typeface="Arial" panose="020B0604020202020204" pitchFamily="34" charset="0"/>
              </a:rPr>
              <a:t>electrical &amp; electronic</a:t>
            </a:r>
          </a:p>
          <a:p>
            <a:pPr marL="996950" lvl="2" indent="-177800" fontAlgn="base">
              <a:spcBef>
                <a:spcPts val="300"/>
              </a:spcBef>
              <a:spcAft>
                <a:spcPts val="300"/>
              </a:spcAft>
              <a:buFont typeface="Arial" panose="020B0604020202020204" pitchFamily="34" charset="0"/>
              <a:buChar char="•"/>
            </a:pPr>
            <a:r>
              <a:rPr lang="en-GB" sz="1100" b="0" i="0" dirty="0">
                <a:solidFill>
                  <a:srgbClr val="E8462B"/>
                </a:solidFill>
                <a:effectLst/>
                <a:latin typeface="Arial" panose="020B0604020202020204" pitchFamily="34" charset="0"/>
                <a:cs typeface="Arial" panose="020B0604020202020204" pitchFamily="34" charset="0"/>
              </a:rPr>
              <a:t>control &amp; instrumentation</a:t>
            </a:r>
          </a:p>
        </p:txBody>
      </p:sp>
      <p:sp>
        <p:nvSpPr>
          <p:cNvPr id="14" name="TextBox 13">
            <a:extLst>
              <a:ext uri="{FF2B5EF4-FFF2-40B4-BE49-F238E27FC236}">
                <a16:creationId xmlns:a16="http://schemas.microsoft.com/office/drawing/2014/main" id="{710209C1-19DA-43EE-9896-121958E52E4B}"/>
              </a:ext>
            </a:extLst>
          </p:cNvPr>
          <p:cNvSpPr txBox="1"/>
          <p:nvPr/>
        </p:nvSpPr>
        <p:spPr>
          <a:xfrm>
            <a:off x="10011387" y="1583902"/>
            <a:ext cx="1783892" cy="591555"/>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15" name="TextBox 14">
            <a:extLst>
              <a:ext uri="{FF2B5EF4-FFF2-40B4-BE49-F238E27FC236}">
                <a16:creationId xmlns:a16="http://schemas.microsoft.com/office/drawing/2014/main" id="{195E7FF4-4352-4349-A2BD-7B092098223B}"/>
              </a:ext>
            </a:extLst>
          </p:cNvPr>
          <p:cNvSpPr txBox="1"/>
          <p:nvPr/>
        </p:nvSpPr>
        <p:spPr>
          <a:xfrm>
            <a:off x="10011384" y="2175458"/>
            <a:ext cx="1783895" cy="2337492"/>
          </a:xfrm>
          <a:prstGeom prst="rect">
            <a:avLst/>
          </a:prstGeom>
          <a:noFill/>
          <a:ln>
            <a:solidFill>
              <a:srgbClr val="E8472B"/>
            </a:solidFill>
          </a:ln>
        </p:spPr>
        <p:txBody>
          <a:bodyPr wrap="square" rtlCol="0" anchor="ctr">
            <a:noAutofit/>
          </a:bodyPr>
          <a:lstStyle/>
          <a:p>
            <a:pPr algn="ctr"/>
            <a:r>
              <a:rPr lang="en-GB" dirty="0">
                <a:latin typeface="Arial" panose="020B0604020202020204" pitchFamily="34" charset="0"/>
                <a:cs typeface="Arial" panose="020B0604020202020204" pitchFamily="34" charset="0"/>
              </a:rPr>
              <a:t>Other requirements: </a:t>
            </a:r>
            <a:r>
              <a:rPr lang="en-GB" sz="1800" dirty="0">
                <a:solidFill>
                  <a:srgbClr val="E8462B"/>
                </a:solidFill>
                <a:latin typeface="Arial" panose="020B0604020202020204" pitchFamily="34" charset="0"/>
                <a:cs typeface="Arial" panose="020B0604020202020204" pitchFamily="34" charset="0"/>
              </a:rPr>
              <a:t>CCNSG Safety Passport</a:t>
            </a:r>
            <a:endParaRPr lang="en-GB" dirty="0">
              <a:solidFill>
                <a:srgbClr val="E8462B"/>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671CED57-6BCE-42AC-B3BD-336B72E33490}"/>
              </a:ext>
            </a:extLst>
          </p:cNvPr>
          <p:cNvSpPr txBox="1"/>
          <p:nvPr/>
        </p:nvSpPr>
        <p:spPr>
          <a:xfrm rot="16200000">
            <a:off x="-900240" y="3816832"/>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DBEEEDD8-0041-4AE6-B357-E156712AD55F}"/>
              </a:ext>
            </a:extLst>
          </p:cNvPr>
          <p:cNvSpPr txBox="1"/>
          <p:nvPr/>
        </p:nvSpPr>
        <p:spPr>
          <a:xfrm>
            <a:off x="3811045" y="1593382"/>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C4ED8059-245E-C119-11D4-6F429F6B50D9}"/>
              </a:ext>
            </a:extLst>
          </p:cNvPr>
          <p:cNvGrpSpPr/>
          <p:nvPr/>
        </p:nvGrpSpPr>
        <p:grpSpPr>
          <a:xfrm>
            <a:off x="3837259" y="4856807"/>
            <a:ext cx="7985909" cy="1554063"/>
            <a:chOff x="3722864" y="4581078"/>
            <a:chExt cx="7985909" cy="1554063"/>
          </a:xfrm>
        </p:grpSpPr>
        <p:sp>
          <p:nvSpPr>
            <p:cNvPr id="16" name="TextBox 15">
              <a:extLst>
                <a:ext uri="{FF2B5EF4-FFF2-40B4-BE49-F238E27FC236}">
                  <a16:creationId xmlns:a16="http://schemas.microsoft.com/office/drawing/2014/main" id="{0C596A7C-BAFC-40D6-8151-6F483F88F81E}"/>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5516085A-80E9-4DC8-AFC4-E1C22BBE586D}"/>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DE7348F7-723F-4E07-A627-FE4F1385210A}"/>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25B419C4-E515-4976-9FB2-27A372BA717D}"/>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5C8CCC7B-FA53-4071-93F2-29418A272832}"/>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7D8F21B9-1D24-B59D-BA25-928F801529A7}"/>
              </a:ext>
            </a:extLst>
          </p:cNvPr>
          <p:cNvSpPr txBox="1">
            <a:spLocks/>
          </p:cNvSpPr>
          <p:nvPr/>
        </p:nvSpPr>
        <p:spPr>
          <a:xfrm>
            <a:off x="210854" y="176338"/>
            <a:ext cx="12349826"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3600" dirty="0"/>
              <a:t>THE COURSE – MAINTENANCE, INSTALLATION AND REPAIR FOR ENGINEERING AND MANUFACTURING </a:t>
            </a:r>
          </a:p>
          <a:p>
            <a:endParaRPr lang="en-GB" sz="3600" dirty="0"/>
          </a:p>
        </p:txBody>
      </p:sp>
    </p:spTree>
    <p:extLst>
      <p:ext uri="{BB962C8B-B14F-4D97-AF65-F5344CB8AC3E}">
        <p14:creationId xmlns:p14="http://schemas.microsoft.com/office/powerpoint/2010/main" val="810479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01A9F15-28C9-9460-E10B-D7A6510C8792}"/>
              </a:ext>
            </a:extLst>
          </p:cNvPr>
          <p:cNvSpPr>
            <a:spLocks noGrp="1"/>
          </p:cNvSpPr>
          <p:nvPr>
            <p:ph sz="half" idx="1"/>
          </p:nvPr>
        </p:nvSpPr>
        <p:spPr>
          <a:xfrm>
            <a:off x="994670" y="1732422"/>
            <a:ext cx="4147805" cy="3633718"/>
          </a:xfrm>
        </p:spPr>
        <p:txBody>
          <a:bodyPr>
            <a:noAutofit/>
          </a:bodyPr>
          <a:lstStyle/>
          <a:p>
            <a:pPr marL="0" indent="0" fontAlgn="base">
              <a:lnSpc>
                <a:spcPct val="100000"/>
              </a:lnSpc>
              <a:buNone/>
            </a:pPr>
            <a:r>
              <a:rPr lang="en-GB" sz="2400" b="1" dirty="0"/>
              <a:t>Students will develop a deep understanding of industry issues including:</a:t>
            </a:r>
          </a:p>
          <a:p>
            <a:pPr marL="355600" lvl="1" indent="-261938">
              <a:lnSpc>
                <a:spcPct val="100000"/>
              </a:lnSpc>
              <a:spcBef>
                <a:spcPts val="1200"/>
              </a:spcBef>
              <a:spcAft>
                <a:spcPts val="1200"/>
              </a:spcAft>
            </a:pPr>
            <a:r>
              <a:rPr lang="en-GB" sz="1900" b="0" i="0" dirty="0">
                <a:solidFill>
                  <a:srgbClr val="0B0C0C"/>
                </a:solidFill>
                <a:effectLst/>
              </a:rPr>
              <a:t>working within the engineering and manufacturing sectors </a:t>
            </a:r>
          </a:p>
          <a:p>
            <a:pPr marL="355600" lvl="1" indent="-261938">
              <a:lnSpc>
                <a:spcPct val="100000"/>
              </a:lnSpc>
              <a:spcBef>
                <a:spcPts val="1200"/>
              </a:spcBef>
              <a:spcAft>
                <a:spcPts val="1200"/>
              </a:spcAft>
            </a:pPr>
            <a:r>
              <a:rPr lang="en-GB" sz="1900" b="0" i="0" dirty="0">
                <a:solidFill>
                  <a:srgbClr val="0B0C0C"/>
                </a:solidFill>
                <a:effectLst/>
              </a:rPr>
              <a:t>essential mathematics for engineering and manufacturing</a:t>
            </a:r>
          </a:p>
          <a:p>
            <a:pPr marL="355600" lvl="1" indent="-261938">
              <a:lnSpc>
                <a:spcPct val="100000"/>
              </a:lnSpc>
              <a:spcBef>
                <a:spcPts val="1200"/>
              </a:spcBef>
              <a:spcAft>
                <a:spcPts val="1200"/>
              </a:spcAft>
            </a:pPr>
            <a:r>
              <a:rPr lang="en-GB" sz="1900" b="0" i="0" dirty="0">
                <a:solidFill>
                  <a:srgbClr val="0B0C0C"/>
                </a:solidFill>
                <a:effectLst/>
              </a:rPr>
              <a:t>materials and their properties </a:t>
            </a:r>
          </a:p>
          <a:p>
            <a:pPr marL="355600" lvl="1" indent="-261938">
              <a:lnSpc>
                <a:spcPct val="100000"/>
              </a:lnSpc>
              <a:spcBef>
                <a:spcPts val="1200"/>
              </a:spcBef>
              <a:spcAft>
                <a:spcPts val="1200"/>
              </a:spcAft>
            </a:pPr>
            <a:r>
              <a:rPr lang="en-GB" sz="1900" b="0" i="0" dirty="0">
                <a:solidFill>
                  <a:srgbClr val="0B0C0C"/>
                </a:solidFill>
                <a:effectLst/>
              </a:rPr>
              <a:t>business, commercial and financial awareness</a:t>
            </a:r>
          </a:p>
        </p:txBody>
      </p:sp>
      <p:sp>
        <p:nvSpPr>
          <p:cNvPr id="4" name="Content Placeholder 3">
            <a:extLst>
              <a:ext uri="{FF2B5EF4-FFF2-40B4-BE49-F238E27FC236}">
                <a16:creationId xmlns:a16="http://schemas.microsoft.com/office/drawing/2014/main" id="{F24D38BF-C0F1-19D6-C686-222F7D7B0E9B}"/>
              </a:ext>
            </a:extLst>
          </p:cNvPr>
          <p:cNvSpPr>
            <a:spLocks noGrp="1"/>
          </p:cNvSpPr>
          <p:nvPr>
            <p:ph sz="half" idx="2"/>
          </p:nvPr>
        </p:nvSpPr>
        <p:spPr>
          <a:xfrm>
            <a:off x="5479876" y="1761979"/>
            <a:ext cx="6661796" cy="1956079"/>
          </a:xfrm>
        </p:spPr>
        <p:txBody>
          <a:bodyPr>
            <a:noAutofit/>
          </a:bodyPr>
          <a:lstStyle/>
          <a:p>
            <a:pPr marL="0" indent="0">
              <a:lnSpc>
                <a:spcPct val="100000"/>
              </a:lnSpc>
              <a:spcBef>
                <a:spcPts val="600"/>
              </a:spcBef>
              <a:spcAft>
                <a:spcPts val="600"/>
              </a:spcAft>
              <a:buNone/>
            </a:pPr>
            <a:r>
              <a:rPr lang="en-GB" sz="2400" b="1" dirty="0"/>
              <a:t>Students at </a:t>
            </a:r>
            <a:r>
              <a:rPr lang="en-GB" sz="2400" b="1" dirty="0">
                <a:highlight>
                  <a:srgbClr val="FFFF00"/>
                </a:highlight>
              </a:rPr>
              <a:t>&lt;school/college&gt; </a:t>
            </a:r>
            <a:r>
              <a:rPr lang="en-GB" sz="2400" b="1" dirty="0"/>
              <a:t>will study one of the following occupational specialisms: </a:t>
            </a:r>
          </a:p>
          <a:p>
            <a:pPr marL="449263" lvl="1" indent="-177800" fontAlgn="base">
              <a:lnSpc>
                <a:spcPct val="100000"/>
              </a:lnSpc>
              <a:spcAft>
                <a:spcPts val="500"/>
              </a:spcAft>
            </a:pPr>
            <a:r>
              <a:rPr lang="en-GB" sz="1600" dirty="0">
                <a:solidFill>
                  <a:srgbClr val="FF0000"/>
                </a:solidFill>
                <a:highlight>
                  <a:srgbClr val="FFFF00"/>
                </a:highlight>
              </a:rPr>
              <a:t>F</a:t>
            </a:r>
            <a:r>
              <a:rPr lang="en-GB" sz="1600" b="0" i="0" dirty="0">
                <a:solidFill>
                  <a:srgbClr val="FF0000"/>
                </a:solidFill>
                <a:effectLst/>
                <a:highlight>
                  <a:srgbClr val="FFFF00"/>
                </a:highlight>
              </a:rPr>
              <a:t>itting and assembly technologies</a:t>
            </a:r>
          </a:p>
          <a:p>
            <a:pPr marL="449263" lvl="1" indent="-177800" fontAlgn="base">
              <a:lnSpc>
                <a:spcPct val="100000"/>
              </a:lnSpc>
              <a:spcAft>
                <a:spcPts val="500"/>
              </a:spcAft>
            </a:pPr>
            <a:r>
              <a:rPr lang="en-GB" sz="1600" dirty="0">
                <a:solidFill>
                  <a:srgbClr val="FF0000"/>
                </a:solidFill>
                <a:highlight>
                  <a:srgbClr val="FFFF00"/>
                </a:highlight>
              </a:rPr>
              <a:t>M</a:t>
            </a:r>
            <a:r>
              <a:rPr lang="en-GB" sz="1600" b="0" i="0" dirty="0">
                <a:solidFill>
                  <a:srgbClr val="FF0000"/>
                </a:solidFill>
                <a:effectLst/>
                <a:highlight>
                  <a:srgbClr val="FFFF00"/>
                </a:highlight>
              </a:rPr>
              <a:t>achining and toolmaking technologies</a:t>
            </a:r>
          </a:p>
          <a:p>
            <a:pPr marL="449263" lvl="1" indent="-177800" fontAlgn="base">
              <a:lnSpc>
                <a:spcPct val="100000"/>
              </a:lnSpc>
              <a:spcAft>
                <a:spcPts val="500"/>
              </a:spcAft>
            </a:pPr>
            <a:r>
              <a:rPr lang="en-GB" sz="1600" dirty="0">
                <a:solidFill>
                  <a:srgbClr val="FF0000"/>
                </a:solidFill>
                <a:highlight>
                  <a:srgbClr val="FFFF00"/>
                </a:highlight>
              </a:rPr>
              <a:t>C</a:t>
            </a:r>
            <a:r>
              <a:rPr lang="en-GB" sz="1600" b="0" i="0" dirty="0">
                <a:solidFill>
                  <a:srgbClr val="FF0000"/>
                </a:solidFill>
                <a:effectLst/>
                <a:highlight>
                  <a:srgbClr val="FFFF00"/>
                </a:highlight>
              </a:rPr>
              <a:t>omposites manufacturing technologies</a:t>
            </a:r>
          </a:p>
          <a:p>
            <a:pPr marL="449263" lvl="1" indent="-177800" fontAlgn="base">
              <a:lnSpc>
                <a:spcPct val="100000"/>
              </a:lnSpc>
              <a:spcAft>
                <a:spcPts val="500"/>
              </a:spcAft>
            </a:pPr>
            <a:r>
              <a:rPr lang="en-GB" sz="1600" dirty="0">
                <a:solidFill>
                  <a:srgbClr val="FF0000"/>
                </a:solidFill>
                <a:highlight>
                  <a:srgbClr val="FFFF00"/>
                </a:highlight>
              </a:rPr>
              <a:t>F</a:t>
            </a:r>
            <a:r>
              <a:rPr lang="en-GB" sz="1600" b="0" i="0" dirty="0">
                <a:solidFill>
                  <a:srgbClr val="FF0000"/>
                </a:solidFill>
                <a:effectLst/>
                <a:highlight>
                  <a:srgbClr val="FFFF00"/>
                </a:highlight>
              </a:rPr>
              <a:t>abrication and welding technologies</a:t>
            </a:r>
            <a:endParaRPr lang="en-GB" sz="2000" dirty="0">
              <a:highlight>
                <a:srgbClr val="FFFF00"/>
              </a:highlight>
            </a:endParaRPr>
          </a:p>
        </p:txBody>
      </p:sp>
      <p:sp>
        <p:nvSpPr>
          <p:cNvPr id="3" name="Title 1">
            <a:extLst>
              <a:ext uri="{FF2B5EF4-FFF2-40B4-BE49-F238E27FC236}">
                <a16:creationId xmlns:a16="http://schemas.microsoft.com/office/drawing/2014/main" id="{C88C6620-B8AC-D443-D2C3-615B4B7509F8}"/>
              </a:ext>
            </a:extLst>
          </p:cNvPr>
          <p:cNvSpPr txBox="1">
            <a:spLocks/>
          </p:cNvSpPr>
          <p:nvPr/>
        </p:nvSpPr>
        <p:spPr>
          <a:xfrm>
            <a:off x="670792" y="258470"/>
            <a:ext cx="11293064"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3600" dirty="0"/>
              <a:t>ENGINEERING, MANUFACTURING, PROCESSING AND CONTROL T LEVEL</a:t>
            </a:r>
          </a:p>
        </p:txBody>
      </p:sp>
      <p:pic>
        <p:nvPicPr>
          <p:cNvPr id="6" name="Picture 5" descr="A person and person wearing safety goggles and gloves&#10;&#10;Description automatically generated">
            <a:extLst>
              <a:ext uri="{FF2B5EF4-FFF2-40B4-BE49-F238E27FC236}">
                <a16:creationId xmlns:a16="http://schemas.microsoft.com/office/drawing/2014/main" id="{D2118053-BDBD-F992-7C00-5EC5DF7269C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070812" y="4330091"/>
            <a:ext cx="3489152" cy="2322325"/>
          </a:xfrm>
          <a:prstGeom prst="rect">
            <a:avLst/>
          </a:prstGeom>
        </p:spPr>
      </p:pic>
    </p:spTree>
    <p:extLst>
      <p:ext uri="{BB962C8B-B14F-4D97-AF65-F5344CB8AC3E}">
        <p14:creationId xmlns:p14="http://schemas.microsoft.com/office/powerpoint/2010/main" val="3806890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35E1313A-A3AB-4D5A-B586-70878396BE53}"/>
              </a:ext>
            </a:extLst>
          </p:cNvPr>
          <p:cNvSpPr txBox="1"/>
          <p:nvPr/>
        </p:nvSpPr>
        <p:spPr>
          <a:xfrm>
            <a:off x="2016565" y="1575776"/>
            <a:ext cx="1296144" cy="2943545"/>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80%</a:t>
            </a:r>
          </a:p>
          <a:p>
            <a:pPr algn="ctr"/>
            <a:endParaRPr lang="en-GB" sz="2000" dirty="0">
              <a:latin typeface="Arial" panose="020B0604020202020204" pitchFamily="34" charset="0"/>
              <a:cs typeface="Arial" panose="020B0604020202020204" pitchFamily="34" charset="0"/>
            </a:endParaRPr>
          </a:p>
          <a:p>
            <a:pPr algn="ctr"/>
            <a:r>
              <a:rPr lang="en-GB" sz="1600" dirty="0">
                <a:latin typeface="Arial" panose="020B0604020202020204" pitchFamily="34" charset="0"/>
                <a:cs typeface="Arial" panose="020B0604020202020204" pitchFamily="34" charset="0"/>
              </a:rPr>
              <a:t>Up to 1400 hours</a:t>
            </a:r>
          </a:p>
        </p:txBody>
      </p:sp>
      <p:sp>
        <p:nvSpPr>
          <p:cNvPr id="10" name="TextBox 9">
            <a:extLst>
              <a:ext uri="{FF2B5EF4-FFF2-40B4-BE49-F238E27FC236}">
                <a16:creationId xmlns:a16="http://schemas.microsoft.com/office/drawing/2014/main" id="{6274EE95-6081-429C-AB42-0BE807A36850}"/>
              </a:ext>
            </a:extLst>
          </p:cNvPr>
          <p:cNvSpPr txBox="1"/>
          <p:nvPr/>
        </p:nvSpPr>
        <p:spPr>
          <a:xfrm>
            <a:off x="1991771" y="4856806"/>
            <a:ext cx="1296144" cy="1554064"/>
          </a:xfrm>
          <a:prstGeom prst="rect">
            <a:avLst/>
          </a:prstGeom>
          <a:noFill/>
          <a:ln>
            <a:solidFill>
              <a:srgbClr val="E8472B"/>
            </a:solidFill>
          </a:ln>
        </p:spPr>
        <p:txBody>
          <a:bodyPr wrap="square" rtlCol="0" anchor="ctr">
            <a:noAutofit/>
          </a:bodyPr>
          <a:lstStyle/>
          <a:p>
            <a:pPr algn="ctr"/>
            <a:r>
              <a:rPr lang="en-GB" sz="2800" b="1" dirty="0">
                <a:latin typeface="Arial" panose="020B0604020202020204" pitchFamily="34" charset="0"/>
                <a:cs typeface="Arial" panose="020B0604020202020204" pitchFamily="34" charset="0"/>
              </a:rPr>
              <a:t>20%</a:t>
            </a:r>
          </a:p>
          <a:p>
            <a:pPr algn="ctr"/>
            <a:r>
              <a:rPr lang="en-GB" sz="1600" dirty="0">
                <a:latin typeface="Arial" panose="020B0604020202020204" pitchFamily="34" charset="0"/>
                <a:cs typeface="Arial" panose="020B0604020202020204" pitchFamily="34" charset="0"/>
              </a:rPr>
              <a:t>At least </a:t>
            </a:r>
          </a:p>
          <a:p>
            <a:pPr algn="ctr">
              <a:spcAft>
                <a:spcPts val="600"/>
              </a:spcAft>
            </a:pPr>
            <a:r>
              <a:rPr lang="en-GB" sz="1600" dirty="0">
                <a:latin typeface="Arial" panose="020B0604020202020204" pitchFamily="34" charset="0"/>
                <a:cs typeface="Arial" panose="020B0604020202020204" pitchFamily="34" charset="0"/>
              </a:rPr>
              <a:t>315 hours</a:t>
            </a:r>
          </a:p>
          <a:p>
            <a:pPr algn="ctr"/>
            <a:r>
              <a:rPr lang="en-GB" sz="1600" dirty="0">
                <a:latin typeface="Arial" panose="020B0604020202020204" pitchFamily="34" charset="0"/>
                <a:cs typeface="Arial" panose="020B0604020202020204" pitchFamily="34" charset="0"/>
              </a:rPr>
              <a:t>350 hours average</a:t>
            </a:r>
            <a:endParaRPr lang="en-GB" sz="3200" dirty="0">
              <a:latin typeface="Arial" panose="020B0604020202020204" pitchFamily="34" charset="0"/>
              <a:cs typeface="Arial" panose="020B0604020202020204" pitchFamily="34" charset="0"/>
            </a:endParaRPr>
          </a:p>
        </p:txBody>
      </p:sp>
      <p:sp>
        <p:nvSpPr>
          <p:cNvPr id="11" name="TextBox 10">
            <a:extLst>
              <a:ext uri="{FF2B5EF4-FFF2-40B4-BE49-F238E27FC236}">
                <a16:creationId xmlns:a16="http://schemas.microsoft.com/office/drawing/2014/main" id="{3B2A99DC-D22B-4A9E-901C-E72C6A5BDA50}"/>
              </a:ext>
            </a:extLst>
          </p:cNvPr>
          <p:cNvSpPr txBox="1"/>
          <p:nvPr/>
        </p:nvSpPr>
        <p:spPr>
          <a:xfrm>
            <a:off x="3837259" y="1575776"/>
            <a:ext cx="2430774" cy="2943545"/>
          </a:xfrm>
          <a:prstGeom prst="rect">
            <a:avLst/>
          </a:prstGeom>
          <a:noFill/>
          <a:ln>
            <a:noFill/>
          </a:ln>
        </p:spPr>
        <p:txBody>
          <a:bodyPr wrap="square" rtlCol="0" anchor="ctr">
            <a:noAutofit/>
          </a:bodyPr>
          <a:lstStyle/>
          <a:p>
            <a:pPr algn="ctr">
              <a:spcBef>
                <a:spcPts val="600"/>
              </a:spcBef>
              <a:spcAft>
                <a:spcPts val="600"/>
              </a:spcAft>
            </a:pPr>
            <a:r>
              <a:rPr lang="en-GB" sz="1600" b="1" dirty="0">
                <a:latin typeface="Arial" panose="020B0604020202020204" pitchFamily="34" charset="0"/>
                <a:cs typeface="Arial" panose="020B0604020202020204" pitchFamily="34" charset="0"/>
              </a:rPr>
              <a:t>TECHNICAL QUALIFICATION</a:t>
            </a:r>
          </a:p>
          <a:p>
            <a:pPr algn="ctr">
              <a:spcBef>
                <a:spcPts val="600"/>
              </a:spcBef>
              <a:spcAft>
                <a:spcPts val="600"/>
              </a:spcAft>
            </a:pPr>
            <a:r>
              <a:rPr lang="en-GB" sz="1600" b="1" dirty="0">
                <a:solidFill>
                  <a:srgbClr val="E8462B"/>
                </a:solidFill>
              </a:rPr>
              <a:t>ENGINEERING, MANUFACTURING, PROCESSING AND CONTROL</a:t>
            </a:r>
          </a:p>
        </p:txBody>
      </p:sp>
      <p:sp>
        <p:nvSpPr>
          <p:cNvPr id="12" name="TextBox 11">
            <a:extLst>
              <a:ext uri="{FF2B5EF4-FFF2-40B4-BE49-F238E27FC236}">
                <a16:creationId xmlns:a16="http://schemas.microsoft.com/office/drawing/2014/main" id="{64721C45-D209-4086-BA1D-284BA3439897}"/>
              </a:ext>
            </a:extLst>
          </p:cNvPr>
          <p:cNvSpPr txBox="1"/>
          <p:nvPr/>
        </p:nvSpPr>
        <p:spPr>
          <a:xfrm>
            <a:off x="6268033" y="1589378"/>
            <a:ext cx="3743353" cy="591555"/>
          </a:xfrm>
          <a:prstGeom prst="rect">
            <a:avLst/>
          </a:prstGeom>
          <a:noFill/>
          <a:ln>
            <a:solidFill>
              <a:srgbClr val="E8472B"/>
            </a:solidFill>
          </a:ln>
        </p:spPr>
        <p:txBody>
          <a:bodyPr wrap="square" rtlCol="0" anchor="ctr">
            <a:noAutofit/>
          </a:bodyPr>
          <a:lstStyle/>
          <a:p>
            <a:pPr algn="ctr"/>
            <a:r>
              <a:rPr lang="en-GB" sz="2000" dirty="0">
                <a:latin typeface="Arial" panose="020B0604020202020204" pitchFamily="34" charset="0"/>
                <a:cs typeface="Arial" panose="020B0604020202020204" pitchFamily="34" charset="0"/>
              </a:rPr>
              <a:t>Core</a:t>
            </a:r>
          </a:p>
        </p:txBody>
      </p:sp>
      <p:sp>
        <p:nvSpPr>
          <p:cNvPr id="13" name="TextBox 12">
            <a:extLst>
              <a:ext uri="{FF2B5EF4-FFF2-40B4-BE49-F238E27FC236}">
                <a16:creationId xmlns:a16="http://schemas.microsoft.com/office/drawing/2014/main" id="{883C1488-8BD6-4A3D-9AE1-5CAD9576C255}"/>
              </a:ext>
            </a:extLst>
          </p:cNvPr>
          <p:cNvSpPr txBox="1"/>
          <p:nvPr/>
        </p:nvSpPr>
        <p:spPr>
          <a:xfrm>
            <a:off x="6268032" y="2175457"/>
            <a:ext cx="3743352" cy="2337493"/>
          </a:xfrm>
          <a:prstGeom prst="rect">
            <a:avLst/>
          </a:prstGeom>
          <a:noFill/>
          <a:ln>
            <a:solidFill>
              <a:srgbClr val="E8472B"/>
            </a:solidFill>
          </a:ln>
        </p:spPr>
        <p:txBody>
          <a:bodyPr wrap="square" rtlCol="0" anchor="ctr">
            <a:noAutofit/>
          </a:bodyPr>
          <a:lstStyle/>
          <a:p>
            <a:pPr marL="630238" indent="-180975">
              <a:spcBef>
                <a:spcPts val="300"/>
              </a:spcBef>
              <a:spcAft>
                <a:spcPts val="300"/>
              </a:spcAft>
            </a:pPr>
            <a:r>
              <a:rPr lang="en-GB" sz="1600" dirty="0">
                <a:latin typeface="Arial" panose="020B0604020202020204" pitchFamily="34" charset="0"/>
                <a:cs typeface="Arial" panose="020B0604020202020204" pitchFamily="34" charset="0"/>
              </a:rPr>
              <a:t>Occupational specialisms</a:t>
            </a:r>
          </a:p>
          <a:p>
            <a:pPr marL="630238" lvl="1" indent="-180975"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fitting and assembly fabrication and welding</a:t>
            </a:r>
          </a:p>
          <a:p>
            <a:pPr marL="630238" lvl="1" indent="-180975"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machining and toolmaking </a:t>
            </a:r>
          </a:p>
          <a:p>
            <a:pPr marL="630238" lvl="1" indent="-180975" fontAlgn="base">
              <a:spcBef>
                <a:spcPts val="300"/>
              </a:spcBef>
              <a:spcAft>
                <a:spcPts val="300"/>
              </a:spcAft>
              <a:buFont typeface="Arial" panose="020B0604020202020204" pitchFamily="34" charset="0"/>
              <a:buChar char="•"/>
            </a:pPr>
            <a:r>
              <a:rPr lang="en-GB" sz="1400" b="0" i="0" dirty="0">
                <a:solidFill>
                  <a:srgbClr val="E8462B"/>
                </a:solidFill>
                <a:effectLst/>
                <a:latin typeface="Arial" panose="020B0604020202020204" pitchFamily="34" charset="0"/>
                <a:cs typeface="Arial" panose="020B0604020202020204" pitchFamily="34" charset="0"/>
              </a:rPr>
              <a:t>composites manufacturing</a:t>
            </a:r>
            <a:endParaRPr lang="en-GB" sz="1100" b="0" i="0" dirty="0">
              <a:solidFill>
                <a:srgbClr val="E8462B"/>
              </a:solidFill>
              <a:effectLst/>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710209C1-19DA-43EE-9896-121958E52E4B}"/>
              </a:ext>
            </a:extLst>
          </p:cNvPr>
          <p:cNvSpPr txBox="1"/>
          <p:nvPr/>
        </p:nvSpPr>
        <p:spPr>
          <a:xfrm>
            <a:off x="10011387" y="1583902"/>
            <a:ext cx="1783892" cy="591555"/>
          </a:xfrm>
          <a:prstGeom prst="rect">
            <a:avLst/>
          </a:prstGeom>
          <a:noFill/>
          <a:ln>
            <a:solidFill>
              <a:srgbClr val="E8472B"/>
            </a:solidFill>
          </a:ln>
        </p:spPr>
        <p:txBody>
          <a:bodyPr wrap="square" rtlCol="0" anchor="ctr">
            <a:noAutofit/>
          </a:bodyPr>
          <a:lstStyle>
            <a:defPPr>
              <a:defRPr lang="en-US"/>
            </a:defPPr>
            <a:lvl1pPr algn="ctr">
              <a:defRPr sz="2000">
                <a:latin typeface="Arial" panose="020B0604020202020204" pitchFamily="34" charset="0"/>
                <a:cs typeface="Arial" panose="020B0604020202020204" pitchFamily="34" charset="0"/>
              </a:defRPr>
            </a:lvl1pPr>
          </a:lstStyle>
          <a:p>
            <a:r>
              <a:rPr lang="en-GB" sz="1600" dirty="0"/>
              <a:t>English and maths</a:t>
            </a:r>
          </a:p>
        </p:txBody>
      </p:sp>
      <p:sp>
        <p:nvSpPr>
          <p:cNvPr id="15" name="TextBox 14">
            <a:extLst>
              <a:ext uri="{FF2B5EF4-FFF2-40B4-BE49-F238E27FC236}">
                <a16:creationId xmlns:a16="http://schemas.microsoft.com/office/drawing/2014/main" id="{195E7FF4-4352-4349-A2BD-7B092098223B}"/>
              </a:ext>
            </a:extLst>
          </p:cNvPr>
          <p:cNvSpPr txBox="1"/>
          <p:nvPr/>
        </p:nvSpPr>
        <p:spPr>
          <a:xfrm>
            <a:off x="10011384" y="2175458"/>
            <a:ext cx="1783895" cy="2337492"/>
          </a:xfrm>
          <a:prstGeom prst="rect">
            <a:avLst/>
          </a:prstGeom>
          <a:noFill/>
          <a:ln>
            <a:solidFill>
              <a:srgbClr val="E8472B"/>
            </a:solidFill>
          </a:ln>
        </p:spPr>
        <p:txBody>
          <a:bodyPr wrap="square" rtlCol="0" anchor="ctr">
            <a:noAutofit/>
          </a:bodyPr>
          <a:lstStyle/>
          <a:p>
            <a:pPr algn="ctr"/>
            <a:r>
              <a:rPr lang="en-GB" sz="1600" dirty="0">
                <a:latin typeface="Arial" panose="020B0604020202020204" pitchFamily="34" charset="0"/>
                <a:cs typeface="Arial" panose="020B0604020202020204" pitchFamily="34" charset="0"/>
              </a:rPr>
              <a:t>Other requirements: </a:t>
            </a:r>
            <a:r>
              <a:rPr lang="en-GB" sz="1600" dirty="0">
                <a:solidFill>
                  <a:srgbClr val="E8462B"/>
                </a:solidFill>
                <a:latin typeface="Arial" panose="020B0604020202020204" pitchFamily="34" charset="0"/>
                <a:cs typeface="Arial" panose="020B0604020202020204" pitchFamily="34" charset="0"/>
              </a:rPr>
              <a:t>CCNSG Safety Passport</a:t>
            </a:r>
          </a:p>
        </p:txBody>
      </p:sp>
      <p:sp>
        <p:nvSpPr>
          <p:cNvPr id="22" name="TextBox 21">
            <a:extLst>
              <a:ext uri="{FF2B5EF4-FFF2-40B4-BE49-F238E27FC236}">
                <a16:creationId xmlns:a16="http://schemas.microsoft.com/office/drawing/2014/main" id="{671CED57-6BCE-42AC-B3BD-336B72E33490}"/>
              </a:ext>
            </a:extLst>
          </p:cNvPr>
          <p:cNvSpPr txBox="1"/>
          <p:nvPr/>
        </p:nvSpPr>
        <p:spPr>
          <a:xfrm rot="16200000">
            <a:off x="-900240" y="3816832"/>
            <a:ext cx="4701141" cy="427715"/>
          </a:xfrm>
          <a:prstGeom prst="rect">
            <a:avLst/>
          </a:prstGeom>
          <a:noFill/>
          <a:ln>
            <a:noFill/>
          </a:ln>
        </p:spPr>
        <p:txBody>
          <a:bodyPr wrap="square" rtlCol="0" anchor="ctr">
            <a:noAutofit/>
          </a:bodyPr>
          <a:lstStyle/>
          <a:p>
            <a:pPr algn="ctr"/>
            <a:r>
              <a:rPr lang="en-GB" sz="3200" b="1" dirty="0">
                <a:latin typeface="Arial" panose="020B0604020202020204" pitchFamily="34" charset="0"/>
                <a:cs typeface="Arial" panose="020B0604020202020204" pitchFamily="34" charset="0"/>
              </a:rPr>
              <a:t>2 years</a:t>
            </a:r>
          </a:p>
        </p:txBody>
      </p:sp>
      <p:sp>
        <p:nvSpPr>
          <p:cNvPr id="23" name="TextBox 22">
            <a:extLst>
              <a:ext uri="{FF2B5EF4-FFF2-40B4-BE49-F238E27FC236}">
                <a16:creationId xmlns:a16="http://schemas.microsoft.com/office/drawing/2014/main" id="{DBEEEDD8-0041-4AE6-B357-E156712AD55F}"/>
              </a:ext>
            </a:extLst>
          </p:cNvPr>
          <p:cNvSpPr txBox="1"/>
          <p:nvPr/>
        </p:nvSpPr>
        <p:spPr>
          <a:xfrm>
            <a:off x="3837259" y="1602436"/>
            <a:ext cx="7983581" cy="2935419"/>
          </a:xfrm>
          <a:prstGeom prst="rect">
            <a:avLst/>
          </a:prstGeom>
          <a:noFill/>
          <a:ln w="38100">
            <a:solidFill>
              <a:srgbClr val="FC4421"/>
            </a:solidFill>
            <a:prstDash val="solid"/>
          </a:ln>
        </p:spPr>
        <p:txBody>
          <a:bodyPr wrap="square" rtlCol="0" anchor="ctr">
            <a:noAutofit/>
          </a:bodyPr>
          <a:lstStyle/>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a:p>
            <a:pPr algn="ctr"/>
            <a:endParaRPr lang="en-GB" sz="1600" dirty="0">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C4ED8059-245E-C119-11D4-6F429F6B50D9}"/>
              </a:ext>
            </a:extLst>
          </p:cNvPr>
          <p:cNvGrpSpPr/>
          <p:nvPr/>
        </p:nvGrpSpPr>
        <p:grpSpPr>
          <a:xfrm>
            <a:off x="3837259" y="4856807"/>
            <a:ext cx="7985909" cy="1554063"/>
            <a:chOff x="3722864" y="4581078"/>
            <a:chExt cx="7985909" cy="1554063"/>
          </a:xfrm>
        </p:grpSpPr>
        <p:sp>
          <p:nvSpPr>
            <p:cNvPr id="16" name="TextBox 15">
              <a:extLst>
                <a:ext uri="{FF2B5EF4-FFF2-40B4-BE49-F238E27FC236}">
                  <a16:creationId xmlns:a16="http://schemas.microsoft.com/office/drawing/2014/main" id="{0C596A7C-BAFC-40D6-8151-6F483F88F81E}"/>
                </a:ext>
              </a:extLst>
            </p:cNvPr>
            <p:cNvSpPr txBox="1"/>
            <p:nvPr/>
          </p:nvSpPr>
          <p:spPr>
            <a:xfrm>
              <a:off x="3774111" y="4601581"/>
              <a:ext cx="2483264" cy="756529"/>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Technical skills and knowledge</a:t>
              </a:r>
            </a:p>
          </p:txBody>
        </p:sp>
        <p:sp>
          <p:nvSpPr>
            <p:cNvPr id="17" name="TextBox 16">
              <a:extLst>
                <a:ext uri="{FF2B5EF4-FFF2-40B4-BE49-F238E27FC236}">
                  <a16:creationId xmlns:a16="http://schemas.microsoft.com/office/drawing/2014/main" id="{5516085A-80E9-4DC8-AFC4-E1C22BBE586D}"/>
                </a:ext>
              </a:extLst>
            </p:cNvPr>
            <p:cNvSpPr txBox="1"/>
            <p:nvPr/>
          </p:nvSpPr>
          <p:spPr>
            <a:xfrm>
              <a:off x="6338996" y="4591040"/>
              <a:ext cx="2520000" cy="74294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Practical skills for employment</a:t>
              </a:r>
            </a:p>
          </p:txBody>
        </p:sp>
        <p:sp>
          <p:nvSpPr>
            <p:cNvPr id="21" name="TextBox 20">
              <a:extLst>
                <a:ext uri="{FF2B5EF4-FFF2-40B4-BE49-F238E27FC236}">
                  <a16:creationId xmlns:a16="http://schemas.microsoft.com/office/drawing/2014/main" id="{DE7348F7-723F-4E07-A627-FE4F1385210A}"/>
                </a:ext>
              </a:extLst>
            </p:cNvPr>
            <p:cNvSpPr txBox="1"/>
            <p:nvPr/>
          </p:nvSpPr>
          <p:spPr>
            <a:xfrm>
              <a:off x="3830584" y="5464086"/>
              <a:ext cx="7849647" cy="316228"/>
            </a:xfrm>
            <a:prstGeom prst="rect">
              <a:avLst/>
            </a:prstGeom>
            <a:solidFill>
              <a:schemeClr val="bg1"/>
            </a:solidFill>
            <a:ln w="38100">
              <a:noFill/>
            </a:ln>
          </p:spPr>
          <p:txBody>
            <a:bodyPr wrap="square" rtlCol="0" anchor="ctr">
              <a:noAutofit/>
            </a:bodyPr>
            <a:lstStyle/>
            <a:p>
              <a:pPr algn="ctr"/>
              <a:r>
                <a:rPr lang="en-GB" sz="2400" b="1" dirty="0">
                  <a:latin typeface="Arial" panose="020B0604020202020204" pitchFamily="34" charset="0"/>
                  <a:cs typeface="Arial" panose="020B0604020202020204" pitchFamily="34" charset="0"/>
                </a:rPr>
                <a:t>INDUSTRY PLACEMENT </a:t>
              </a:r>
              <a:endParaRPr lang="en-GB" sz="2000" dirty="0">
                <a:latin typeface="Arial" panose="020B0604020202020204" pitchFamily="34" charset="0"/>
                <a:cs typeface="Arial" panose="020B0604020202020204" pitchFamily="34" charset="0"/>
              </a:endParaRPr>
            </a:p>
          </p:txBody>
        </p:sp>
        <p:sp>
          <p:nvSpPr>
            <p:cNvPr id="24" name="TextBox 23">
              <a:extLst>
                <a:ext uri="{FF2B5EF4-FFF2-40B4-BE49-F238E27FC236}">
                  <a16:creationId xmlns:a16="http://schemas.microsoft.com/office/drawing/2014/main" id="{25B419C4-E515-4976-9FB2-27A372BA717D}"/>
                </a:ext>
              </a:extLst>
            </p:cNvPr>
            <p:cNvSpPr txBox="1"/>
            <p:nvPr/>
          </p:nvSpPr>
          <p:spPr>
            <a:xfrm>
              <a:off x="3722864" y="4581078"/>
              <a:ext cx="7985909" cy="1554063"/>
            </a:xfrm>
            <a:prstGeom prst="rect">
              <a:avLst/>
            </a:prstGeom>
            <a:noFill/>
            <a:ln w="38100">
              <a:solidFill>
                <a:srgbClr val="E8472B"/>
              </a:solidFill>
            </a:ln>
          </p:spPr>
          <p:txBody>
            <a:bodyPr wrap="square" rtlCol="0" anchor="ctr">
              <a:noAutofit/>
            </a:bodyPr>
            <a:lstStyle/>
            <a:p>
              <a:pPr algn="ctr"/>
              <a:endParaRPr lang="en-GB" sz="2000" b="1" dirty="0">
                <a:latin typeface="Arial" panose="020B0604020202020204" pitchFamily="34" charset="0"/>
                <a:cs typeface="Arial" panose="020B0604020202020204" pitchFamily="34" charset="0"/>
              </a:endParaRPr>
            </a:p>
          </p:txBody>
        </p:sp>
        <p:sp>
          <p:nvSpPr>
            <p:cNvPr id="19" name="TextBox 18">
              <a:extLst>
                <a:ext uri="{FF2B5EF4-FFF2-40B4-BE49-F238E27FC236}">
                  <a16:creationId xmlns:a16="http://schemas.microsoft.com/office/drawing/2014/main" id="{5C8CCC7B-FA53-4071-93F2-29418A272832}"/>
                </a:ext>
              </a:extLst>
            </p:cNvPr>
            <p:cNvSpPr txBox="1"/>
            <p:nvPr/>
          </p:nvSpPr>
          <p:spPr>
            <a:xfrm>
              <a:off x="9321248" y="4591040"/>
              <a:ext cx="2348594" cy="1070208"/>
            </a:xfrm>
            <a:prstGeom prst="rect">
              <a:avLst/>
            </a:prstGeom>
            <a:noFill/>
            <a:ln>
              <a:noFill/>
            </a:ln>
          </p:spPr>
          <p:txBody>
            <a:bodyPr wrap="square" rtlCol="0" anchor="t">
              <a:noAutofit/>
            </a:bodyPr>
            <a:lstStyle/>
            <a:p>
              <a:pPr algn="ctr"/>
              <a:r>
                <a:rPr lang="en-GB" dirty="0">
                  <a:latin typeface="Arial" panose="020B0604020202020204" pitchFamily="34" charset="0"/>
                  <a:cs typeface="Arial" panose="020B0604020202020204" pitchFamily="34" charset="0"/>
                </a:rPr>
                <a:t>Meaningful contribution in the workplace </a:t>
              </a:r>
            </a:p>
          </p:txBody>
        </p:sp>
      </p:grpSp>
      <p:sp>
        <p:nvSpPr>
          <p:cNvPr id="2" name="Title 1">
            <a:extLst>
              <a:ext uri="{FF2B5EF4-FFF2-40B4-BE49-F238E27FC236}">
                <a16:creationId xmlns:a16="http://schemas.microsoft.com/office/drawing/2014/main" id="{7D8F21B9-1D24-B59D-BA25-928F801529A7}"/>
              </a:ext>
            </a:extLst>
          </p:cNvPr>
          <p:cNvSpPr txBox="1">
            <a:spLocks/>
          </p:cNvSpPr>
          <p:nvPr/>
        </p:nvSpPr>
        <p:spPr>
          <a:xfrm>
            <a:off x="670792" y="176338"/>
            <a:ext cx="11731100" cy="1296000"/>
          </a:xfrm>
          <a:prstGeom prst="rect">
            <a:avLst/>
          </a:prstGeom>
        </p:spPr>
        <p:txBody>
          <a:bodyPr vert="horz" lIns="91440" tIns="45720" rIns="91440" bIns="45720" rtlCol="0" anchor="t">
            <a:noAutofit/>
          </a:bodyPr>
          <a:lstStyle>
            <a:defPPr>
              <a:defRPr lang="en-US"/>
            </a:defPPr>
            <a:lvl1pPr>
              <a:lnSpc>
                <a:spcPct val="100000"/>
              </a:lnSpc>
              <a:spcBef>
                <a:spcPct val="0"/>
              </a:spcBef>
              <a:buNone/>
              <a:defRPr sz="4000" b="1" i="1" kern="0" cap="all" baseline="0">
                <a:solidFill>
                  <a:srgbClr val="E8462B"/>
                </a:solidFill>
                <a:latin typeface="Arial" panose="020B0604020202020204" pitchFamily="34" charset="0"/>
                <a:ea typeface="+mj-ea"/>
                <a:cs typeface="Arial" panose="020B0604020202020204" pitchFamily="34" charset="0"/>
              </a:defRPr>
            </a:lvl1pPr>
          </a:lstStyle>
          <a:p>
            <a:r>
              <a:rPr lang="en-GB" sz="3600" dirty="0"/>
              <a:t>THE COURSE – ENGINEERING, MANUFACTURING, PROCESSING AND CONTROL </a:t>
            </a:r>
          </a:p>
          <a:p>
            <a:endParaRPr lang="en-GB" sz="3600" dirty="0"/>
          </a:p>
        </p:txBody>
      </p:sp>
    </p:spTree>
    <p:extLst>
      <p:ext uri="{BB962C8B-B14F-4D97-AF65-F5344CB8AC3E}">
        <p14:creationId xmlns:p14="http://schemas.microsoft.com/office/powerpoint/2010/main" val="397842612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fa43e64-8a6d-4c3d-bfba-c0d9753f4fb0" xsi:nil="true"/>
    <lcf76f155ced4ddcb4097134ff3c332f xmlns="e331b3de-4d89-4303-8187-0e0a31be41e9">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E4F55405569884AB0A124CA152463B3" ma:contentTypeVersion="14" ma:contentTypeDescription="Create a new document." ma:contentTypeScope="" ma:versionID="5ad39137901209e0482e7546935faeb2">
  <xsd:schema xmlns:xsd="http://www.w3.org/2001/XMLSchema" xmlns:xs="http://www.w3.org/2001/XMLSchema" xmlns:p="http://schemas.microsoft.com/office/2006/metadata/properties" xmlns:ns2="e331b3de-4d89-4303-8187-0e0a31be41e9" xmlns:ns3="1fa43e64-8a6d-4c3d-bfba-c0d9753f4fb0" targetNamespace="http://schemas.microsoft.com/office/2006/metadata/properties" ma:root="true" ma:fieldsID="af86122f2e3e758737d2168d456e5155" ns2:_="" ns3:_="">
    <xsd:import namespace="e331b3de-4d89-4303-8187-0e0a31be41e9"/>
    <xsd:import namespace="1fa43e64-8a6d-4c3d-bfba-c0d9753f4fb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31b3de-4d89-4303-8187-0e0a31be41e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d46117c-483c-4368-8e8e-496db685c016"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fa43e64-8a6d-4c3d-bfba-c0d9753f4fb0"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6b3bc2cb-7429-4bee-88ae-e52a19ab2b64}" ma:internalName="TaxCatchAll" ma:showField="CatchAllData" ma:web="1fa43e64-8a6d-4c3d-bfba-c0d9753f4fb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3DF1D89-A70D-4B55-B011-CF67029C32F9}">
  <ds:schemaRefs>
    <ds:schemaRef ds:uri="http://purl.org/dc/dcmitype/"/>
    <ds:schemaRef ds:uri="http://schemas.microsoft.com/office/2006/documentManagement/types"/>
    <ds:schemaRef ds:uri="e331b3de-4d89-4303-8187-0e0a31be41e9"/>
    <ds:schemaRef ds:uri="http://www.w3.org/XML/1998/namespace"/>
    <ds:schemaRef ds:uri="http://schemas.microsoft.com/office/2006/metadata/properties"/>
    <ds:schemaRef ds:uri="http://purl.org/dc/terms/"/>
    <ds:schemaRef ds:uri="http://purl.org/dc/elements/1.1/"/>
    <ds:schemaRef ds:uri="http://schemas.microsoft.com/office/infopath/2007/PartnerControls"/>
    <ds:schemaRef ds:uri="http://schemas.openxmlformats.org/package/2006/metadata/core-properties"/>
    <ds:schemaRef ds:uri="1fa43e64-8a6d-4c3d-bfba-c0d9753f4fb0"/>
  </ds:schemaRefs>
</ds:datastoreItem>
</file>

<file path=customXml/itemProps2.xml><?xml version="1.0" encoding="utf-8"?>
<ds:datastoreItem xmlns:ds="http://schemas.openxmlformats.org/officeDocument/2006/customXml" ds:itemID="{015925CA-A0F0-484D-A2E8-07977B61B54E}">
  <ds:schemaRefs>
    <ds:schemaRef ds:uri="1fa43e64-8a6d-4c3d-bfba-c0d9753f4fb0"/>
    <ds:schemaRef ds:uri="e331b3de-4d89-4303-8187-0e0a31be41e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D1E9EFCC-EDE6-43E1-B724-83C54B8A858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1952</TotalTime>
  <Words>3547</Words>
  <Application>Microsoft Office PowerPoint</Application>
  <PresentationFormat>Widescreen</PresentationFormat>
  <Paragraphs>425</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Helvetica</vt:lpstr>
      <vt:lpstr>Segoe UI</vt:lpstr>
      <vt:lpstr>1_Office Theme</vt:lpstr>
      <vt:lpstr>INTRODUCTION  ENGINEERING AND MANUFACTURING</vt:lpstr>
      <vt:lpstr>PowerPoint Presentation</vt:lpstr>
      <vt:lpstr>Engineering and Manufacturing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Skills and Experience of OUR  T Level Students</vt:lpstr>
      <vt:lpstr>Benefits of Hosting  T Level Industry Placement StudentS</vt:lpstr>
      <vt:lpstr>PowerPoint Presentation</vt:lpstr>
      <vt:lpstr>THE placement MODEL</vt:lpstr>
      <vt:lpstr>PowerPoint Presentation</vt:lpstr>
      <vt:lpstr>PowerPoint Presentation</vt:lpstr>
      <vt:lpstr>Progression Routes for  T Level Students</vt:lpstr>
      <vt:lpstr>PowerPoint Presentation</vt:lpstr>
      <vt:lpstr>PowerPoint Presentation</vt:lpstr>
      <vt:lpstr>PowerPoint Presentation</vt:lpstr>
      <vt:lpstr>PowerPoint Presentation</vt:lpstr>
      <vt:lpstr>Thank you for your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Anna Sutton</dc:creator>
  <cp:lastModifiedBy>GODDARD, Ria</cp:lastModifiedBy>
  <cp:revision>14</cp:revision>
  <cp:lastPrinted>2024-02-28T19:03:57Z</cp:lastPrinted>
  <dcterms:created xsi:type="dcterms:W3CDTF">2024-01-23T09:41:52Z</dcterms:created>
  <dcterms:modified xsi:type="dcterms:W3CDTF">2024-04-04T09:54:32Z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0x0101002E4F55405569884AB0A124CA152463B3</vt:lpwstr>
  </property>
  <property fmtid="{D5CDD505-2E9C-101B-9397-08002B2CF9AE}" pid="3" name="MediaServiceImageTags">
    <vt:lpwstr/>
  </property>
</Properties>
</file>