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5"/>
  </p:notesMasterIdLst>
  <p:sldIdLst>
    <p:sldId id="258" r:id="rId5"/>
    <p:sldId id="274" r:id="rId6"/>
    <p:sldId id="275" r:id="rId7"/>
    <p:sldId id="491" r:id="rId8"/>
    <p:sldId id="468" r:id="rId9"/>
    <p:sldId id="499" r:id="rId10"/>
    <p:sldId id="500" r:id="rId11"/>
    <p:sldId id="501" r:id="rId12"/>
    <p:sldId id="502" r:id="rId13"/>
    <p:sldId id="486" r:id="rId14"/>
    <p:sldId id="492" r:id="rId15"/>
    <p:sldId id="495" r:id="rId16"/>
    <p:sldId id="487" r:id="rId17"/>
    <p:sldId id="490" r:id="rId18"/>
    <p:sldId id="488" r:id="rId19"/>
    <p:sldId id="503" r:id="rId20"/>
    <p:sldId id="471" r:id="rId21"/>
    <p:sldId id="263" r:id="rId22"/>
    <p:sldId id="484" r:id="rId23"/>
    <p:sldId id="272"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688" userDrawn="1">
          <p15:clr>
            <a:srgbClr val="A4A3A4"/>
          </p15:clr>
        </p15:guide>
        <p15:guide id="3" pos="4044" userDrawn="1">
          <p15:clr>
            <a:srgbClr val="A4A3A4"/>
          </p15:clr>
        </p15:guide>
        <p15:guide id="4" orient="horz" pos="1253" userDrawn="1">
          <p15:clr>
            <a:srgbClr val="A4A3A4"/>
          </p15:clr>
        </p15:guide>
        <p15:guide id="5" pos="89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6402D-2D0E-E163-F866-5B5D3357CA0F}" name="Anna Sutton" initials="AS" userId="ccef3391343535e7" providerId="Windows Live"/>
  <p188:author id="{3A433A3D-FDFB-F3D1-AABD-3697D7A9B8FA}" name="Karen Kelly" initials="KK" userId="S::karenk@strategicdevelopmentnetwork.co.uk::162eb14f-4c64-45d8-aff0-01eb9a1b4d64" providerId="AD"/>
  <p188:author id="{168E2292-CF04-CA5D-659B-48C35B73D180}" name="Anna Sutton" initials="AS" userId="S::Anna@strategicdevelopmentnetwork.co.uk::11018ebe-64f0-4ed0-ac80-75187f3efe42" providerId="AD"/>
  <p188:author id="{08BFEFE7-D914-1595-B39C-275CEAD08339}" name="Colin Bentwood" initials="CB" userId="S::colin@strategicdevelopmentnetwork.co.uk::da50c2a8-f89a-45c0-b215-1618b89007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6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6939" autoAdjust="0"/>
  </p:normalViewPr>
  <p:slideViewPr>
    <p:cSldViewPr snapToGrid="0">
      <p:cViewPr varScale="1">
        <p:scale>
          <a:sx n="74" d="100"/>
          <a:sy n="74" d="100"/>
        </p:scale>
        <p:origin x="1956" y="60"/>
      </p:cViewPr>
      <p:guideLst>
        <p:guide orient="horz" pos="1026"/>
        <p:guide pos="688"/>
        <p:guide pos="4044"/>
        <p:guide orient="horz" pos="1253"/>
        <p:guide pos="892"/>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F9EDA6A-A053-4C40-9B93-395610B48BD9}" type="datetimeFigureOut">
              <a:rPr lang="en-GB" smtClean="0"/>
              <a:t>04/04/2024</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143F48B-3A48-9244-B0B5-D26A6BFFB480}" type="slidenum">
              <a:rPr lang="en-GB" smtClean="0"/>
              <a:t>‹#›</a:t>
            </a:fld>
            <a:endParaRPr lang="en-GB" dirty="0"/>
          </a:p>
        </p:txBody>
      </p:sp>
    </p:spTree>
    <p:extLst>
      <p:ext uri="{BB962C8B-B14F-4D97-AF65-F5344CB8AC3E}">
        <p14:creationId xmlns:p14="http://schemas.microsoft.com/office/powerpoint/2010/main" val="1824173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SPEAKER NOTES:</a:t>
            </a:r>
          </a:p>
          <a:p>
            <a:endParaRPr lang="en-GB" dirty="0"/>
          </a:p>
          <a:p>
            <a:pPr marL="171450" indent="-171450">
              <a:buFont typeface="Arial" panose="020B0604020202020204" pitchFamily="34" charset="0"/>
              <a:buChar char="•"/>
            </a:pPr>
            <a:r>
              <a:rPr lang="en-GB" dirty="0"/>
              <a:t>Welcome audience and carry out any required introductions. </a:t>
            </a:r>
          </a:p>
        </p:txBody>
      </p:sp>
      <p:sp>
        <p:nvSpPr>
          <p:cNvPr id="4" name="Slide Number Placeholder 3"/>
          <p:cNvSpPr>
            <a:spLocks noGrp="1"/>
          </p:cNvSpPr>
          <p:nvPr>
            <p:ph type="sldNum" sz="quarter" idx="5"/>
          </p:nvPr>
        </p:nvSpPr>
        <p:spPr/>
        <p:txBody>
          <a:bodyPr/>
          <a:lstStyle/>
          <a:p>
            <a:fld id="{EFF8DC11-5811-E54C-93FB-BDA3EAE90651}" type="slidenum">
              <a:rPr lang="en-GB" smtClean="0"/>
              <a:t>1</a:t>
            </a:fld>
            <a:endParaRPr lang="en-GB" dirty="0"/>
          </a:p>
        </p:txBody>
      </p:sp>
    </p:spTree>
    <p:extLst>
      <p:ext uri="{BB962C8B-B14F-4D97-AF65-F5344CB8AC3E}">
        <p14:creationId xmlns:p14="http://schemas.microsoft.com/office/powerpoint/2010/main" val="3001421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Use this slide to demonstrate to employers what value your students will bring, if you have some real examples or profiles of your students you could add this here. </a:t>
            </a:r>
          </a:p>
        </p:txBody>
      </p:sp>
      <p:sp>
        <p:nvSpPr>
          <p:cNvPr id="4" name="Slide Number Placeholder 3"/>
          <p:cNvSpPr>
            <a:spLocks noGrp="1"/>
          </p:cNvSpPr>
          <p:nvPr>
            <p:ph type="sldNum" sz="quarter" idx="5"/>
          </p:nvPr>
        </p:nvSpPr>
        <p:spPr/>
        <p:txBody>
          <a:bodyPr/>
          <a:lstStyle/>
          <a:p>
            <a:fld id="{6143F48B-3A48-9244-B0B5-D26A6BFFB480}" type="slidenum">
              <a:rPr lang="en-GB" smtClean="0"/>
              <a:t>10</a:t>
            </a:fld>
            <a:endParaRPr lang="en-GB" dirty="0"/>
          </a:p>
        </p:txBody>
      </p:sp>
    </p:spTree>
    <p:extLst>
      <p:ext uri="{BB962C8B-B14F-4D97-AF65-F5344CB8AC3E}">
        <p14:creationId xmlns:p14="http://schemas.microsoft.com/office/powerpoint/2010/main" val="4184263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If you have feedback from your employers about benefits they have found in hosting your students, add this into the slide 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SPEAKERS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3F3F3F"/>
                </a:solidFill>
                <a:effectLst/>
                <a:latin typeface="Helvetica" pitchFamily="2" charset="0"/>
              </a:rPr>
              <a:t>Here's what other employers say about hosting industry placements…</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11</a:t>
            </a:fld>
            <a:endParaRPr lang="en-GB"/>
          </a:p>
        </p:txBody>
      </p:sp>
    </p:spTree>
    <p:extLst>
      <p:ext uri="{BB962C8B-B14F-4D97-AF65-F5344CB8AC3E}">
        <p14:creationId xmlns:p14="http://schemas.microsoft.com/office/powerpoint/2010/main" val="26474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NOTES:</a:t>
            </a:r>
          </a:p>
          <a:p>
            <a:endParaRPr lang="en-GB" dirty="0"/>
          </a:p>
          <a:p>
            <a:r>
              <a:rPr lang="en-GB" dirty="0"/>
              <a:t>This slide provides examples for all three T Levels – if you only offer one or are pitching about only one please edit the examples. </a:t>
            </a:r>
          </a:p>
          <a:p>
            <a:endParaRPr lang="en-GB" dirty="0"/>
          </a:p>
          <a:p>
            <a:r>
              <a:rPr lang="en-GB" dirty="0"/>
              <a:t>SPEAKERS NOTES: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Industry placements provide students with the opportunity to work on a variety of projects that can directly contribute to business operations. </a:t>
            </a:r>
          </a:p>
          <a:p>
            <a:pPr marL="171450" indent="-171450">
              <a:buFont typeface="Arial" panose="020B0604020202020204" pitchFamily="34" charset="0"/>
              <a:buChar char="•"/>
            </a:pPr>
            <a:r>
              <a:rPr lang="en-GB" dirty="0"/>
              <a:t>Health &amp; Science  T Level student can undertake a variety of tasks during their industry placement. </a:t>
            </a:r>
          </a:p>
          <a:p>
            <a:pPr marL="171450" indent="-171450">
              <a:buFont typeface="Arial" panose="020B0604020202020204" pitchFamily="34" charset="0"/>
              <a:buChar char="•"/>
            </a:pPr>
            <a:r>
              <a:rPr lang="en-GB" dirty="0"/>
              <a:t>Explore some of the bullets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You could also ask the employer about the typical work they undertake and establish if this in in line with the T Level.</a:t>
            </a:r>
          </a:p>
        </p:txBody>
      </p:sp>
      <p:sp>
        <p:nvSpPr>
          <p:cNvPr id="4" name="Slide Number Placeholder 3"/>
          <p:cNvSpPr>
            <a:spLocks noGrp="1"/>
          </p:cNvSpPr>
          <p:nvPr>
            <p:ph type="sldNum" sz="quarter" idx="5"/>
          </p:nvPr>
        </p:nvSpPr>
        <p:spPr/>
        <p:txBody>
          <a:bodyPr/>
          <a:lstStyle/>
          <a:p>
            <a:fld id="{6143F48B-3A48-9244-B0B5-D26A6BFFB480}" type="slidenum">
              <a:rPr lang="en-GB" smtClean="0"/>
              <a:t>12</a:t>
            </a:fld>
            <a:endParaRPr lang="en-GB" dirty="0"/>
          </a:p>
        </p:txBody>
      </p:sp>
    </p:spTree>
    <p:extLst>
      <p:ext uri="{BB962C8B-B14F-4D97-AF65-F5344CB8AC3E}">
        <p14:creationId xmlns:p14="http://schemas.microsoft.com/office/powerpoint/2010/main" val="3848371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SPEAKERS NOTES:</a:t>
            </a:r>
          </a:p>
          <a:p>
            <a:endParaRPr lang="en-GB" dirty="0"/>
          </a:p>
          <a:p>
            <a:pPr marL="171450" indent="-171450">
              <a:buFont typeface="Arial" panose="020B0604020202020204" pitchFamily="34" charset="0"/>
              <a:buChar char="•"/>
            </a:pPr>
            <a:r>
              <a:rPr lang="en-GB" dirty="0"/>
              <a:t>Industry placements can be delivered in a number of ways, depending on the needs of the employer and the student. </a:t>
            </a:r>
          </a:p>
          <a:p>
            <a:pPr marL="171450" indent="-171450">
              <a:buFont typeface="Arial" panose="020B0604020202020204" pitchFamily="34" charset="0"/>
              <a:buChar char="•"/>
            </a:pPr>
            <a:r>
              <a:rPr lang="en-GB" dirty="0"/>
              <a:t>There are several delivery models that can be used, including block placements, day-release placements, and staggered placements. </a:t>
            </a:r>
          </a:p>
          <a:p>
            <a:pPr marL="171450" indent="-171450">
              <a:buFont typeface="Arial" panose="020B0604020202020204" pitchFamily="34" charset="0"/>
              <a:buChar char="•"/>
            </a:pPr>
            <a:r>
              <a:rPr lang="en-GB" dirty="0"/>
              <a:t>Block placements involve the student working full-time for an extended period of time, usually 6-8 weeks, while day-release placements involve the student attending work one or two days per week over a longer period of time. </a:t>
            </a:r>
          </a:p>
          <a:p>
            <a:pPr marL="171450" indent="-171450">
              <a:buFont typeface="Arial" panose="020B0604020202020204" pitchFamily="34" charset="0"/>
              <a:buChar char="•"/>
            </a:pPr>
            <a:r>
              <a:rPr lang="en-GB" dirty="0"/>
              <a:t>Staggered placements involve the student working part-time over a longer period of time. </a:t>
            </a:r>
          </a:p>
          <a:p>
            <a:pPr marL="171450" indent="-171450">
              <a:buFont typeface="Arial" panose="020B0604020202020204" pitchFamily="34" charset="0"/>
              <a:buChar char="•"/>
            </a:pPr>
            <a:r>
              <a:rPr lang="en-GB" dirty="0"/>
              <a:t>Placements can also be project-based, with a specific focus on a particular project or task. Employers should work with the school or college to determine the most appropriate delivery model for their needs and the needs of the student.</a:t>
            </a:r>
          </a:p>
          <a:p>
            <a:pPr marL="171450" indent="-171450">
              <a:buFont typeface="Arial" panose="020B0604020202020204" pitchFamily="34" charset="0"/>
              <a:buChar char="•"/>
            </a:pPr>
            <a:r>
              <a:rPr lang="en-GB" dirty="0"/>
              <a:t>Ask the employer if they, even at this early stage would have any preferences / would your model work for them? (BE CAREFUL NOT TO MAKE THIS A BARRIER – THEIR RESPONSE MAY MEAN FURTHER DISCUSSION ABOUT FLEXIBILITIES OF YOUR DELIVERY MODEL IS NECESSARY.) </a:t>
            </a:r>
          </a:p>
        </p:txBody>
      </p:sp>
      <p:sp>
        <p:nvSpPr>
          <p:cNvPr id="4" name="Slide Number Placeholder 3"/>
          <p:cNvSpPr>
            <a:spLocks noGrp="1"/>
          </p:cNvSpPr>
          <p:nvPr>
            <p:ph type="sldNum" sz="quarter" idx="5"/>
          </p:nvPr>
        </p:nvSpPr>
        <p:spPr/>
        <p:txBody>
          <a:bodyPr/>
          <a:lstStyle/>
          <a:p>
            <a:fld id="{6143F48B-3A48-9244-B0B5-D26A6BFFB480}" type="slidenum">
              <a:rPr lang="en-GB" smtClean="0"/>
              <a:t>13</a:t>
            </a:fld>
            <a:endParaRPr lang="en-GB" dirty="0"/>
          </a:p>
        </p:txBody>
      </p:sp>
    </p:spTree>
    <p:extLst>
      <p:ext uri="{BB962C8B-B14F-4D97-AF65-F5344CB8AC3E}">
        <p14:creationId xmlns:p14="http://schemas.microsoft.com/office/powerpoint/2010/main" val="3308305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 NOTES:</a:t>
            </a:r>
          </a:p>
          <a:p>
            <a:endParaRPr lang="en-GB" dirty="0"/>
          </a:p>
          <a:p>
            <a:pPr marL="171450" indent="-171450">
              <a:buFont typeface="Arial" panose="020B0604020202020204" pitchFamily="34" charset="0"/>
              <a:buChar char="•"/>
            </a:pPr>
            <a:r>
              <a:rPr lang="en-GB" dirty="0"/>
              <a:t>Employers who offer industry placements make a commitment to provide valuable training and work experience to T-Level students. </a:t>
            </a:r>
          </a:p>
          <a:p>
            <a:pPr marL="171450" indent="-171450">
              <a:buFont typeface="Arial" panose="020B0604020202020204" pitchFamily="34" charset="0"/>
              <a:buChar char="•"/>
            </a:pPr>
            <a:r>
              <a:rPr lang="en-GB" dirty="0"/>
              <a:t>Employers are responsible for ensuring that the student is treated fairly and respectfully and is provided with meaningful tasks and responsibilities. </a:t>
            </a:r>
          </a:p>
          <a:p>
            <a:pPr marL="171450" indent="-171450">
              <a:buFont typeface="Arial" panose="020B0604020202020204" pitchFamily="34" charset="0"/>
              <a:buChar char="•"/>
            </a:pPr>
            <a:r>
              <a:rPr lang="en-GB" dirty="0"/>
              <a:t>Employers will also need to provide regular feedback and support, and help the student develop employability skills. It is important to adhere to relevant laws and regulations, including health and safety, data protection, and equality and diversity. </a:t>
            </a:r>
          </a:p>
          <a:p>
            <a:pPr marL="171450" indent="-171450">
              <a:buFont typeface="Arial" panose="020B0604020202020204" pitchFamily="34" charset="0"/>
              <a:buChar char="•"/>
            </a:pPr>
            <a:r>
              <a:rPr lang="en-GB" dirty="0"/>
              <a:t>By offering an industry placement, employers can help develop the next generation of skilled workers and benefit from fresh perspectives and new talent in their organisation.</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You may also wish to explain there are no requirements for payment, offer of a job longer-term etc.</a:t>
            </a:r>
          </a:p>
        </p:txBody>
      </p:sp>
      <p:sp>
        <p:nvSpPr>
          <p:cNvPr id="4" name="Slide Number Placeholder 3"/>
          <p:cNvSpPr>
            <a:spLocks noGrp="1"/>
          </p:cNvSpPr>
          <p:nvPr>
            <p:ph type="sldNum" sz="quarter" idx="5"/>
          </p:nvPr>
        </p:nvSpPr>
        <p:spPr/>
        <p:txBody>
          <a:bodyPr/>
          <a:lstStyle/>
          <a:p>
            <a:fld id="{6143F48B-3A48-9244-B0B5-D26A6BFFB480}" type="slidenum">
              <a:rPr lang="en-GB" smtClean="0"/>
              <a:t>14</a:t>
            </a:fld>
            <a:endParaRPr lang="en-GB" dirty="0"/>
          </a:p>
        </p:txBody>
      </p:sp>
    </p:spTree>
    <p:extLst>
      <p:ext uri="{BB962C8B-B14F-4D97-AF65-F5344CB8AC3E}">
        <p14:creationId xmlns:p14="http://schemas.microsoft.com/office/powerpoint/2010/main" val="3244146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a:t>
            </a:r>
          </a:p>
          <a:p>
            <a:endParaRPr lang="en-GB" dirty="0"/>
          </a:p>
          <a:p>
            <a:r>
              <a:rPr lang="en-GB" dirty="0"/>
              <a:t>During an industry placement, it is important that both employer and student are supported to ensure a successful outcome. In this slide, discuss how you will support both parties during the placement. You may wish to edit this slide with your specific approach however, this sets out the minimum expectations.</a:t>
            </a:r>
          </a:p>
        </p:txBody>
      </p:sp>
      <p:sp>
        <p:nvSpPr>
          <p:cNvPr id="4" name="Slide Number Placeholder 3"/>
          <p:cNvSpPr>
            <a:spLocks noGrp="1"/>
          </p:cNvSpPr>
          <p:nvPr>
            <p:ph type="sldNum" sz="quarter" idx="5"/>
          </p:nvPr>
        </p:nvSpPr>
        <p:spPr/>
        <p:txBody>
          <a:bodyPr/>
          <a:lstStyle/>
          <a:p>
            <a:fld id="{6143F48B-3A48-9244-B0B5-D26A6BFFB480}" type="slidenum">
              <a:rPr lang="en-GB" smtClean="0"/>
              <a:t>15</a:t>
            </a:fld>
            <a:endParaRPr lang="en-GB" dirty="0"/>
          </a:p>
        </p:txBody>
      </p:sp>
    </p:spTree>
    <p:extLst>
      <p:ext uri="{BB962C8B-B14F-4D97-AF65-F5344CB8AC3E}">
        <p14:creationId xmlns:p14="http://schemas.microsoft.com/office/powerpoint/2010/main" val="4048430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NOTES: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If you offer a progression route such as an apprenticeship, make sure to make this part of the information – you want to demonstrate you can develop their workforce pipeline with T Levels and your wider skills offer.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Examples provided cover both T Levels, you may wish to edit to be relevant to just one T Level if you don’t offer both or if this is a targeted pitch at a particular employer. </a:t>
            </a:r>
            <a:endParaRPr lang="en-GB" dirty="0"/>
          </a:p>
          <a:p>
            <a:pPr marL="0" indent="0">
              <a:buFont typeface="Arial" panose="020B0604020202020204" pitchFamily="34" charset="0"/>
              <a:buNone/>
            </a:pPr>
            <a:endParaRPr lang="en-GB" dirty="0"/>
          </a:p>
          <a:p>
            <a:pPr marL="0" indent="0">
              <a:buFont typeface="Arial" panose="020B0604020202020204" pitchFamily="34" charset="0"/>
              <a:buNone/>
            </a:pPr>
            <a:r>
              <a:rPr lang="en-GB" dirty="0"/>
              <a:t>SPEAKER NOTES:</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This slide outlines the various progression routes available to Health and Science T Level students. Students can pursue higher education in a related field or enter the workforce directly. Various career options are available, including in </a:t>
            </a:r>
            <a:r>
              <a:rPr lang="en-GB" sz="1200" dirty="0">
                <a:solidFill>
                  <a:srgbClr val="212529"/>
                </a:solidFill>
                <a:latin typeface="+mn-lt"/>
              </a:rPr>
              <a:t>health therapy, laboratory work, healthcare, hospitals and food technology settings.</a:t>
            </a:r>
            <a:endParaRPr lang="en-GB" dirty="0"/>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16</a:t>
            </a:fld>
            <a:endParaRPr lang="en-GB" dirty="0"/>
          </a:p>
        </p:txBody>
      </p:sp>
    </p:spTree>
    <p:extLst>
      <p:ext uri="{BB962C8B-B14F-4D97-AF65-F5344CB8AC3E}">
        <p14:creationId xmlns:p14="http://schemas.microsoft.com/office/powerpoint/2010/main" val="35869988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400" y="4265542"/>
            <a:ext cx="5740416" cy="5251150"/>
          </a:xfrm>
        </p:spPr>
        <p:txBody>
          <a:bodyPr/>
          <a:lstStyle/>
          <a:p>
            <a:endParaRPr lang="en-GB" sz="1050" dirty="0"/>
          </a:p>
          <a:p>
            <a:endParaRPr lang="en-GB" sz="1050" dirty="0"/>
          </a:p>
          <a:p>
            <a:r>
              <a:rPr lang="en-GB" dirty="0"/>
              <a:t>SPEAKERS NOTES:</a:t>
            </a:r>
          </a:p>
          <a:p>
            <a:endParaRPr lang="en-GB" dirty="0"/>
          </a:p>
          <a:p>
            <a:pPr marL="171450" indent="-171450">
              <a:buFont typeface="Arial" panose="020B0604020202020204" pitchFamily="34" charset="0"/>
              <a:buChar char="•"/>
            </a:pPr>
            <a:r>
              <a:rPr lang="en-GB" dirty="0"/>
              <a:t>Open the discussion up for any questions…</a:t>
            </a:r>
          </a:p>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17</a:t>
            </a:fld>
            <a:endParaRPr lang="en-GB" dirty="0"/>
          </a:p>
        </p:txBody>
      </p:sp>
    </p:spTree>
    <p:extLst>
      <p:ext uri="{BB962C8B-B14F-4D97-AF65-F5344CB8AC3E}">
        <p14:creationId xmlns:p14="http://schemas.microsoft.com/office/powerpoint/2010/main" val="813820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Edit this slide as appropriate. This is the call for action for the employer this will depend on whether you are presenting this to a group of employers, or an individual employer.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&lt;To be inserted by presenter&gt;</a:t>
            </a:r>
          </a:p>
        </p:txBody>
      </p:sp>
      <p:sp>
        <p:nvSpPr>
          <p:cNvPr id="4" name="Slide Number Placeholder 3"/>
          <p:cNvSpPr>
            <a:spLocks noGrp="1"/>
          </p:cNvSpPr>
          <p:nvPr>
            <p:ph type="sldNum" sz="quarter" idx="5"/>
          </p:nvPr>
        </p:nvSpPr>
        <p:spPr/>
        <p:txBody>
          <a:bodyPr/>
          <a:lstStyle/>
          <a:p>
            <a:fld id="{EFF8DC11-5811-E54C-93FB-BDA3EAE90651}" type="slidenum">
              <a:rPr lang="en-GB" smtClean="0"/>
              <a:t>18</a:t>
            </a:fld>
            <a:endParaRPr lang="en-GB" dirty="0"/>
          </a:p>
        </p:txBody>
      </p:sp>
    </p:spTree>
    <p:extLst>
      <p:ext uri="{BB962C8B-B14F-4D97-AF65-F5344CB8AC3E}">
        <p14:creationId xmlns:p14="http://schemas.microsoft.com/office/powerpoint/2010/main" val="1706319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3514" y="4265541"/>
            <a:ext cx="5955832" cy="4678125"/>
          </a:xfrm>
        </p:spPr>
        <p:txBody>
          <a:bodyPr/>
          <a:lstStyle/>
          <a:p>
            <a:r>
              <a:rPr lang="en-GB" dirty="0"/>
              <a:t>NOTES:</a:t>
            </a:r>
          </a:p>
          <a:p>
            <a:endParaRPr lang="en-GB" dirty="0"/>
          </a:p>
          <a:p>
            <a:r>
              <a:rPr lang="en-GB" dirty="0"/>
              <a:t>If you have relevant case studies – provide links etc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584B4-5C97-4A4F-8376-21A6D0FC9A32}"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7967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session is aimed to give you an overview of the </a:t>
            </a:r>
            <a:r>
              <a:rPr lang="en-GB" sz="1200" dirty="0"/>
              <a:t>Health and Science </a:t>
            </a:r>
            <a:r>
              <a:rPr lang="en-GB" dirty="0">
                <a:latin typeface="Arial" panose="020B0604020202020204" pitchFamily="34" charset="0"/>
                <a:cs typeface="Arial" panose="020B0604020202020204" pitchFamily="34" charset="0"/>
              </a:rPr>
              <a:t>T Level, the occupational specialisms and the industry placements</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I will provide you with an overview of the programme, tell you a little about our students and why you might be interested in hosting a student in your workplace.  We will explore the types and projects and tasks a student would typically be involved in whilst on their industry placement, describe how our placement model works and answer any questions. </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Finally, I am keen to understand if you remain interested and if you would like to progress this further.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FF8DC11-5811-E54C-93FB-BDA3EAE90651}" type="slidenum">
              <a:rPr lang="en-GB" smtClean="0"/>
              <a:t>2</a:t>
            </a:fld>
            <a:endParaRPr lang="en-GB" dirty="0"/>
          </a:p>
        </p:txBody>
      </p:sp>
    </p:spTree>
    <p:extLst>
      <p:ext uri="{BB962C8B-B14F-4D97-AF65-F5344CB8AC3E}">
        <p14:creationId xmlns:p14="http://schemas.microsoft.com/office/powerpoint/2010/main" val="4236538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Make sure the contact details you provide (phone and email) are manned and will be responded to in a timely way.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Thank audience for their time and ensure there is a clear route for further engagement.</a:t>
            </a:r>
          </a:p>
        </p:txBody>
      </p:sp>
      <p:sp>
        <p:nvSpPr>
          <p:cNvPr id="4" name="Slide Number Placeholder 3"/>
          <p:cNvSpPr>
            <a:spLocks noGrp="1"/>
          </p:cNvSpPr>
          <p:nvPr>
            <p:ph type="sldNum" sz="quarter" idx="5"/>
          </p:nvPr>
        </p:nvSpPr>
        <p:spPr/>
        <p:txBody>
          <a:bodyPr/>
          <a:lstStyle/>
          <a:p>
            <a:fld id="{EFF8DC11-5811-E54C-93FB-BDA3EAE90651}" type="slidenum">
              <a:rPr lang="en-GB" smtClean="0"/>
              <a:t>20</a:t>
            </a:fld>
            <a:endParaRPr lang="en-GB" dirty="0"/>
          </a:p>
        </p:txBody>
      </p:sp>
    </p:spTree>
    <p:extLst>
      <p:ext uri="{BB962C8B-B14F-4D97-AF65-F5344CB8AC3E}">
        <p14:creationId xmlns:p14="http://schemas.microsoft.com/office/powerpoint/2010/main" val="398144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T Levels that your organisation offers, if you choose to do this you may also want to edit the whole slide pack to be relevant to just 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There may however be some value in sharing the wider offer with employers as you may gain some useful intelligence and understanding on which T Levels employers would be most interested in, which could support future curriculum planning.</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3</a:t>
            </a:fld>
            <a:endParaRPr lang="en-GB" dirty="0"/>
          </a:p>
        </p:txBody>
      </p:sp>
    </p:spTree>
    <p:extLst>
      <p:ext uri="{BB962C8B-B14F-4D97-AF65-F5344CB8AC3E}">
        <p14:creationId xmlns:p14="http://schemas.microsoft.com/office/powerpoint/2010/main" val="2304498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Health and Science </a:t>
            </a:r>
            <a:r>
              <a:rPr lang="en-GB" sz="1200" b="0" dirty="0">
                <a:solidFill>
                  <a:srgbClr val="E8462B"/>
                </a:solidFill>
                <a:effectLst/>
              </a:rPr>
              <a:t>T Level. </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4</a:t>
            </a:fld>
            <a:endParaRPr lang="en-GB" dirty="0"/>
          </a:p>
        </p:txBody>
      </p:sp>
    </p:spTree>
    <p:extLst>
      <p:ext uri="{BB962C8B-B14F-4D97-AF65-F5344CB8AC3E}">
        <p14:creationId xmlns:p14="http://schemas.microsoft.com/office/powerpoint/2010/main" val="473897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399" y="4187370"/>
            <a:ext cx="5955832" cy="6331866"/>
          </a:xfrm>
        </p:spPr>
        <p: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NOTES: Choice to edit occupational specialisms, in line with your offer</a:t>
            </a:r>
          </a:p>
          <a:p>
            <a:pPr>
              <a:lnSpc>
                <a:spcPct val="110000"/>
              </a:lnSpc>
            </a:pPr>
            <a:endParaRPr lang="en-GB" sz="1050" dirty="0"/>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a:t>
            </a:r>
            <a:r>
              <a:rPr lang="en-GB" sz="1050" dirty="0">
                <a:latin typeface="Arial" panose="020B0604020202020204" pitchFamily="34" charset="0"/>
                <a:cs typeface="Arial" panose="020B0604020202020204" pitchFamily="34" charset="0"/>
              </a:rPr>
              <a:t>Health </a:t>
            </a:r>
            <a:r>
              <a:rPr lang="en-GB" sz="1050" dirty="0"/>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rtl="0"/>
            <a:r>
              <a:rPr lang="en-GB" sz="1050" dirty="0"/>
              <a:t>The employer panels who designed the T Level included specific requirements and accreditations that students will need in the workplace, again getting them ready for work. These could include additional training, certifications or memberships.</a:t>
            </a:r>
            <a:r>
              <a:rPr lang="en-GB" sz="1400" dirty="0">
                <a:effectLst/>
                <a:latin typeface="-apple-system"/>
              </a:rPr>
              <a:t> </a:t>
            </a:r>
          </a:p>
          <a:p>
            <a:pPr rtl="0"/>
            <a:r>
              <a:rPr lang="en-GB" sz="1400" dirty="0">
                <a:effectLst/>
                <a:latin typeface="-apple-system"/>
              </a:rPr>
              <a:t> </a:t>
            </a:r>
          </a:p>
          <a:p>
            <a:pPr rtl="0">
              <a:buFont typeface="Arial" panose="020B0604020202020204" pitchFamily="34" charset="0"/>
              <a:buChar char="•"/>
            </a:pPr>
            <a:r>
              <a:rPr lang="en-GB" sz="1400" b="1" dirty="0">
                <a:effectLst/>
                <a:latin typeface="-apple-system"/>
              </a:rPr>
              <a:t>DBS basic/ enhanced checks and disqualified disclosure</a:t>
            </a:r>
            <a:r>
              <a:rPr lang="en-GB" sz="1400" dirty="0">
                <a:effectLst/>
                <a:latin typeface="-apple-system"/>
              </a:rPr>
              <a:t>: this check should be completed before the placement where required</a:t>
            </a:r>
          </a:p>
          <a:p>
            <a:pPr rtl="0">
              <a:buFont typeface="Arial" panose="020B0604020202020204" pitchFamily="34" charset="0"/>
              <a:buChar char="•"/>
            </a:pPr>
            <a:r>
              <a:rPr lang="en-GB" sz="1400" dirty="0">
                <a:effectLst/>
                <a:latin typeface="-apple-system"/>
              </a:rPr>
              <a:t>• </a:t>
            </a:r>
            <a:r>
              <a:rPr lang="en-GB" sz="1400" b="1" dirty="0">
                <a:effectLst/>
                <a:latin typeface="-apple-system"/>
              </a:rPr>
              <a:t>Care qualification and/or training </a:t>
            </a:r>
            <a:r>
              <a:rPr lang="en-GB" sz="1400" dirty="0">
                <a:effectLst/>
                <a:latin typeface="-apple-system"/>
              </a:rPr>
              <a:t>for Supporting Healthcare occupational specialism only: dependent on nature of placement/occupation it may be beneficial to undertake a relevant care qualification and/or training</a:t>
            </a:r>
          </a:p>
          <a:p>
            <a:pPr rtl="0">
              <a:buFont typeface="Arial" panose="020B0604020202020204" pitchFamily="34" charset="0"/>
              <a:buChar char="•"/>
            </a:pPr>
            <a:r>
              <a:rPr lang="en-GB" sz="1400" dirty="0">
                <a:effectLst/>
                <a:latin typeface="-apple-system"/>
              </a:rPr>
              <a:t>• </a:t>
            </a:r>
            <a:r>
              <a:rPr lang="en-GB" sz="1400" b="1" dirty="0">
                <a:effectLst/>
                <a:latin typeface="-apple-system"/>
              </a:rPr>
              <a:t>Health check: </a:t>
            </a:r>
            <a:r>
              <a:rPr lang="en-GB" sz="1400" dirty="0">
                <a:effectLst/>
                <a:latin typeface="-apple-system"/>
              </a:rPr>
              <a:t>before starting the placement, students should have the relevant inoculations and immunisations, determined by the employer/s who they are undertaking their placement with.</a:t>
            </a:r>
          </a:p>
          <a:p>
            <a:pPr rtl="0"/>
            <a:r>
              <a:rPr lang="en-GB" sz="1400" dirty="0">
                <a:effectLst/>
                <a:latin typeface="-apple-system"/>
              </a:rPr>
              <a:t> </a:t>
            </a:r>
          </a:p>
          <a:p>
            <a:pPr rtl="0"/>
            <a:r>
              <a:rPr lang="en-GB" sz="1400" dirty="0">
                <a:effectLst/>
                <a:latin typeface="-apple-system"/>
              </a:rPr>
              <a:t> </a:t>
            </a:r>
          </a:p>
          <a:p>
            <a:pPr>
              <a:lnSpc>
                <a:spcPct val="110000"/>
              </a:lnSpc>
            </a:pPr>
            <a:endParaRPr lang="en-GB" sz="1050" dirty="0"/>
          </a:p>
        </p:txBody>
      </p:sp>
      <p:sp>
        <p:nvSpPr>
          <p:cNvPr id="4" name="Slide Number Placeholder 3"/>
          <p:cNvSpPr>
            <a:spLocks noGrp="1"/>
          </p:cNvSpPr>
          <p:nvPr>
            <p:ph type="sldNum" sz="quarter" idx="5"/>
          </p:nvPr>
        </p:nvSpPr>
        <p:spPr/>
        <p:txBody>
          <a:bodyPr/>
          <a:lstStyle/>
          <a:p>
            <a:fld id="{A43584B4-5C97-4A4F-8376-21A6D0FC9A32}" type="slidenum">
              <a:rPr lang="en-GB" smtClean="0"/>
              <a:t>5</a:t>
            </a:fld>
            <a:endParaRPr lang="en-GB" dirty="0"/>
          </a:p>
        </p:txBody>
      </p:sp>
    </p:spTree>
    <p:extLst>
      <p:ext uri="{BB962C8B-B14F-4D97-AF65-F5344CB8AC3E}">
        <p14:creationId xmlns:p14="http://schemas.microsoft.com/office/powerpoint/2010/main" val="3042559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6B7CF-102B-DD08-4F61-A5447C78B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222DFC-AEF9-755A-536C-322AB7E99C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6AA461-8C09-5AEF-3BAF-419AA528546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 </a:t>
            </a:r>
            <a:r>
              <a:rPr lang="en-GB" sz="1200" dirty="0"/>
              <a:t>Choice to edit occupational specialisms, in line with your offer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Healthcare Science </a:t>
            </a:r>
            <a:r>
              <a:rPr lang="en-GB" sz="1200" b="0" dirty="0">
                <a:solidFill>
                  <a:srgbClr val="E8462B"/>
                </a:solidFill>
                <a:effectLst/>
              </a:rPr>
              <a:t>T Level.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Healthcare Science </a:t>
            </a:r>
            <a:r>
              <a:rPr lang="en-GB" sz="1200" b="0" dirty="0">
                <a:solidFill>
                  <a:srgbClr val="E8462B"/>
                </a:solidFill>
                <a:effectLst/>
              </a:rPr>
              <a:t>T Level </a:t>
            </a:r>
            <a:r>
              <a:rPr lang="en-GB" dirty="0"/>
              <a:t>is a highly practical course that provides students with practical knowledge and skills required for employment in the </a:t>
            </a:r>
            <a:r>
              <a:rPr lang="en-GB" sz="1200" dirty="0"/>
              <a:t>sector</a:t>
            </a:r>
            <a:r>
              <a:rPr lang="en-GB" dirty="0"/>
              <a:t>.</a:t>
            </a:r>
          </a:p>
        </p:txBody>
      </p:sp>
      <p:sp>
        <p:nvSpPr>
          <p:cNvPr id="4" name="Slide Number Placeholder 3">
            <a:extLst>
              <a:ext uri="{FF2B5EF4-FFF2-40B4-BE49-F238E27FC236}">
                <a16:creationId xmlns:a16="http://schemas.microsoft.com/office/drawing/2014/main" id="{51951FAA-8069-AE62-7957-C8A3FD408A93}"/>
              </a:ext>
            </a:extLst>
          </p:cNvPr>
          <p:cNvSpPr>
            <a:spLocks noGrp="1"/>
          </p:cNvSpPr>
          <p:nvPr>
            <p:ph type="sldNum" sz="quarter" idx="5"/>
          </p:nvPr>
        </p:nvSpPr>
        <p:spPr/>
        <p:txBody>
          <a:bodyPr/>
          <a:lstStyle/>
          <a:p>
            <a:fld id="{6143F48B-3A48-9244-B0B5-D26A6BFFB480}" type="slidenum">
              <a:rPr lang="en-GB" smtClean="0"/>
              <a:t>6</a:t>
            </a:fld>
            <a:endParaRPr lang="en-GB" dirty="0"/>
          </a:p>
        </p:txBody>
      </p:sp>
    </p:spTree>
    <p:extLst>
      <p:ext uri="{BB962C8B-B14F-4D97-AF65-F5344CB8AC3E}">
        <p14:creationId xmlns:p14="http://schemas.microsoft.com/office/powerpoint/2010/main" val="3589668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739A-0CC4-E712-6C60-0E56AE84C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B4FBE5-8064-3B83-2DC9-B390DC7D4A1C}"/>
              </a:ext>
            </a:extLst>
          </p:cNvPr>
          <p:cNvSpPr>
            <a:spLocks noGrp="1" noRot="1" noChangeAspect="1"/>
          </p:cNvSpPr>
          <p:nvPr>
            <p:ph type="sldImg"/>
          </p:nvPr>
        </p:nvSpPr>
        <p:spPr>
          <a:xfrm>
            <a:off x="120650" y="282575"/>
            <a:ext cx="6523038" cy="3670300"/>
          </a:xfrm>
        </p:spPr>
      </p:sp>
      <p:sp>
        <p:nvSpPr>
          <p:cNvPr id="3" name="Notes Placeholder 2">
            <a:extLst>
              <a:ext uri="{FF2B5EF4-FFF2-40B4-BE49-F238E27FC236}">
                <a16:creationId xmlns:a16="http://schemas.microsoft.com/office/drawing/2014/main" id="{64CB88AA-D46B-23DA-7041-F4CB60786F28}"/>
              </a:ext>
            </a:extLst>
          </p:cNvPr>
          <p:cNvSpPr>
            <a:spLocks noGrp="1"/>
          </p:cNvSpPr>
          <p:nvPr>
            <p:ph type="body" idx="1"/>
          </p:nvPr>
        </p:nvSpPr>
        <p:spPr>
          <a:xfrm>
            <a:off x="404399" y="4187370"/>
            <a:ext cx="5955832" cy="6331866"/>
          </a:xfrm>
        </p:spPr>
        <p: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NOTES: Choice to edit occupational specialisms, in line with your offer</a:t>
            </a:r>
          </a:p>
          <a:p>
            <a:pPr>
              <a:lnSpc>
                <a:spcPct val="110000"/>
              </a:lnSpc>
            </a:pPr>
            <a:endParaRPr lang="en-GB" sz="1050" dirty="0"/>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Healthcare Science </a:t>
            </a:r>
            <a:r>
              <a:rPr lang="en-GB" sz="1050" b="0" dirty="0">
                <a:solidFill>
                  <a:srgbClr val="E8462B"/>
                </a:solidFill>
                <a:effectLst/>
              </a:rPr>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Only one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rtl="0">
              <a:buFont typeface="Arial" panose="020B0604020202020204" pitchFamily="34" charset="0"/>
              <a:buChar char="•"/>
            </a:pPr>
            <a:r>
              <a:rPr lang="en-GB" sz="1050" dirty="0"/>
              <a:t>The employer panels who designed the T Level included specific requirements and accreditations that students will need in the workplace, again getting them ready for work. These could include additional training, certifications or memberships. </a:t>
            </a:r>
            <a:r>
              <a:rPr lang="en-GB" sz="1050" b="1" dirty="0">
                <a:effectLst/>
                <a:latin typeface="-apple-system"/>
              </a:rPr>
              <a:t>DBS basic/ enhanced checks and disqualified disclosure</a:t>
            </a:r>
            <a:r>
              <a:rPr lang="en-GB" sz="1050" dirty="0">
                <a:effectLst/>
                <a:latin typeface="-apple-system"/>
              </a:rPr>
              <a:t>: this check should be completed before the placement where required</a:t>
            </a:r>
          </a:p>
          <a:p>
            <a:pPr rtl="0">
              <a:buFont typeface="Arial" panose="020B0604020202020204" pitchFamily="34" charset="0"/>
              <a:buChar char="•"/>
            </a:pPr>
            <a:r>
              <a:rPr lang="en-GB" sz="1050" dirty="0">
                <a:effectLst/>
                <a:latin typeface="-apple-system"/>
              </a:rPr>
              <a:t>• </a:t>
            </a:r>
            <a:r>
              <a:rPr lang="en-GB" sz="1050" b="1" dirty="0">
                <a:effectLst/>
                <a:latin typeface="-apple-system"/>
              </a:rPr>
              <a:t>Health check: </a:t>
            </a:r>
            <a:r>
              <a:rPr lang="en-GB" sz="1050" dirty="0">
                <a:effectLst/>
                <a:latin typeface="-apple-system"/>
              </a:rPr>
              <a:t>before starting the placement, students should have the relevant inoculations and immunisations, determined by the employer/s who they are undertaking their placement with.</a:t>
            </a:r>
          </a:p>
          <a:p>
            <a:pPr>
              <a:lnSpc>
                <a:spcPct val="110000"/>
              </a:lnSpc>
            </a:pPr>
            <a:endParaRPr lang="en-GB" sz="1050" dirty="0"/>
          </a:p>
        </p:txBody>
      </p:sp>
      <p:sp>
        <p:nvSpPr>
          <p:cNvPr id="4" name="Slide Number Placeholder 3">
            <a:extLst>
              <a:ext uri="{FF2B5EF4-FFF2-40B4-BE49-F238E27FC236}">
                <a16:creationId xmlns:a16="http://schemas.microsoft.com/office/drawing/2014/main" id="{77D4ACE4-7E60-8861-B953-C2557043A9F2}"/>
              </a:ext>
            </a:extLst>
          </p:cNvPr>
          <p:cNvSpPr>
            <a:spLocks noGrp="1"/>
          </p:cNvSpPr>
          <p:nvPr>
            <p:ph type="sldNum" sz="quarter" idx="5"/>
          </p:nvPr>
        </p:nvSpPr>
        <p:spPr/>
        <p:txBody>
          <a:bodyPr/>
          <a:lstStyle/>
          <a:p>
            <a:fld id="{A43584B4-5C97-4A4F-8376-21A6D0FC9A32}" type="slidenum">
              <a:rPr lang="en-GB" smtClean="0"/>
              <a:t>7</a:t>
            </a:fld>
            <a:endParaRPr lang="en-GB" dirty="0"/>
          </a:p>
        </p:txBody>
      </p:sp>
    </p:spTree>
    <p:extLst>
      <p:ext uri="{BB962C8B-B14F-4D97-AF65-F5344CB8AC3E}">
        <p14:creationId xmlns:p14="http://schemas.microsoft.com/office/powerpoint/2010/main" val="2420879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75183-3CAD-A77C-8D33-E4576A819E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B7F45C-A3FC-18BF-42DF-F958CBA963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8DC55B-03DE-91C8-3BD3-AD52767CD59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 </a:t>
            </a:r>
            <a:r>
              <a:rPr lang="en-GB" sz="1200" dirty="0"/>
              <a:t>Choice to edit occupational specialisms, in line with your offer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Healthcare Science </a:t>
            </a:r>
            <a:r>
              <a:rPr lang="en-GB" sz="1200" b="0" dirty="0">
                <a:solidFill>
                  <a:srgbClr val="E8462B"/>
                </a:solidFill>
                <a:effectLst/>
              </a:rPr>
              <a:t>T Level.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Healthcare Science </a:t>
            </a:r>
            <a:r>
              <a:rPr lang="en-GB" sz="1200" b="0" dirty="0">
                <a:solidFill>
                  <a:srgbClr val="E8462B"/>
                </a:solidFill>
                <a:effectLst/>
              </a:rPr>
              <a:t>T Level </a:t>
            </a:r>
            <a:r>
              <a:rPr lang="en-GB" dirty="0"/>
              <a:t>is a highly practical course that provides students with practical knowledge and skills required for employment in the </a:t>
            </a:r>
            <a:r>
              <a:rPr lang="en-GB" sz="1200" dirty="0"/>
              <a:t>sector</a:t>
            </a:r>
            <a:r>
              <a:rPr lang="en-GB" dirty="0"/>
              <a:t>.</a:t>
            </a:r>
          </a:p>
        </p:txBody>
      </p:sp>
      <p:sp>
        <p:nvSpPr>
          <p:cNvPr id="4" name="Slide Number Placeholder 3">
            <a:extLst>
              <a:ext uri="{FF2B5EF4-FFF2-40B4-BE49-F238E27FC236}">
                <a16:creationId xmlns:a16="http://schemas.microsoft.com/office/drawing/2014/main" id="{459A08DA-63DB-A7D2-936E-B61B4F81509A}"/>
              </a:ext>
            </a:extLst>
          </p:cNvPr>
          <p:cNvSpPr>
            <a:spLocks noGrp="1"/>
          </p:cNvSpPr>
          <p:nvPr>
            <p:ph type="sldNum" sz="quarter" idx="5"/>
          </p:nvPr>
        </p:nvSpPr>
        <p:spPr/>
        <p:txBody>
          <a:bodyPr/>
          <a:lstStyle/>
          <a:p>
            <a:fld id="{6143F48B-3A48-9244-B0B5-D26A6BFFB480}" type="slidenum">
              <a:rPr lang="en-GB" smtClean="0"/>
              <a:t>8</a:t>
            </a:fld>
            <a:endParaRPr lang="en-GB" dirty="0"/>
          </a:p>
        </p:txBody>
      </p:sp>
    </p:spTree>
    <p:extLst>
      <p:ext uri="{BB962C8B-B14F-4D97-AF65-F5344CB8AC3E}">
        <p14:creationId xmlns:p14="http://schemas.microsoft.com/office/powerpoint/2010/main" val="1624210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1681B-6E88-F3EB-793B-0E561C3B9C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F9A089-0A3E-0B23-30CD-D0EF81A765B4}"/>
              </a:ext>
            </a:extLst>
          </p:cNvPr>
          <p:cNvSpPr>
            <a:spLocks noGrp="1" noRot="1" noChangeAspect="1"/>
          </p:cNvSpPr>
          <p:nvPr>
            <p:ph type="sldImg"/>
          </p:nvPr>
        </p:nvSpPr>
        <p:spPr>
          <a:xfrm>
            <a:off x="120650" y="282575"/>
            <a:ext cx="6523038" cy="3670300"/>
          </a:xfrm>
        </p:spPr>
      </p:sp>
      <p:sp>
        <p:nvSpPr>
          <p:cNvPr id="3" name="Notes Placeholder 2">
            <a:extLst>
              <a:ext uri="{FF2B5EF4-FFF2-40B4-BE49-F238E27FC236}">
                <a16:creationId xmlns:a16="http://schemas.microsoft.com/office/drawing/2014/main" id="{195A7E62-4017-0ADC-901F-438E3FD37196}"/>
              </a:ext>
            </a:extLst>
          </p:cNvPr>
          <p:cNvSpPr>
            <a:spLocks noGrp="1"/>
          </p:cNvSpPr>
          <p:nvPr>
            <p:ph type="body" idx="1"/>
          </p:nvPr>
        </p:nvSpPr>
        <p:spPr>
          <a:xfrm>
            <a:off x="404399" y="4187370"/>
            <a:ext cx="5955832" cy="6331866"/>
          </a:xfrm>
        </p:spPr>
        <p:txBody>
          <a:bodyPr/>
          <a:lstStyle/>
          <a:p>
            <a:pPr>
              <a:lnSpc>
                <a:spcPct val="110000"/>
              </a:lnSpc>
            </a:pPr>
            <a:r>
              <a:rPr lang="en-GB" sz="1050" dirty="0"/>
              <a:t>NOTES:</a:t>
            </a:r>
          </a:p>
          <a:p>
            <a:pPr marL="171450" indent="-171450">
              <a:lnSpc>
                <a:spcPct val="110000"/>
              </a:lnSpc>
              <a:buFont typeface="Arial" panose="020B0604020202020204" pitchFamily="34" charset="0"/>
              <a:buChar char="•"/>
            </a:pPr>
            <a:r>
              <a:rPr lang="en-GB" sz="1050" dirty="0"/>
              <a:t>Choice to edit occupational specialisms, in line with your offer</a:t>
            </a:r>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Science </a:t>
            </a:r>
            <a:r>
              <a:rPr lang="en-GB" sz="1050" b="0" dirty="0">
                <a:solidFill>
                  <a:srgbClr val="E8462B"/>
                </a:solidFill>
                <a:effectLst/>
              </a:rPr>
              <a:t>T Level</a:t>
            </a:r>
            <a:endParaRPr lang="en-GB" sz="1050" dirty="0"/>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Students choose a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a:lnSpc>
                <a:spcPct val="110000"/>
              </a:lnSpc>
            </a:pPr>
            <a:r>
              <a:rPr lang="en-GB" sz="1050" dirty="0"/>
              <a:t>The employer panels who designed the T Level included specific requirements and accreditations that students will need in the workplace, again getting them ready for work. These could include additional training, certifications or memberships</a:t>
            </a:r>
          </a:p>
          <a:p>
            <a:pPr rtl="0">
              <a:buFont typeface="Arial" panose="020B0604020202020204" pitchFamily="34" charset="0"/>
              <a:buChar char="•"/>
            </a:pPr>
            <a:r>
              <a:rPr lang="en-GB" sz="1050" b="1" dirty="0">
                <a:effectLst/>
                <a:latin typeface="-apple-system"/>
              </a:rPr>
              <a:t>DBS basic/ enhanced checks and disqualified disclosure</a:t>
            </a:r>
            <a:r>
              <a:rPr lang="en-GB" sz="1050" dirty="0">
                <a:effectLst/>
                <a:latin typeface="-apple-system"/>
              </a:rPr>
              <a:t>: this check should be completed before the placement where required</a:t>
            </a:r>
          </a:p>
          <a:p>
            <a:pPr rtl="0">
              <a:buFont typeface="Arial" panose="020B0604020202020204" pitchFamily="34" charset="0"/>
              <a:buChar char="•"/>
            </a:pPr>
            <a:r>
              <a:rPr lang="en-GB" sz="1400" b="1" dirty="0"/>
              <a:t>Food and hygiene: f</a:t>
            </a:r>
            <a:r>
              <a:rPr lang="en-GB" sz="1400" dirty="0"/>
              <a:t>or Food Science occupational specialism only: dependent on nature of placement/occupation it may be beneficial to undertake a relevant food and hygiene qualification/training</a:t>
            </a:r>
            <a:endParaRPr lang="en-GB" sz="1050" dirty="0">
              <a:effectLst/>
              <a:latin typeface="-apple-system"/>
            </a:endParaRPr>
          </a:p>
          <a:p>
            <a:pPr rtl="0">
              <a:buFont typeface="Arial" panose="020B0604020202020204" pitchFamily="34" charset="0"/>
              <a:buChar char="•"/>
            </a:pPr>
            <a:r>
              <a:rPr lang="en-GB" sz="1050" dirty="0">
                <a:effectLst/>
                <a:latin typeface="-apple-system"/>
              </a:rPr>
              <a:t>• </a:t>
            </a:r>
            <a:r>
              <a:rPr lang="en-GB" sz="1050" b="1" dirty="0">
                <a:effectLst/>
                <a:latin typeface="-apple-system"/>
              </a:rPr>
              <a:t>Health check: </a:t>
            </a:r>
            <a:r>
              <a:rPr lang="en-GB" sz="1050" dirty="0">
                <a:effectLst/>
                <a:latin typeface="-apple-system"/>
              </a:rPr>
              <a:t>before starting the placement, students should have the relevant inoculations and immunisations, determined by the employer/s who they are undertaking their placement with.</a:t>
            </a:r>
          </a:p>
          <a:p>
            <a:pPr>
              <a:lnSpc>
                <a:spcPct val="110000"/>
              </a:lnSpc>
            </a:pPr>
            <a:endParaRPr lang="en-GB" sz="1050" dirty="0"/>
          </a:p>
        </p:txBody>
      </p:sp>
      <p:sp>
        <p:nvSpPr>
          <p:cNvPr id="4" name="Slide Number Placeholder 3">
            <a:extLst>
              <a:ext uri="{FF2B5EF4-FFF2-40B4-BE49-F238E27FC236}">
                <a16:creationId xmlns:a16="http://schemas.microsoft.com/office/drawing/2014/main" id="{8CE57CE9-E324-D9D3-35A6-969D62E657C0}"/>
              </a:ext>
            </a:extLst>
          </p:cNvPr>
          <p:cNvSpPr>
            <a:spLocks noGrp="1"/>
          </p:cNvSpPr>
          <p:nvPr>
            <p:ph type="sldNum" sz="quarter" idx="5"/>
          </p:nvPr>
        </p:nvSpPr>
        <p:spPr/>
        <p:txBody>
          <a:bodyPr/>
          <a:lstStyle/>
          <a:p>
            <a:fld id="{A43584B4-5C97-4A4F-8376-21A6D0FC9A32}" type="slidenum">
              <a:rPr lang="en-GB" smtClean="0"/>
              <a:t>9</a:t>
            </a:fld>
            <a:endParaRPr lang="en-GB" dirty="0"/>
          </a:p>
        </p:txBody>
      </p:sp>
    </p:spTree>
    <p:extLst>
      <p:ext uri="{BB962C8B-B14F-4D97-AF65-F5344CB8AC3E}">
        <p14:creationId xmlns:p14="http://schemas.microsoft.com/office/powerpoint/2010/main" val="336811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215F7-B893-F335-398C-0DB86EDC518F}"/>
              </a:ext>
            </a:extLst>
          </p:cNvPr>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GB"/>
              <a:t>Click to edit Master title style</a:t>
            </a:r>
          </a:p>
        </p:txBody>
      </p:sp>
      <p:sp>
        <p:nvSpPr>
          <p:cNvPr id="3" name="Subtitle 2">
            <a:extLst>
              <a:ext uri="{FF2B5EF4-FFF2-40B4-BE49-F238E27FC236}">
                <a16:creationId xmlns:a16="http://schemas.microsoft.com/office/drawing/2014/main" id="{D02ACF1A-900F-C99C-924F-F3FE0545FE2D}"/>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CD790A13-A12C-3086-7E67-58C057775D2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70A69C31-D06C-1A0B-454E-A0AE91A0D4A0}"/>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3569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813B-646E-BC0F-7D70-66A375187B4D}"/>
              </a:ext>
            </a:extLst>
          </p:cNvPr>
          <p:cNvSpPr>
            <a:spLocks noGrp="1"/>
          </p:cNvSpPr>
          <p:nvPr>
            <p:ph type="title"/>
          </p:nvPr>
        </p:nvSpPr>
        <p:spPr/>
        <p:txBody>
          <a:bodyPr>
            <a:normAutofit/>
          </a:bodyPr>
          <a:lstStyle>
            <a:lvl1pPr>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2987C673-3935-1D75-8EF9-2C5B6158E210}"/>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462F96DF-809F-AB3D-0C96-9B2EAFC68D51}"/>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BF41F464-E226-7F3B-0A43-7175A167163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9161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FAAE7-E19B-31B8-F641-10F7C00BECCC}"/>
              </a:ext>
            </a:extLst>
          </p:cNvPr>
          <p:cNvSpPr>
            <a:spLocks noGrp="1"/>
          </p:cNvSpPr>
          <p:nvPr>
            <p:ph type="title"/>
          </p:nvPr>
        </p:nvSpPr>
        <p:spPr>
          <a:xfrm>
            <a:off x="831850" y="1709738"/>
            <a:ext cx="10515600" cy="2852737"/>
          </a:xfrm>
        </p:spPr>
        <p:txBody>
          <a:bodyPr anchor="b"/>
          <a:lstStyle>
            <a:lvl1pPr>
              <a:defRPr sz="6000">
                <a:solidFill>
                  <a:srgbClr val="E8462B"/>
                </a:solidFill>
              </a:defRPr>
            </a:lvl1pPr>
          </a:lstStyle>
          <a:p>
            <a:r>
              <a:rPr lang="en-GB"/>
              <a:t>Click to edit Master title style</a:t>
            </a:r>
          </a:p>
        </p:txBody>
      </p:sp>
      <p:sp>
        <p:nvSpPr>
          <p:cNvPr id="3" name="Text Placeholder 2">
            <a:extLst>
              <a:ext uri="{FF2B5EF4-FFF2-40B4-BE49-F238E27FC236}">
                <a16:creationId xmlns:a16="http://schemas.microsoft.com/office/drawing/2014/main" id="{CDBF9910-82B9-8B24-7A94-168548BFB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6" name="Slide Number Placeholder 5">
            <a:extLst>
              <a:ext uri="{FF2B5EF4-FFF2-40B4-BE49-F238E27FC236}">
                <a16:creationId xmlns:a16="http://schemas.microsoft.com/office/drawing/2014/main" id="{13254E89-F0F3-72FC-EBCC-7D64AE3DB955}"/>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76CD94F9-FFEF-4145-62BA-12125F320709}"/>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5504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BB1-4741-E507-792A-EB4AC76BE7E8}"/>
              </a:ext>
            </a:extLst>
          </p:cNvPr>
          <p:cNvSpPr>
            <a:spLocks noGrp="1"/>
          </p:cNvSpPr>
          <p:nvPr>
            <p:ph type="title"/>
          </p:nvPr>
        </p:nvSpPr>
        <p:spPr/>
        <p:txBody>
          <a:bodyPr>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mj-lt"/>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846456A3-1C1E-D214-7739-9CD1B24DC03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BF614F4-DEB2-D2C8-F7EF-96D43EFC14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Slide Number Placeholder 6">
            <a:extLst>
              <a:ext uri="{FF2B5EF4-FFF2-40B4-BE49-F238E27FC236}">
                <a16:creationId xmlns:a16="http://schemas.microsoft.com/office/drawing/2014/main" id="{564E57A1-148D-2771-9EF1-F6DCAD9B03DF}"/>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94FD8B57-957E-494A-0EEA-B0AE3702F0A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160872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43532269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529C7A-97CA-338D-D9C7-80C70A996D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34439A0-8E22-FBE4-21BB-2027FF018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22FB23BE-4F78-8555-D0F7-EB6A9F28B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pic>
        <p:nvPicPr>
          <p:cNvPr id="7" name="Picture 6" descr="A black background with a black square&#10;&#10;Description automatically generated with medium confidence">
            <a:extLst>
              <a:ext uri="{FF2B5EF4-FFF2-40B4-BE49-F238E27FC236}">
                <a16:creationId xmlns:a16="http://schemas.microsoft.com/office/drawing/2014/main" id="{B070656B-8B1B-19B7-1970-2425493AEF69}"/>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254000" y="6055360"/>
            <a:ext cx="753570" cy="611664"/>
          </a:xfrm>
          <a:prstGeom prst="rect">
            <a:avLst/>
          </a:prstGeom>
        </p:spPr>
      </p:pic>
    </p:spTree>
    <p:extLst>
      <p:ext uri="{BB962C8B-B14F-4D97-AF65-F5344CB8AC3E}">
        <p14:creationId xmlns:p14="http://schemas.microsoft.com/office/powerpoint/2010/main" val="37505505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95" r:id="rId5"/>
  </p:sldLayoutIdLst>
  <p:hf sldNum="0" hdr="0"/>
  <p:txStyles>
    <p:titleStyle>
      <a:lvl1pPr algn="l" defTabSz="914400" rtl="0" eaLnBrk="1" latinLnBrk="0" hangingPunct="1">
        <a:lnSpc>
          <a:spcPct val="90000"/>
        </a:lnSpc>
        <a:spcBef>
          <a:spcPct val="0"/>
        </a:spcBef>
        <a:buNone/>
        <a:defRPr sz="4400" kern="1200">
          <a:solidFill>
            <a:srgbClr val="E8462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gov.uk/government/publications/brand-and-communication-guidelines-for-t-level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employers.tlevels.gov.uk/hc/en-gb/articles/4403450098066"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mployers.tlevels.gov.uk/hc/en-gb/sections/4403442852626-Health-and-Science"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mployers.tlevels.gov.uk/hc/en-gb"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B7CD4B-B4E3-A3CD-BE6C-B7E4AF8D42FB}"/>
              </a:ext>
            </a:extLst>
          </p:cNvPr>
          <p:cNvSpPr>
            <a:spLocks noGrp="1"/>
          </p:cNvSpPr>
          <p:nvPr>
            <p:ph type="ctrTitle"/>
          </p:nvPr>
        </p:nvSpPr>
        <p:spPr>
          <a:xfrm>
            <a:off x="1493519" y="2411754"/>
            <a:ext cx="10282177" cy="2387600"/>
          </a:xfrm>
        </p:spPr>
        <p:txBody>
          <a:bodyPr>
            <a:normAutofit/>
          </a:bodyPr>
          <a:lstStyle/>
          <a:p>
            <a:r>
              <a:rPr lang="en-GB" b="1" i="1" dirty="0"/>
              <a:t>INTRODUCTION </a:t>
            </a:r>
            <a:br>
              <a:rPr lang="en-GB" b="1" i="1" dirty="0"/>
            </a:br>
            <a:r>
              <a:rPr lang="en-GB" sz="4800" b="1" i="1" dirty="0"/>
              <a:t>HEALTH AND SCIENCE</a:t>
            </a:r>
            <a:endParaRPr lang="en-GB" b="1" i="1" dirty="0"/>
          </a:p>
        </p:txBody>
      </p:sp>
      <p:pic>
        <p:nvPicPr>
          <p:cNvPr id="2" name="Picture 1" descr="A black background with orange letters&#10;&#10;Description automatically generated">
            <a:extLst>
              <a:ext uri="{FF2B5EF4-FFF2-40B4-BE49-F238E27FC236}">
                <a16:creationId xmlns:a16="http://schemas.microsoft.com/office/drawing/2014/main" id="{5F809D33-1892-C7B5-F3FE-43BCEA82F99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91357" y="739406"/>
            <a:ext cx="6286500" cy="2044700"/>
          </a:xfrm>
          <a:prstGeom prst="rect">
            <a:avLst/>
          </a:prstGeom>
        </p:spPr>
      </p:pic>
      <p:sp>
        <p:nvSpPr>
          <p:cNvPr id="5" name="TextBox 4">
            <a:extLst>
              <a:ext uri="{FF2B5EF4-FFF2-40B4-BE49-F238E27FC236}">
                <a16:creationId xmlns:a16="http://schemas.microsoft.com/office/drawing/2014/main" id="{3223EA5D-E4E2-69C2-AEE0-F8E673187A04}"/>
              </a:ext>
            </a:extLst>
          </p:cNvPr>
          <p:cNvSpPr txBox="1"/>
          <p:nvPr/>
        </p:nvSpPr>
        <p:spPr>
          <a:xfrm>
            <a:off x="10698481" y="935298"/>
            <a:ext cx="3651504" cy="5047536"/>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b="1" dirty="0">
                <a:solidFill>
                  <a:srgbClr val="FF0000"/>
                </a:solidFill>
                <a:latin typeface="Arial" panose="020B0604020202020204" pitchFamily="34" charset="0"/>
                <a:cs typeface="Arial" panose="020B0604020202020204" pitchFamily="34" charset="0"/>
              </a:rPr>
              <a:t>SUPPORTING NOTES - DELETE BEFORE PRESENTING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This is an outline slide deck to introduce the Health and Science T Level Route to Employers</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Key T Level messages have been included throughout however; each slide is editable to customise it to your specific T Level offer.</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Branding has been kept to a minimum to allow you to apply your own logo’s, imagery and style, however, where possible please align this to the </a:t>
            </a:r>
            <a:r>
              <a:rPr lang="en-GB" sz="1400" dirty="0">
                <a:latin typeface="Arial" panose="020B0604020202020204" pitchFamily="34" charset="0"/>
                <a:cs typeface="Arial" panose="020B0604020202020204" pitchFamily="34" charset="0"/>
                <a:hlinkClick r:id="rId4"/>
              </a:rPr>
              <a:t>T Level Branding Guidance</a:t>
            </a: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r>
              <a:rPr lang="en-GB" sz="1400" dirty="0">
                <a:highlight>
                  <a:srgbClr val="FFFF00"/>
                </a:highlight>
                <a:latin typeface="Arial" panose="020B0604020202020204" pitchFamily="34" charset="0"/>
                <a:cs typeface="Arial" panose="020B0604020202020204" pitchFamily="34" charset="0"/>
              </a:rPr>
              <a:t>&lt;xxx&gt; </a:t>
            </a:r>
            <a:r>
              <a:rPr lang="en-GB" sz="1400" dirty="0">
                <a:latin typeface="Arial" panose="020B0604020202020204" pitchFamily="34" charset="0"/>
                <a:cs typeface="Arial" panose="020B0604020202020204" pitchFamily="34" charset="0"/>
              </a:rPr>
              <a:t>is used to indicate where an insertion of specific detail is required by you. Please overtype this and remove the highlighting.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There may be further guidance and / or speaker notes within the notes section of each slide. </a:t>
            </a:r>
          </a:p>
        </p:txBody>
      </p:sp>
    </p:spTree>
    <p:extLst>
      <p:ext uri="{BB962C8B-B14F-4D97-AF65-F5344CB8AC3E}">
        <p14:creationId xmlns:p14="http://schemas.microsoft.com/office/powerpoint/2010/main" val="1907742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67E0478-51F6-A5AB-7E43-62D43E8ECF87}"/>
              </a:ext>
            </a:extLst>
          </p:cNvPr>
          <p:cNvSpPr>
            <a:spLocks noGrp="1"/>
          </p:cNvSpPr>
          <p:nvPr>
            <p:ph sz="half" idx="1"/>
          </p:nvPr>
        </p:nvSpPr>
        <p:spPr>
          <a:xfrm>
            <a:off x="1098550" y="1991537"/>
            <a:ext cx="5657850" cy="4351338"/>
          </a:xfrm>
        </p:spPr>
        <p:txBody>
          <a:bodyPr vert="horz" lIns="91440" tIns="45720" rIns="91440" bIns="45720" rtlCol="0">
            <a:noAutofit/>
          </a:bodyPr>
          <a:lstStyle/>
          <a:p>
            <a:pPr algn="l" fontAlgn="base">
              <a:lnSpc>
                <a:spcPct val="100000"/>
              </a:lnSpc>
              <a:spcBef>
                <a:spcPts val="1200"/>
              </a:spcBef>
              <a:spcAft>
                <a:spcPts val="1200"/>
              </a:spcAft>
              <a:buFont typeface="Arial" panose="020B0604020202020204" pitchFamily="34" charset="0"/>
              <a:buChar char="•"/>
            </a:pPr>
            <a:r>
              <a:rPr lang="en-GB" sz="2000" b="1" dirty="0"/>
              <a:t>Students will </a:t>
            </a:r>
            <a:r>
              <a:rPr lang="en-GB" sz="2000" dirty="0"/>
              <a:t>have a broad understanding of </a:t>
            </a:r>
            <a:r>
              <a:rPr lang="en-GB" sz="2000" b="0" i="0" dirty="0">
                <a:solidFill>
                  <a:srgbClr val="000000"/>
                </a:solidFill>
                <a:effectLst/>
              </a:rPr>
              <a:t>scientific methodology and the science sector</a:t>
            </a:r>
          </a:p>
          <a:p>
            <a:pPr>
              <a:lnSpc>
                <a:spcPct val="100000"/>
              </a:lnSpc>
              <a:spcBef>
                <a:spcPts val="1200"/>
              </a:spcBef>
              <a:spcAft>
                <a:spcPts val="1200"/>
              </a:spcAft>
            </a:pPr>
            <a:r>
              <a:rPr lang="en-GB" sz="2000" b="1" dirty="0"/>
              <a:t>Students will </a:t>
            </a:r>
            <a:r>
              <a:rPr lang="en-GB" sz="2000" dirty="0"/>
              <a:t>be trained in </a:t>
            </a:r>
            <a:r>
              <a:rPr lang="en-GB" sz="2000" b="0" i="0" dirty="0">
                <a:solidFill>
                  <a:srgbClr val="000000"/>
                </a:solidFill>
                <a:effectLst/>
              </a:rPr>
              <a:t>experimental equipment and techniques and </a:t>
            </a:r>
            <a:r>
              <a:rPr lang="en-GB" sz="2000" dirty="0"/>
              <a:t>skills required for their industry placement</a:t>
            </a:r>
          </a:p>
          <a:p>
            <a:pPr>
              <a:lnSpc>
                <a:spcPct val="100000"/>
              </a:lnSpc>
              <a:spcBef>
                <a:spcPts val="1200"/>
              </a:spcBef>
              <a:spcAft>
                <a:spcPts val="1200"/>
              </a:spcAft>
            </a:pPr>
            <a:r>
              <a:rPr lang="en-GB" sz="2000" b="1" dirty="0"/>
              <a:t>Students will </a:t>
            </a:r>
            <a:r>
              <a:rPr lang="en-GB" sz="2000" dirty="0"/>
              <a:t>have developed teamwork, communication, health and safety and customer service skills</a:t>
            </a:r>
          </a:p>
          <a:p>
            <a:pPr>
              <a:lnSpc>
                <a:spcPct val="100000"/>
              </a:lnSpc>
              <a:spcBef>
                <a:spcPts val="1200"/>
              </a:spcBef>
              <a:spcAft>
                <a:spcPts val="1200"/>
              </a:spcAft>
            </a:pPr>
            <a:r>
              <a:rPr lang="en-GB" sz="2000" b="1" dirty="0"/>
              <a:t>But</a:t>
            </a:r>
            <a:r>
              <a:rPr lang="en-GB" sz="2000" dirty="0"/>
              <a:t> it might be their first time in a workplace</a:t>
            </a:r>
          </a:p>
          <a:p>
            <a:pPr>
              <a:lnSpc>
                <a:spcPct val="100000"/>
              </a:lnSpc>
              <a:spcBef>
                <a:spcPts val="1200"/>
              </a:spcBef>
              <a:spcAft>
                <a:spcPts val="1200"/>
              </a:spcAft>
            </a:pPr>
            <a:r>
              <a:rPr lang="en-GB" sz="2000" dirty="0"/>
              <a:t>They will need mentoring and supporting</a:t>
            </a:r>
          </a:p>
        </p:txBody>
      </p:sp>
      <p:sp>
        <p:nvSpPr>
          <p:cNvPr id="5" name="Title 1">
            <a:extLst>
              <a:ext uri="{FF2B5EF4-FFF2-40B4-BE49-F238E27FC236}">
                <a16:creationId xmlns:a16="http://schemas.microsoft.com/office/drawing/2014/main" id="{DC10F923-4683-D004-C556-CCF5E404B5BF}"/>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Skills and Experience </a:t>
            </a:r>
          </a:p>
          <a:p>
            <a:r>
              <a:rPr lang="en-GB" dirty="0"/>
              <a:t>of OUR T Level Students</a:t>
            </a:r>
          </a:p>
        </p:txBody>
      </p:sp>
      <p:pic>
        <p:nvPicPr>
          <p:cNvPr id="6" name="Picture 5" descr="A person in a lab coat and goggles writing on a paper&#10;&#10;Description automatically generated">
            <a:extLst>
              <a:ext uri="{FF2B5EF4-FFF2-40B4-BE49-F238E27FC236}">
                <a16:creationId xmlns:a16="http://schemas.microsoft.com/office/drawing/2014/main" id="{1FB58814-D71D-2EC0-F6A6-8AA41F42EAB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94156" y="1991537"/>
            <a:ext cx="4248014" cy="4176000"/>
          </a:xfrm>
          <a:prstGeom prst="rect">
            <a:avLst/>
          </a:prstGeom>
        </p:spPr>
      </p:pic>
    </p:spTree>
    <p:extLst>
      <p:ext uri="{BB962C8B-B14F-4D97-AF65-F5344CB8AC3E}">
        <p14:creationId xmlns:p14="http://schemas.microsoft.com/office/powerpoint/2010/main" val="3957661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C75-794D-D10E-F390-764FCD43449D}"/>
              </a:ext>
            </a:extLst>
          </p:cNvPr>
          <p:cNvSpPr>
            <a:spLocks noGrp="1"/>
          </p:cNvSpPr>
          <p:nvPr>
            <p:ph type="title"/>
          </p:nvPr>
        </p:nvSpPr>
        <p:spPr>
          <a:xfrm>
            <a:off x="666426" y="152400"/>
            <a:ext cx="11525573" cy="1325563"/>
          </a:xfrm>
        </p:spPr>
        <p:txBody>
          <a:bodyPr anchor="ctr">
            <a:normAutofit/>
          </a:bodyPr>
          <a:lstStyle/>
          <a:p>
            <a:r>
              <a:rPr lang="en-GB" sz="4000" dirty="0"/>
              <a:t>Benefits of Hosting </a:t>
            </a:r>
            <a:br>
              <a:rPr lang="en-GB" sz="4000" dirty="0"/>
            </a:br>
            <a:r>
              <a:rPr lang="en-GB" sz="4000" dirty="0"/>
              <a:t>T Level Industry Placement </a:t>
            </a:r>
            <a:r>
              <a:rPr lang="en-GB" sz="4000" dirty="0" err="1"/>
              <a:t>StudentS</a:t>
            </a:r>
            <a:endParaRPr lang="en-GB" sz="4000" dirty="0"/>
          </a:p>
        </p:txBody>
      </p:sp>
      <p:sp>
        <p:nvSpPr>
          <p:cNvPr id="4" name="Content Placeholder 3">
            <a:extLst>
              <a:ext uri="{FF2B5EF4-FFF2-40B4-BE49-F238E27FC236}">
                <a16:creationId xmlns:a16="http://schemas.microsoft.com/office/drawing/2014/main" id="{C8A337F8-F938-8018-8E18-D8C0F2CFFED6}"/>
              </a:ext>
            </a:extLst>
          </p:cNvPr>
          <p:cNvSpPr>
            <a:spLocks noGrp="1"/>
          </p:cNvSpPr>
          <p:nvPr>
            <p:ph sz="half" idx="2"/>
          </p:nvPr>
        </p:nvSpPr>
        <p:spPr>
          <a:xfrm>
            <a:off x="1099673" y="1806577"/>
            <a:ext cx="5799666" cy="4848226"/>
          </a:xfrm>
        </p:spPr>
        <p:txBody>
          <a:bodyPr>
            <a:noAutofit/>
          </a:bodyPr>
          <a:lstStyle/>
          <a:p>
            <a:pPr>
              <a:lnSpc>
                <a:spcPct val="100000"/>
              </a:lnSpc>
              <a:spcBef>
                <a:spcPts val="1800"/>
              </a:spcBef>
              <a:spcAft>
                <a:spcPts val="1800"/>
              </a:spcAft>
            </a:pPr>
            <a:r>
              <a:rPr lang="en-GB" sz="2600" b="1" dirty="0"/>
              <a:t>Fresh perspectives and innovative ideas from the next generation</a:t>
            </a:r>
          </a:p>
          <a:p>
            <a:pPr>
              <a:lnSpc>
                <a:spcPct val="100000"/>
              </a:lnSpc>
              <a:spcBef>
                <a:spcPts val="1800"/>
              </a:spcBef>
              <a:spcAft>
                <a:spcPts val="1800"/>
              </a:spcAft>
            </a:pPr>
            <a:r>
              <a:rPr lang="en-GB" sz="2600" b="1" dirty="0">
                <a:solidFill>
                  <a:srgbClr val="E8462B"/>
                </a:solidFill>
              </a:rPr>
              <a:t>Fill skills gaps now and identify potential employees for the future</a:t>
            </a:r>
          </a:p>
          <a:p>
            <a:pPr>
              <a:lnSpc>
                <a:spcPct val="100000"/>
              </a:lnSpc>
              <a:spcBef>
                <a:spcPts val="1800"/>
              </a:spcBef>
              <a:spcAft>
                <a:spcPts val="1800"/>
              </a:spcAft>
            </a:pPr>
            <a:r>
              <a:rPr lang="en-GB" sz="2600" b="1" dirty="0"/>
              <a:t>Build a more diverse workforce</a:t>
            </a:r>
          </a:p>
          <a:p>
            <a:pPr>
              <a:lnSpc>
                <a:spcPct val="100000"/>
              </a:lnSpc>
              <a:spcBef>
                <a:spcPts val="1800"/>
              </a:spcBef>
              <a:spcAft>
                <a:spcPts val="1800"/>
              </a:spcAft>
            </a:pPr>
            <a:r>
              <a:rPr lang="en-GB" sz="2600" b="1" dirty="0">
                <a:solidFill>
                  <a:srgbClr val="E8462B"/>
                </a:solidFill>
              </a:rPr>
              <a:t>Contribute to a skilled future workforce in your industry</a:t>
            </a:r>
          </a:p>
          <a:p>
            <a:pPr>
              <a:lnSpc>
                <a:spcPct val="100000"/>
              </a:lnSpc>
              <a:spcBef>
                <a:spcPts val="1800"/>
              </a:spcBef>
              <a:spcAft>
                <a:spcPts val="1800"/>
              </a:spcAft>
            </a:pPr>
            <a:endParaRPr lang="en-GB" sz="2600" b="1" dirty="0"/>
          </a:p>
        </p:txBody>
      </p:sp>
      <p:sp>
        <p:nvSpPr>
          <p:cNvPr id="8" name="Content Placeholder 3">
            <a:extLst>
              <a:ext uri="{FF2B5EF4-FFF2-40B4-BE49-F238E27FC236}">
                <a16:creationId xmlns:a16="http://schemas.microsoft.com/office/drawing/2014/main" id="{CD23FAD9-AC6D-417E-2067-F854AB1756E5}"/>
              </a:ext>
            </a:extLst>
          </p:cNvPr>
          <p:cNvSpPr txBox="1">
            <a:spLocks/>
          </p:cNvSpPr>
          <p:nvPr/>
        </p:nvSpPr>
        <p:spPr>
          <a:xfrm>
            <a:off x="7246473" y="2166940"/>
            <a:ext cx="4810061" cy="39859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1800"/>
              </a:spcBef>
              <a:spcAft>
                <a:spcPts val="1800"/>
              </a:spcAft>
            </a:pPr>
            <a:r>
              <a:rPr lang="en-GB" sz="2600" b="1" dirty="0"/>
              <a:t>Develop your staff with supervision and mentoring experience</a:t>
            </a:r>
          </a:p>
          <a:p>
            <a:pPr>
              <a:lnSpc>
                <a:spcPct val="100000"/>
              </a:lnSpc>
              <a:spcBef>
                <a:spcPts val="1800"/>
              </a:spcBef>
              <a:spcAft>
                <a:spcPts val="1800"/>
              </a:spcAft>
            </a:pPr>
            <a:r>
              <a:rPr lang="en-GB" sz="2600" b="1" dirty="0">
                <a:solidFill>
                  <a:srgbClr val="E8462B"/>
                </a:solidFill>
              </a:rPr>
              <a:t>Enhance your profile and reputation as an employer </a:t>
            </a:r>
          </a:p>
          <a:p>
            <a:pPr>
              <a:lnSpc>
                <a:spcPct val="100000"/>
              </a:lnSpc>
              <a:spcBef>
                <a:spcPts val="1800"/>
              </a:spcBef>
              <a:spcAft>
                <a:spcPts val="1800"/>
              </a:spcAft>
            </a:pPr>
            <a:r>
              <a:rPr lang="en-GB" sz="2600" b="1" dirty="0"/>
              <a:t>Contribute to social mobility</a:t>
            </a:r>
          </a:p>
        </p:txBody>
      </p:sp>
    </p:spTree>
    <p:extLst>
      <p:ext uri="{BB962C8B-B14F-4D97-AF65-F5344CB8AC3E}">
        <p14:creationId xmlns:p14="http://schemas.microsoft.com/office/powerpoint/2010/main" val="3685906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3497293-DEC1-0F84-4EE9-AB0C82D6F7DC}"/>
              </a:ext>
            </a:extLst>
          </p:cNvPr>
          <p:cNvSpPr>
            <a:spLocks noGrp="1"/>
          </p:cNvSpPr>
          <p:nvPr>
            <p:ph sz="half" idx="2"/>
          </p:nvPr>
        </p:nvSpPr>
        <p:spPr>
          <a:xfrm>
            <a:off x="5507567" y="1716089"/>
            <a:ext cx="6323490" cy="3915047"/>
          </a:xfrm>
        </p:spPr>
        <p:txBody>
          <a:bodyPr>
            <a:noAutofit/>
          </a:bodyPr>
          <a:lstStyle/>
          <a:p>
            <a:pPr algn="l">
              <a:lnSpc>
                <a:spcPct val="100000"/>
              </a:lnSpc>
              <a:spcBef>
                <a:spcPts val="800"/>
              </a:spcBef>
              <a:spcAft>
                <a:spcPts val="800"/>
              </a:spcAft>
              <a:buFont typeface="Arial" panose="020B0604020202020204" pitchFamily="34" charset="0"/>
              <a:buChar char="•"/>
            </a:pPr>
            <a:r>
              <a:rPr lang="en-GB" sz="1700" b="0" i="0" dirty="0">
                <a:solidFill>
                  <a:srgbClr val="0B0C0C"/>
                </a:solidFill>
                <a:effectLst/>
                <a:latin typeface="+mn-lt"/>
              </a:rPr>
              <a:t>Develop ideas for distraction techniques supporting the well and sick child and present them to the team</a:t>
            </a:r>
          </a:p>
          <a:p>
            <a:pPr algn="l">
              <a:lnSpc>
                <a:spcPct val="100000"/>
              </a:lnSpc>
              <a:spcBef>
                <a:spcPts val="800"/>
              </a:spcBef>
              <a:spcAft>
                <a:spcPts val="800"/>
              </a:spcAft>
              <a:buFont typeface="Arial" panose="020B0604020202020204" pitchFamily="34" charset="0"/>
              <a:buChar char="•"/>
            </a:pPr>
            <a:r>
              <a:rPr lang="en-GB" sz="1700" b="0" i="0" dirty="0">
                <a:solidFill>
                  <a:srgbClr val="0B0C0C"/>
                </a:solidFill>
                <a:effectLst/>
                <a:latin typeface="+mn-lt"/>
              </a:rPr>
              <a:t>Under supervision, assist registered nurses to record physiological measurements of patients, such as blood pressure, oxygen saturation or blood sugar levels</a:t>
            </a:r>
          </a:p>
          <a:p>
            <a:pPr algn="l">
              <a:lnSpc>
                <a:spcPct val="100000"/>
              </a:lnSpc>
              <a:spcBef>
                <a:spcPts val="800"/>
              </a:spcBef>
              <a:spcAft>
                <a:spcPts val="800"/>
              </a:spcAft>
              <a:buFont typeface="Arial" panose="020B0604020202020204" pitchFamily="34" charset="0"/>
              <a:buChar char="•"/>
            </a:pPr>
            <a:r>
              <a:rPr lang="en-GB" sz="1700" b="0" i="0" dirty="0">
                <a:solidFill>
                  <a:srgbClr val="0B0C0C"/>
                </a:solidFill>
                <a:effectLst/>
                <a:latin typeface="+mn-lt"/>
              </a:rPr>
              <a:t>Under supervision and following a specification, assist the setup of laboratory and equipment for testing and analysis</a:t>
            </a:r>
          </a:p>
          <a:p>
            <a:pPr algn="l">
              <a:lnSpc>
                <a:spcPct val="100000"/>
              </a:lnSpc>
              <a:spcBef>
                <a:spcPts val="800"/>
              </a:spcBef>
              <a:spcAft>
                <a:spcPts val="800"/>
              </a:spcAft>
              <a:buFont typeface="Arial" panose="020B0604020202020204" pitchFamily="34" charset="0"/>
              <a:buChar char="•"/>
            </a:pPr>
            <a:r>
              <a:rPr lang="en-GB" sz="1700" b="0" i="0" dirty="0">
                <a:solidFill>
                  <a:srgbClr val="0B0C0C"/>
                </a:solidFill>
                <a:effectLst/>
                <a:latin typeface="+mn-lt"/>
              </a:rPr>
              <a:t>Following standard operating procedures, health and safety requirements and using appropriate techniques, maintain, clean and calibrate certain scientific laboratory equipment</a:t>
            </a:r>
          </a:p>
          <a:p>
            <a:pPr algn="l">
              <a:lnSpc>
                <a:spcPct val="100000"/>
              </a:lnSpc>
              <a:spcBef>
                <a:spcPts val="800"/>
              </a:spcBef>
              <a:spcAft>
                <a:spcPts val="800"/>
              </a:spcAft>
              <a:buFont typeface="Arial" panose="020B0604020202020204" pitchFamily="34" charset="0"/>
              <a:buChar char="•"/>
            </a:pPr>
            <a:r>
              <a:rPr lang="en-GB" sz="1700" b="0" i="0" dirty="0">
                <a:solidFill>
                  <a:srgbClr val="0B0C0C"/>
                </a:solidFill>
                <a:effectLst/>
                <a:latin typeface="+mn-lt"/>
              </a:rPr>
              <a:t>Assist a qualified technician by transcribing scientific data and information</a:t>
            </a:r>
          </a:p>
          <a:p>
            <a:pPr>
              <a:lnSpc>
                <a:spcPct val="100000"/>
              </a:lnSpc>
              <a:spcBef>
                <a:spcPts val="800"/>
              </a:spcBef>
              <a:spcAft>
                <a:spcPts val="800"/>
              </a:spcAft>
            </a:pPr>
            <a:r>
              <a:rPr lang="en-GB" sz="1700" b="0" i="0" dirty="0">
                <a:solidFill>
                  <a:srgbClr val="0B0C0C"/>
                </a:solidFill>
                <a:effectLst/>
                <a:latin typeface="+mn-lt"/>
              </a:rPr>
              <a:t>Under supervision, plan and carry out sustainability analysis for a new food products, taking into account: raw materials, packaging, reuse of waste, energy usage and transport costs</a:t>
            </a:r>
          </a:p>
          <a:p>
            <a:pPr>
              <a:lnSpc>
                <a:spcPct val="100000"/>
              </a:lnSpc>
              <a:spcBef>
                <a:spcPts val="800"/>
              </a:spcBef>
              <a:spcAft>
                <a:spcPts val="800"/>
              </a:spcAft>
            </a:pPr>
            <a:endParaRPr lang="en-GB" sz="1600" dirty="0"/>
          </a:p>
          <a:p>
            <a:pPr>
              <a:lnSpc>
                <a:spcPct val="100000"/>
              </a:lnSpc>
              <a:spcBef>
                <a:spcPts val="800"/>
              </a:spcBef>
              <a:spcAft>
                <a:spcPts val="800"/>
              </a:spcAft>
            </a:pPr>
            <a:endParaRPr lang="en-GB" sz="1600" dirty="0"/>
          </a:p>
        </p:txBody>
      </p:sp>
      <p:sp>
        <p:nvSpPr>
          <p:cNvPr id="5" name="Title 1">
            <a:extLst>
              <a:ext uri="{FF2B5EF4-FFF2-40B4-BE49-F238E27FC236}">
                <a16:creationId xmlns:a16="http://schemas.microsoft.com/office/drawing/2014/main" id="{2CA86392-0597-1163-F0DE-26B5A51BF1B6}"/>
              </a:ext>
            </a:extLst>
          </p:cNvPr>
          <p:cNvSpPr txBox="1">
            <a:spLocks/>
          </p:cNvSpPr>
          <p:nvPr/>
        </p:nvSpPr>
        <p:spPr>
          <a:xfrm>
            <a:off x="670792" y="172509"/>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EXAMPLE Industry Placement PROJECTS AND TASKS</a:t>
            </a:r>
          </a:p>
        </p:txBody>
      </p:sp>
      <p:pic>
        <p:nvPicPr>
          <p:cNvPr id="6" name="Picture 5" descr="A person wearing goggles and white coat&#10;&#10;Description automatically generated">
            <a:extLst>
              <a:ext uri="{FF2B5EF4-FFF2-40B4-BE49-F238E27FC236}">
                <a16:creationId xmlns:a16="http://schemas.microsoft.com/office/drawing/2014/main" id="{389A858E-E5C0-646C-BCE7-A4C943F6D5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flipH="1">
            <a:off x="1316565" y="2113850"/>
            <a:ext cx="3556000" cy="3016250"/>
          </a:xfrm>
          <a:prstGeom prst="rect">
            <a:avLst/>
          </a:prstGeom>
        </p:spPr>
      </p:pic>
    </p:spTree>
    <p:extLst>
      <p:ext uri="{BB962C8B-B14F-4D97-AF65-F5344CB8AC3E}">
        <p14:creationId xmlns:p14="http://schemas.microsoft.com/office/powerpoint/2010/main" val="854086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59DC0F4-79F2-4B32-6DEC-D4FD32F3F94F}"/>
              </a:ext>
            </a:extLst>
          </p:cNvPr>
          <p:cNvSpPr>
            <a:spLocks noGrp="1"/>
          </p:cNvSpPr>
          <p:nvPr>
            <p:ph sz="half" idx="2"/>
          </p:nvPr>
        </p:nvSpPr>
        <p:spPr>
          <a:xfrm>
            <a:off x="1092200" y="1642075"/>
            <a:ext cx="10018776" cy="4351338"/>
          </a:xfrm>
        </p:spPr>
        <p:txBody>
          <a:bodyPr>
            <a:noAutofit/>
          </a:bodyPr>
          <a:lstStyle/>
          <a:p>
            <a:pPr>
              <a:lnSpc>
                <a:spcPct val="100000"/>
              </a:lnSpc>
              <a:spcBef>
                <a:spcPts val="1200"/>
              </a:spcBef>
              <a:spcAft>
                <a:spcPts val="1200"/>
              </a:spcAft>
            </a:pPr>
            <a:r>
              <a:rPr lang="en-GB" dirty="0">
                <a:highlight>
                  <a:srgbClr val="FFFF00"/>
                </a:highlight>
              </a:rPr>
              <a:t>&lt;Describe your delivery model - Typical delivery models include block, day-release, and staggered placements&gt;</a:t>
            </a:r>
          </a:p>
          <a:p>
            <a:pPr>
              <a:lnSpc>
                <a:spcPct val="100000"/>
              </a:lnSpc>
              <a:spcBef>
                <a:spcPts val="1200"/>
              </a:spcBef>
              <a:spcAft>
                <a:spcPts val="1200"/>
              </a:spcAft>
            </a:pPr>
            <a:r>
              <a:rPr lang="en-GB" dirty="0">
                <a:highlight>
                  <a:srgbClr val="FFFF00"/>
                </a:highlight>
              </a:rPr>
              <a:t>&lt;When in the year are you looking for the IP to begin?&gt;</a:t>
            </a:r>
          </a:p>
          <a:p>
            <a:pPr>
              <a:lnSpc>
                <a:spcPct val="100000"/>
              </a:lnSpc>
              <a:spcBef>
                <a:spcPts val="1200"/>
              </a:spcBef>
              <a:spcAft>
                <a:spcPts val="1200"/>
              </a:spcAft>
            </a:pPr>
            <a:r>
              <a:rPr lang="en-GB" dirty="0">
                <a:highlight>
                  <a:srgbClr val="FFFF00"/>
                </a:highlight>
              </a:rPr>
              <a:t>&lt;If you can be flexible make sure this is clear&gt;</a:t>
            </a:r>
          </a:p>
        </p:txBody>
      </p:sp>
      <p:sp>
        <p:nvSpPr>
          <p:cNvPr id="3" name="Title 1">
            <a:extLst>
              <a:ext uri="{FF2B5EF4-FFF2-40B4-BE49-F238E27FC236}">
                <a16:creationId xmlns:a16="http://schemas.microsoft.com/office/drawing/2014/main" id="{3DC3145D-082D-6957-57AE-0A2DDE054527}"/>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placement MODEL</a:t>
            </a:r>
          </a:p>
        </p:txBody>
      </p:sp>
    </p:spTree>
    <p:extLst>
      <p:ext uri="{BB962C8B-B14F-4D97-AF65-F5344CB8AC3E}">
        <p14:creationId xmlns:p14="http://schemas.microsoft.com/office/powerpoint/2010/main" val="1561147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1F0443-91B6-87CF-6E89-CB0A590F9EE5}"/>
              </a:ext>
            </a:extLst>
          </p:cNvPr>
          <p:cNvSpPr>
            <a:spLocks noGrp="1"/>
          </p:cNvSpPr>
          <p:nvPr>
            <p:ph sz="half" idx="1"/>
          </p:nvPr>
        </p:nvSpPr>
        <p:spPr>
          <a:xfrm>
            <a:off x="1174750" y="2090738"/>
            <a:ext cx="6699250" cy="4351338"/>
          </a:xfrm>
        </p:spPr>
        <p:txBody>
          <a:bodyPr>
            <a:noAutofit/>
          </a:bodyPr>
          <a:lstStyle/>
          <a:p>
            <a:pPr>
              <a:lnSpc>
                <a:spcPct val="100000"/>
              </a:lnSpc>
              <a:spcAft>
                <a:spcPts val="1000"/>
              </a:spcAft>
            </a:pPr>
            <a:r>
              <a:rPr lang="en-GB" sz="1800" dirty="0"/>
              <a:t>Provide a meaningful work experience, tasks and responsibilities related to the T Level course</a:t>
            </a:r>
          </a:p>
          <a:p>
            <a:pPr>
              <a:lnSpc>
                <a:spcPct val="100000"/>
              </a:lnSpc>
              <a:spcAft>
                <a:spcPts val="1000"/>
              </a:spcAft>
            </a:pPr>
            <a:r>
              <a:rPr lang="en-GB" sz="1800" dirty="0"/>
              <a:t>Provide on-the-job training and support during the placement</a:t>
            </a:r>
          </a:p>
          <a:p>
            <a:pPr>
              <a:lnSpc>
                <a:spcPct val="100000"/>
              </a:lnSpc>
              <a:spcAft>
                <a:spcPts val="1000"/>
              </a:spcAft>
            </a:pPr>
            <a:r>
              <a:rPr lang="en-GB" sz="1800" dirty="0"/>
              <a:t>Treat the student fairly and with respect, </a:t>
            </a:r>
          </a:p>
          <a:p>
            <a:pPr>
              <a:lnSpc>
                <a:spcPct val="100000"/>
              </a:lnSpc>
              <a:spcAft>
                <a:spcPts val="1000"/>
              </a:spcAft>
            </a:pPr>
            <a:r>
              <a:rPr lang="en-GB" sz="1800" dirty="0"/>
              <a:t>Make sure the student is always safe</a:t>
            </a:r>
          </a:p>
          <a:p>
            <a:pPr>
              <a:lnSpc>
                <a:spcPct val="100000"/>
              </a:lnSpc>
              <a:spcAft>
                <a:spcPts val="1000"/>
              </a:spcAft>
            </a:pPr>
            <a:r>
              <a:rPr lang="en-GB" sz="1800" dirty="0"/>
              <a:t>Provide regular feedback and opportunities to review progress</a:t>
            </a:r>
          </a:p>
          <a:p>
            <a:pPr>
              <a:lnSpc>
                <a:spcPct val="100000"/>
              </a:lnSpc>
              <a:spcAft>
                <a:spcPts val="1000"/>
              </a:spcAft>
            </a:pPr>
            <a:r>
              <a:rPr lang="en-GB" sz="1800" dirty="0"/>
              <a:t>Help the student develop employability skills and prepare for their future career</a:t>
            </a:r>
          </a:p>
          <a:p>
            <a:pPr>
              <a:lnSpc>
                <a:spcPct val="100000"/>
              </a:lnSpc>
              <a:spcAft>
                <a:spcPts val="1000"/>
              </a:spcAft>
            </a:pPr>
            <a:r>
              <a:rPr lang="en-GB" sz="1800" dirty="0"/>
              <a:t>Adhere to relevant laws and regulations, including health and safety, data protection, and equality and diversity</a:t>
            </a:r>
          </a:p>
        </p:txBody>
      </p:sp>
      <p:sp>
        <p:nvSpPr>
          <p:cNvPr id="5" name="Title 1">
            <a:extLst>
              <a:ext uri="{FF2B5EF4-FFF2-40B4-BE49-F238E27FC236}">
                <a16:creationId xmlns:a16="http://schemas.microsoft.com/office/drawing/2014/main" id="{D7788660-F505-2879-C85B-8084BC4B41F8}"/>
              </a:ext>
            </a:extLst>
          </p:cNvPr>
          <p:cNvSpPr txBox="1">
            <a:spLocks/>
          </p:cNvSpPr>
          <p:nvPr/>
        </p:nvSpPr>
        <p:spPr>
          <a:xfrm>
            <a:off x="670792" y="346075"/>
            <a:ext cx="10395141"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Employer Commitments to Industry Placement Students</a:t>
            </a:r>
          </a:p>
        </p:txBody>
      </p:sp>
      <p:pic>
        <p:nvPicPr>
          <p:cNvPr id="6" name="Picture 5" descr="A black background with white text&#10;&#10;Description automatically generated">
            <a:extLst>
              <a:ext uri="{FF2B5EF4-FFF2-40B4-BE49-F238E27FC236}">
                <a16:creationId xmlns:a16="http://schemas.microsoft.com/office/drawing/2014/main" id="{45ED162B-03E5-5137-483B-FA3D76A118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05850" y="2090738"/>
            <a:ext cx="3150589" cy="4421187"/>
          </a:xfrm>
          <a:prstGeom prst="rect">
            <a:avLst/>
          </a:prstGeom>
        </p:spPr>
      </p:pic>
    </p:spTree>
    <p:extLst>
      <p:ext uri="{BB962C8B-B14F-4D97-AF65-F5344CB8AC3E}">
        <p14:creationId xmlns:p14="http://schemas.microsoft.com/office/powerpoint/2010/main" val="3490301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B0C4B39-AE94-DC9B-91CF-1F404AFF7662}"/>
              </a:ext>
            </a:extLst>
          </p:cNvPr>
          <p:cNvSpPr>
            <a:spLocks noGrp="1"/>
          </p:cNvSpPr>
          <p:nvPr>
            <p:ph sz="half" idx="2"/>
          </p:nvPr>
        </p:nvSpPr>
        <p:spPr>
          <a:xfrm>
            <a:off x="5670550" y="1345025"/>
            <a:ext cx="6324600" cy="5033550"/>
          </a:xfrm>
        </p:spPr>
        <p:txBody>
          <a:bodyPr vert="horz" lIns="91440" tIns="45720" rIns="91440" bIns="45720" rtlCol="0">
            <a:noAutofit/>
          </a:bodyPr>
          <a:lstStyle/>
          <a:p>
            <a:pPr marL="0" indent="0">
              <a:lnSpc>
                <a:spcPct val="100000"/>
              </a:lnSpc>
              <a:spcBef>
                <a:spcPts val="1200"/>
              </a:spcBef>
              <a:spcAft>
                <a:spcPts val="1200"/>
              </a:spcAft>
              <a:buNone/>
            </a:pPr>
            <a:r>
              <a:rPr lang="en-GB" sz="2400" b="1" dirty="0"/>
              <a:t>We will</a:t>
            </a:r>
          </a:p>
          <a:p>
            <a:pPr>
              <a:lnSpc>
                <a:spcPct val="100000"/>
              </a:lnSpc>
              <a:spcBef>
                <a:spcPts val="1200"/>
              </a:spcBef>
              <a:spcAft>
                <a:spcPts val="1200"/>
              </a:spcAft>
            </a:pPr>
            <a:r>
              <a:rPr lang="en-GB" sz="2200" dirty="0"/>
              <a:t>Provide you with a single point of contact</a:t>
            </a:r>
          </a:p>
          <a:p>
            <a:pPr>
              <a:lnSpc>
                <a:spcPct val="100000"/>
              </a:lnSpc>
              <a:spcBef>
                <a:spcPts val="1200"/>
              </a:spcBef>
              <a:spcAft>
                <a:spcPts val="1200"/>
              </a:spcAft>
            </a:pPr>
            <a:r>
              <a:rPr lang="en-GB" sz="2200" dirty="0"/>
              <a:t>Work with you to design industry placement(s) that meet you and your students’ needs</a:t>
            </a:r>
          </a:p>
          <a:p>
            <a:pPr>
              <a:lnSpc>
                <a:spcPct val="100000"/>
              </a:lnSpc>
              <a:spcBef>
                <a:spcPts val="1200"/>
              </a:spcBef>
              <a:spcAft>
                <a:spcPts val="1200"/>
              </a:spcAft>
            </a:pPr>
            <a:r>
              <a:rPr lang="en-GB" sz="2200" dirty="0"/>
              <a:t>Train students to help prepare for the placement and develop the skills and understand their responsibilities</a:t>
            </a:r>
          </a:p>
          <a:p>
            <a:pPr>
              <a:lnSpc>
                <a:spcPct val="100000"/>
              </a:lnSpc>
              <a:spcBef>
                <a:spcPts val="1200"/>
              </a:spcBef>
              <a:spcAft>
                <a:spcPts val="1200"/>
              </a:spcAft>
            </a:pPr>
            <a:r>
              <a:rPr lang="en-GB" sz="2200" dirty="0"/>
              <a:t>Support students throughout, providing regular check-ins and feedback on their progress</a:t>
            </a:r>
          </a:p>
          <a:p>
            <a:pPr>
              <a:lnSpc>
                <a:spcPct val="100000"/>
              </a:lnSpc>
              <a:spcBef>
                <a:spcPts val="1200"/>
              </a:spcBef>
              <a:spcAft>
                <a:spcPts val="1200"/>
              </a:spcAft>
            </a:pPr>
            <a:r>
              <a:rPr lang="en-GB" sz="2200" dirty="0"/>
              <a:t>Work with both you and the student to quickly resolve any issues during the placement</a:t>
            </a:r>
          </a:p>
        </p:txBody>
      </p:sp>
      <p:sp>
        <p:nvSpPr>
          <p:cNvPr id="3" name="Title 1">
            <a:extLst>
              <a:ext uri="{FF2B5EF4-FFF2-40B4-BE49-F238E27FC236}">
                <a16:creationId xmlns:a16="http://schemas.microsoft.com/office/drawing/2014/main" id="{F4DE4726-B5AE-FF28-2630-9F4D785689F3}"/>
              </a:ext>
            </a:extLst>
          </p:cNvPr>
          <p:cNvSpPr txBox="1">
            <a:spLocks/>
          </p:cNvSpPr>
          <p:nvPr/>
        </p:nvSpPr>
        <p:spPr>
          <a:xfrm>
            <a:off x="670791" y="346075"/>
            <a:ext cx="11428075"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Support During Industry Placements</a:t>
            </a:r>
          </a:p>
        </p:txBody>
      </p:sp>
      <p:pic>
        <p:nvPicPr>
          <p:cNvPr id="8" name="Picture 7" descr="A person holding a computer looking at another person&#10;&#10;Description automatically generated">
            <a:extLst>
              <a:ext uri="{FF2B5EF4-FFF2-40B4-BE49-F238E27FC236}">
                <a16:creationId xmlns:a16="http://schemas.microsoft.com/office/drawing/2014/main" id="{63B4B403-C35D-0BB4-7366-C50C32F48B2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39479" y="2134600"/>
            <a:ext cx="3970721" cy="3903421"/>
          </a:xfrm>
          <a:prstGeom prst="rect">
            <a:avLst/>
          </a:prstGeom>
        </p:spPr>
      </p:pic>
    </p:spTree>
    <p:extLst>
      <p:ext uri="{BB962C8B-B14F-4D97-AF65-F5344CB8AC3E}">
        <p14:creationId xmlns:p14="http://schemas.microsoft.com/office/powerpoint/2010/main" val="4112628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43E1606-61DD-C92E-95F1-23E5A034E318}"/>
              </a:ext>
            </a:extLst>
          </p:cNvPr>
          <p:cNvSpPr>
            <a:spLocks noGrp="1"/>
          </p:cNvSpPr>
          <p:nvPr>
            <p:ph sz="half" idx="1"/>
          </p:nvPr>
        </p:nvSpPr>
        <p:spPr>
          <a:xfrm>
            <a:off x="1098550" y="1310523"/>
            <a:ext cx="6733486" cy="3892074"/>
          </a:xfrm>
        </p:spPr>
        <p:txBody>
          <a:bodyPr>
            <a:noAutofit/>
          </a:bodyPr>
          <a:lstStyle/>
          <a:p>
            <a:pPr marL="0" indent="0">
              <a:lnSpc>
                <a:spcPct val="100000"/>
              </a:lnSpc>
              <a:spcBef>
                <a:spcPts val="1200"/>
              </a:spcBef>
              <a:spcAft>
                <a:spcPts val="1200"/>
              </a:spcAft>
              <a:buNone/>
            </a:pPr>
            <a:r>
              <a:rPr lang="en-GB" sz="2400" b="1" dirty="0">
                <a:latin typeface="+mn-lt"/>
              </a:rPr>
              <a:t>Students can progress</a:t>
            </a:r>
          </a:p>
          <a:p>
            <a:pPr>
              <a:lnSpc>
                <a:spcPct val="100000"/>
              </a:lnSpc>
              <a:spcBef>
                <a:spcPts val="0"/>
              </a:spcBef>
              <a:spcAft>
                <a:spcPts val="1200"/>
              </a:spcAft>
            </a:pPr>
            <a:r>
              <a:rPr lang="en-GB" sz="2200" dirty="0">
                <a:latin typeface="+mn-lt"/>
              </a:rPr>
              <a:t>directly into skilled employment</a:t>
            </a:r>
          </a:p>
          <a:p>
            <a:pPr>
              <a:lnSpc>
                <a:spcPct val="100000"/>
              </a:lnSpc>
              <a:spcBef>
                <a:spcPts val="0"/>
              </a:spcBef>
              <a:spcAft>
                <a:spcPts val="1200"/>
              </a:spcAft>
            </a:pPr>
            <a:r>
              <a:rPr lang="en-GB" sz="2200" dirty="0">
                <a:latin typeface="+mn-lt"/>
              </a:rPr>
              <a:t>to higher level apprenticeships or technical training</a:t>
            </a:r>
          </a:p>
          <a:p>
            <a:pPr>
              <a:lnSpc>
                <a:spcPct val="100000"/>
              </a:lnSpc>
              <a:spcBef>
                <a:spcPts val="0"/>
              </a:spcBef>
              <a:spcAft>
                <a:spcPts val="1200"/>
              </a:spcAft>
            </a:pPr>
            <a:r>
              <a:rPr lang="en-GB" sz="2200" dirty="0">
                <a:latin typeface="+mn-lt"/>
              </a:rPr>
              <a:t>to university-level education in a related field</a:t>
            </a:r>
          </a:p>
          <a:p>
            <a:pPr marL="0" indent="0">
              <a:lnSpc>
                <a:spcPct val="100000"/>
              </a:lnSpc>
              <a:spcBef>
                <a:spcPts val="2400"/>
              </a:spcBef>
              <a:buNone/>
            </a:pPr>
            <a:r>
              <a:rPr lang="en-GB" sz="2000" b="1" i="1" dirty="0">
                <a:latin typeface="+mn-lt"/>
              </a:rPr>
              <a:t>Career options are vast</a:t>
            </a:r>
          </a:p>
          <a:p>
            <a:pPr marL="0" indent="0">
              <a:lnSpc>
                <a:spcPct val="100000"/>
              </a:lnSpc>
              <a:spcBef>
                <a:spcPts val="0"/>
              </a:spcBef>
              <a:spcAft>
                <a:spcPts val="1200"/>
              </a:spcAft>
              <a:buNone/>
            </a:pPr>
            <a:r>
              <a:rPr lang="en-GB" sz="2000" i="1" dirty="0">
                <a:latin typeface="+mn-lt"/>
              </a:rPr>
              <a:t>Depending on the occupational specialism, these could include careers as a :</a:t>
            </a:r>
          </a:p>
        </p:txBody>
      </p:sp>
      <p:sp>
        <p:nvSpPr>
          <p:cNvPr id="6" name="Title 1">
            <a:extLst>
              <a:ext uri="{FF2B5EF4-FFF2-40B4-BE49-F238E27FC236}">
                <a16:creationId xmlns:a16="http://schemas.microsoft.com/office/drawing/2014/main" id="{A3C0604B-EFF6-ACA3-5A44-A57BC7AAE606}"/>
              </a:ext>
            </a:extLst>
          </p:cNvPr>
          <p:cNvSpPr txBox="1">
            <a:spLocks/>
          </p:cNvSpPr>
          <p:nvPr/>
        </p:nvSpPr>
        <p:spPr>
          <a:xfrm>
            <a:off x="670792" y="346075"/>
            <a:ext cx="10800000" cy="1296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sz="4000" dirty="0"/>
              <a:t>Progression for T Level Students</a:t>
            </a:r>
          </a:p>
        </p:txBody>
      </p:sp>
      <p:pic>
        <p:nvPicPr>
          <p:cNvPr id="8" name="Picture 7" descr="A black and orange poster with white text&#10;&#10;Description automatically generated">
            <a:extLst>
              <a:ext uri="{FF2B5EF4-FFF2-40B4-BE49-F238E27FC236}">
                <a16:creationId xmlns:a16="http://schemas.microsoft.com/office/drawing/2014/main" id="{661FC6B4-E54B-9C82-6E01-3E839141A6D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54618" y="1636713"/>
            <a:ext cx="4114800" cy="4114800"/>
          </a:xfrm>
          <a:prstGeom prst="rect">
            <a:avLst/>
          </a:prstGeom>
        </p:spPr>
      </p:pic>
      <p:sp>
        <p:nvSpPr>
          <p:cNvPr id="10" name="TextBox 9">
            <a:extLst>
              <a:ext uri="{FF2B5EF4-FFF2-40B4-BE49-F238E27FC236}">
                <a16:creationId xmlns:a16="http://schemas.microsoft.com/office/drawing/2014/main" id="{545EC6D5-30C4-F14B-C76E-11E26CCE76A6}"/>
              </a:ext>
            </a:extLst>
          </p:cNvPr>
          <p:cNvSpPr txBox="1"/>
          <p:nvPr/>
        </p:nvSpPr>
        <p:spPr>
          <a:xfrm>
            <a:off x="1369195" y="4627601"/>
            <a:ext cx="4842308" cy="1538883"/>
          </a:xfrm>
          <a:prstGeom prst="rect">
            <a:avLst/>
          </a:prstGeom>
          <a:noFill/>
        </p:spPr>
        <p:txBody>
          <a:bodyPr wrap="square">
            <a:spAutoFit/>
          </a:bodyPr>
          <a:lstStyle/>
          <a:p>
            <a:pPr marL="285750" indent="-285750">
              <a:lnSpc>
                <a:spcPct val="100000"/>
              </a:lnSpc>
              <a:spcBef>
                <a:spcPts val="600"/>
              </a:spcBef>
              <a:spcAft>
                <a:spcPts val="600"/>
              </a:spcAft>
              <a:buFont typeface="Arial" panose="020B0604020202020204" pitchFamily="34" charset="0"/>
              <a:buChar char="•"/>
            </a:pPr>
            <a:r>
              <a:rPr lang="en-GB" sz="1600" i="1" dirty="0">
                <a:latin typeface="+mn-lt"/>
              </a:rPr>
              <a:t>health practitioner </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professional, arts or drama therapist </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dental hygienist </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diagnostic radiographer</a:t>
            </a:r>
          </a:p>
        </p:txBody>
      </p:sp>
      <p:sp>
        <p:nvSpPr>
          <p:cNvPr id="11" name="TextBox 10">
            <a:extLst>
              <a:ext uri="{FF2B5EF4-FFF2-40B4-BE49-F238E27FC236}">
                <a16:creationId xmlns:a16="http://schemas.microsoft.com/office/drawing/2014/main" id="{1D13E9DD-939D-46FE-6905-57CC470FD7C0}"/>
              </a:ext>
            </a:extLst>
          </p:cNvPr>
          <p:cNvSpPr txBox="1"/>
          <p:nvPr/>
        </p:nvSpPr>
        <p:spPr>
          <a:xfrm>
            <a:off x="5213111" y="4627602"/>
            <a:ext cx="3374979" cy="1538883"/>
          </a:xfrm>
          <a:prstGeom prst="rect">
            <a:avLst/>
          </a:prstGeom>
          <a:noFill/>
        </p:spPr>
        <p:txBody>
          <a:bodyPr wrap="square">
            <a:spAutoFit/>
          </a:bodyPr>
          <a:lstStyle/>
          <a:p>
            <a:pPr marL="285750" indent="-285750">
              <a:lnSpc>
                <a:spcPct val="100000"/>
              </a:lnSpc>
              <a:spcBef>
                <a:spcPts val="600"/>
              </a:spcBef>
              <a:spcAft>
                <a:spcPts val="600"/>
              </a:spcAft>
              <a:buFont typeface="Arial" panose="020B0604020202020204" pitchFamily="34" charset="0"/>
              <a:buChar char="•"/>
            </a:pPr>
            <a:r>
              <a:rPr lang="en-GB" sz="1600" i="1" dirty="0">
                <a:latin typeface="+mn-lt"/>
              </a:rPr>
              <a:t>paramedic</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midwife</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food tester </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laboratory manager</a:t>
            </a:r>
          </a:p>
        </p:txBody>
      </p:sp>
    </p:spTree>
    <p:extLst>
      <p:ext uri="{BB962C8B-B14F-4D97-AF65-F5344CB8AC3E}">
        <p14:creationId xmlns:p14="http://schemas.microsoft.com/office/powerpoint/2010/main" val="2359149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1BCAC6-9A59-474C-8492-9DD4C1F9497D}"/>
              </a:ext>
            </a:extLst>
          </p:cNvPr>
          <p:cNvSpPr txBox="1"/>
          <p:nvPr/>
        </p:nvSpPr>
        <p:spPr>
          <a:xfrm>
            <a:off x="1416050" y="1515262"/>
            <a:ext cx="5446192" cy="1675482"/>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WHO’S GOING TO LOOK AFTER THEM?</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supervisor and a mentor (could be the same person)</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great opportunity for staff to develop mentoring skills</a:t>
            </a:r>
          </a:p>
        </p:txBody>
      </p:sp>
      <p:sp>
        <p:nvSpPr>
          <p:cNvPr id="5" name="TextBox 4">
            <a:extLst>
              <a:ext uri="{FF2B5EF4-FFF2-40B4-BE49-F238E27FC236}">
                <a16:creationId xmlns:a16="http://schemas.microsoft.com/office/drawing/2014/main" id="{F9777855-3851-401C-964F-482255823283}"/>
              </a:ext>
            </a:extLst>
          </p:cNvPr>
          <p:cNvSpPr txBox="1"/>
          <p:nvPr/>
        </p:nvSpPr>
        <p:spPr>
          <a:xfrm>
            <a:off x="7252320" y="630224"/>
            <a:ext cx="4680000" cy="2316176"/>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WON’T IT TAKE TOO MUCH TIME?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It should be quite a quick process to design a placement and it will get quicker once you’ve had your first placement</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The short- and long-term benefits will make it worth the time investment</a:t>
            </a:r>
          </a:p>
        </p:txBody>
      </p:sp>
      <p:sp>
        <p:nvSpPr>
          <p:cNvPr id="6" name="TextBox 5">
            <a:extLst>
              <a:ext uri="{FF2B5EF4-FFF2-40B4-BE49-F238E27FC236}">
                <a16:creationId xmlns:a16="http://schemas.microsoft.com/office/drawing/2014/main" id="{E0D3BCA6-D1BC-4ED1-8E5E-871872AAE3D9}"/>
              </a:ext>
            </a:extLst>
          </p:cNvPr>
          <p:cNvSpPr txBox="1"/>
          <p:nvPr/>
        </p:nvSpPr>
        <p:spPr>
          <a:xfrm>
            <a:off x="6731620" y="3506551"/>
            <a:ext cx="4680000" cy="2424350"/>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WILL STUDENTS BE HIGH-CALIBRE?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 Levels are demanding courses</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We will work with you to understand your needs and find students that fit well with you</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You can also be involved in recruiting students</a:t>
            </a:r>
          </a:p>
        </p:txBody>
      </p:sp>
      <p:sp>
        <p:nvSpPr>
          <p:cNvPr id="8" name="TextBox 7">
            <a:extLst>
              <a:ext uri="{FF2B5EF4-FFF2-40B4-BE49-F238E27FC236}">
                <a16:creationId xmlns:a16="http://schemas.microsoft.com/office/drawing/2014/main" id="{286A10A5-AC92-4AD8-AC5C-3EADE01F37FC}"/>
              </a:ext>
            </a:extLst>
          </p:cNvPr>
          <p:cNvSpPr txBox="1"/>
          <p:nvPr/>
        </p:nvSpPr>
        <p:spPr>
          <a:xfrm>
            <a:off x="1092200" y="3731707"/>
            <a:ext cx="5094858" cy="2780218"/>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solidFill>
                  <a:srgbClr val="0B0C0C"/>
                </a:solidFill>
                <a:effectLst/>
                <a:latin typeface="Arial" panose="020B0604020202020204" pitchFamily="34" charset="0"/>
                <a:cs typeface="Arial" panose="020B0604020202020204" pitchFamily="34" charset="0"/>
              </a:rPr>
              <a:t>WE WORK IN A TIGHTLY REGULATED ENVIRONMENT, SO WON’T THERE BE TOO MUCH INDUCTION AND TRAINING NEEDED? </a:t>
            </a:r>
          </a:p>
          <a:p>
            <a:pPr marL="285750" indent="-285750">
              <a:spcBef>
                <a:spcPts val="900"/>
              </a:spcBef>
              <a:spcAft>
                <a:spcPts val="900"/>
              </a:spcAft>
              <a:buFont typeface="Arial" panose="020B0604020202020204" pitchFamily="34" charset="0"/>
              <a:buChar char="•"/>
            </a:pPr>
            <a:r>
              <a:rPr lang="en-GB" sz="1600" b="0" i="0" dirty="0">
                <a:solidFill>
                  <a:srgbClr val="0B0C0C"/>
                </a:solidFill>
                <a:effectLst/>
              </a:rPr>
              <a:t>You will be responsible for conducting a full workplace induction </a:t>
            </a:r>
          </a:p>
          <a:p>
            <a:pPr marL="285750" indent="-285750">
              <a:spcBef>
                <a:spcPts val="900"/>
              </a:spcBef>
              <a:spcAft>
                <a:spcPts val="900"/>
              </a:spcAft>
              <a:buFont typeface="Arial" panose="020B0604020202020204" pitchFamily="34" charset="0"/>
              <a:buChar char="•"/>
            </a:pPr>
            <a:r>
              <a:rPr lang="en-GB" sz="1600" dirty="0">
                <a:solidFill>
                  <a:srgbClr val="0B0C0C"/>
                </a:solidFill>
              </a:rPr>
              <a:t>We will help you with a </a:t>
            </a:r>
            <a:r>
              <a:rPr lang="en-GB" sz="1600" b="0" i="0" u="sng" dirty="0">
                <a:solidFill>
                  <a:srgbClr val="1D70B8"/>
                </a:solidFill>
                <a:effectLst/>
                <a:hlinkClick r:id="rId3"/>
              </a:rPr>
              <a:t>Day 1 checklist</a:t>
            </a:r>
            <a:r>
              <a:rPr lang="en-GB" sz="1600" b="0" i="0" dirty="0">
                <a:solidFill>
                  <a:srgbClr val="0B0C0C"/>
                </a:solidFill>
                <a:effectLst/>
              </a:rPr>
              <a:t>, tailoring it to meet your specific requirements</a:t>
            </a:r>
            <a:endParaRPr lang="en-GB" sz="1600" dirty="0">
              <a:cs typeface="Arial" panose="020B0604020202020204" pitchFamily="34" charset="0"/>
            </a:endParaRPr>
          </a:p>
        </p:txBody>
      </p:sp>
      <p:sp>
        <p:nvSpPr>
          <p:cNvPr id="2" name="Title 1">
            <a:extLst>
              <a:ext uri="{FF2B5EF4-FFF2-40B4-BE49-F238E27FC236}">
                <a16:creationId xmlns:a16="http://schemas.microsoft.com/office/drawing/2014/main" id="{F8ED3746-69AA-5304-0850-DD7B6FAD5795}"/>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COMMON QUESTIONS</a:t>
            </a:r>
          </a:p>
        </p:txBody>
      </p:sp>
    </p:spTree>
    <p:extLst>
      <p:ext uri="{BB962C8B-B14F-4D97-AF65-F5344CB8AC3E}">
        <p14:creationId xmlns:p14="http://schemas.microsoft.com/office/powerpoint/2010/main" val="1487665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D8EF5-3AA5-1C89-22C8-CB5D125FBABD}"/>
              </a:ext>
            </a:extLst>
          </p:cNvPr>
          <p:cNvSpPr>
            <a:spLocks noGrp="1"/>
          </p:cNvSpPr>
          <p:nvPr>
            <p:ph idx="1"/>
          </p:nvPr>
        </p:nvSpPr>
        <p:spPr>
          <a:xfrm>
            <a:off x="1698625" y="1642075"/>
            <a:ext cx="9442450" cy="4351338"/>
          </a:xfrm>
        </p:spPr>
        <p:txBody>
          <a:bodyPr>
            <a:noAutofit/>
          </a:bodyPr>
          <a:lstStyle/>
          <a:p>
            <a:pPr marL="0" indent="0">
              <a:buNone/>
            </a:pPr>
            <a:r>
              <a:rPr lang="en-GB" b="1" dirty="0"/>
              <a:t>If you’re interested in offering an industry placement :</a:t>
            </a:r>
          </a:p>
          <a:p>
            <a:pPr marL="0" indent="0">
              <a:buNone/>
            </a:pPr>
            <a:endParaRPr lang="en-GB" dirty="0"/>
          </a:p>
          <a:p>
            <a:r>
              <a:rPr lang="en-GB" dirty="0"/>
              <a:t>Arrange to speak with one of our team who will explore the opportunity with you in more detail</a:t>
            </a:r>
          </a:p>
          <a:p>
            <a:endParaRPr lang="en-GB" dirty="0"/>
          </a:p>
          <a:p>
            <a:r>
              <a:rPr lang="en-GB" dirty="0"/>
              <a:t>Attend a briefing / forum </a:t>
            </a:r>
            <a:r>
              <a:rPr lang="en-GB" dirty="0">
                <a:highlight>
                  <a:srgbClr val="FFFF00"/>
                </a:highlight>
              </a:rPr>
              <a:t>&lt;insert date/time&gt;</a:t>
            </a:r>
          </a:p>
          <a:p>
            <a:pPr marL="0" indent="0">
              <a:buNone/>
            </a:pPr>
            <a:endParaRPr lang="en-GB" dirty="0"/>
          </a:p>
        </p:txBody>
      </p:sp>
      <p:sp>
        <p:nvSpPr>
          <p:cNvPr id="4" name="Title 1">
            <a:extLst>
              <a:ext uri="{FF2B5EF4-FFF2-40B4-BE49-F238E27FC236}">
                <a16:creationId xmlns:a16="http://schemas.microsoft.com/office/drawing/2014/main" id="{65C97C00-D76E-D201-9CB3-FA1B2967618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4400" dirty="0"/>
              <a:t>READY FOR THE NEXT LEVEL?</a:t>
            </a:r>
          </a:p>
        </p:txBody>
      </p:sp>
    </p:spTree>
    <p:extLst>
      <p:ext uri="{BB962C8B-B14F-4D97-AF65-F5344CB8AC3E}">
        <p14:creationId xmlns:p14="http://schemas.microsoft.com/office/powerpoint/2010/main" val="4063306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96E5F2E-AF5F-4579-9421-314B1B05090F}"/>
              </a:ext>
            </a:extLst>
          </p:cNvPr>
          <p:cNvSpPr txBox="1"/>
          <p:nvPr/>
        </p:nvSpPr>
        <p:spPr>
          <a:xfrm>
            <a:off x="899723" y="3335711"/>
            <a:ext cx="7217630" cy="2693045"/>
          </a:xfrm>
          <a:prstGeom prst="rect">
            <a:avLst/>
          </a:prstGeom>
          <a:noFill/>
        </p:spPr>
        <p:txBody>
          <a:bodyPr wrap="square" rtlCol="0">
            <a:spAutoFit/>
          </a:bodyPr>
          <a:lstStyle/>
          <a:p>
            <a:pPr lvl="0">
              <a:spcBef>
                <a:spcPts val="1200"/>
              </a:spcBef>
              <a:spcAft>
                <a:spcPts val="600"/>
              </a:spcAft>
            </a:pPr>
            <a:r>
              <a:rPr lang="en-GB" sz="2800" b="1" i="1" dirty="0">
                <a:solidFill>
                  <a:srgbClr val="E8462B"/>
                </a:solidFill>
                <a:latin typeface="Arial" panose="020B0604020202020204" pitchFamily="34" charset="0"/>
                <a:cs typeface="Arial" panose="020B0604020202020204" pitchFamily="34" charset="0"/>
              </a:rPr>
              <a:t>GO TO: </a:t>
            </a:r>
            <a:r>
              <a:rPr lang="en-GB" sz="2400" b="1" dirty="0">
                <a:solidFill>
                  <a:srgbClr val="0070C0"/>
                </a:solidFill>
                <a:latin typeface="Arial" panose="020B0604020202020204" pitchFamily="34" charset="0"/>
                <a:cs typeface="Arial" panose="020B0604020202020204" pitchFamily="34" charset="0"/>
              </a:rPr>
              <a:t>employers.tlevels.gov.uk</a:t>
            </a:r>
          </a:p>
          <a:p>
            <a:pPr marL="285750" lvl="0" indent="-285750">
              <a:spcBef>
                <a:spcPts val="12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Tools, guides, templates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Events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Advice</a:t>
            </a:r>
          </a:p>
          <a:p>
            <a:pPr marL="285750" lvl="0" indent="-285750">
              <a:spcBef>
                <a:spcPts val="600"/>
              </a:spcBef>
              <a:spcAft>
                <a:spcPts val="600"/>
              </a:spcAft>
              <a:buFont typeface="Arial" panose="020B0604020202020204" pitchFamily="34" charset="0"/>
              <a:buChar char="•"/>
            </a:pPr>
            <a:r>
              <a:rPr lang="en-GB" sz="2400" i="1" dirty="0">
                <a:solidFill>
                  <a:prstClr val="black"/>
                </a:solidFill>
                <a:latin typeface="Arial" panose="020B0604020202020204" pitchFamily="34" charset="0"/>
                <a:cs typeface="Arial" panose="020B0604020202020204" pitchFamily="34" charset="0"/>
                <a:hlinkClick r:id="rId3"/>
              </a:rPr>
              <a:t>Hear from another employer</a:t>
            </a:r>
            <a:endParaRPr lang="en-GB" sz="2000" i="1" dirty="0">
              <a:solidFill>
                <a:srgbClr val="E8472B"/>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B244D11-440B-43ED-B45B-A230828FA53D}"/>
              </a:ext>
            </a:extLst>
          </p:cNvPr>
          <p:cNvSpPr txBox="1"/>
          <p:nvPr/>
        </p:nvSpPr>
        <p:spPr>
          <a:xfrm>
            <a:off x="899723" y="244400"/>
            <a:ext cx="6016108" cy="2641749"/>
          </a:xfrm>
          <a:prstGeom prst="rect">
            <a:avLst/>
          </a:prstGeom>
          <a:noFill/>
        </p:spPr>
        <p:txBody>
          <a:bodyPr wrap="square" rtlCol="0">
            <a:spAutoFit/>
          </a:bodyPr>
          <a:lstStyle/>
          <a:p>
            <a:pPr>
              <a:spcBef>
                <a:spcPts val="1200"/>
              </a:spcBef>
            </a:pPr>
            <a:r>
              <a:rPr lang="en-GB" sz="2800" b="1" i="1" dirty="0">
                <a:solidFill>
                  <a:srgbClr val="E8462B"/>
                </a:solidFill>
                <a:latin typeface="Arial" panose="020B0604020202020204" pitchFamily="34" charset="0"/>
                <a:cs typeface="Arial" panose="020B0604020202020204" pitchFamily="34" charset="0"/>
              </a:rPr>
              <a:t>WANT FURTHER SUPPORT WITH</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Understanding and deciding whether to offer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Planning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Delivering industry placements</a:t>
            </a:r>
          </a:p>
        </p:txBody>
      </p:sp>
      <p:pic>
        <p:nvPicPr>
          <p:cNvPr id="3" name="Picture 2">
            <a:extLst>
              <a:ext uri="{FF2B5EF4-FFF2-40B4-BE49-F238E27FC236}">
                <a16:creationId xmlns:a16="http://schemas.microsoft.com/office/drawing/2014/main" id="{B040FEBC-2AEE-5C6B-5B7B-B8D8FF4132A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98032" y="1461139"/>
            <a:ext cx="5493917" cy="4806238"/>
          </a:xfrm>
          <a:prstGeom prst="rect">
            <a:avLst/>
          </a:prstGeom>
        </p:spPr>
      </p:pic>
    </p:spTree>
    <p:extLst>
      <p:ext uri="{BB962C8B-B14F-4D97-AF65-F5344CB8AC3E}">
        <p14:creationId xmlns:p14="http://schemas.microsoft.com/office/powerpoint/2010/main" val="1875141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8C545-0609-FF96-CFC2-011EF93526CF}"/>
              </a:ext>
            </a:extLst>
          </p:cNvPr>
          <p:cNvSpPr>
            <a:spLocks noGrp="1"/>
          </p:cNvSpPr>
          <p:nvPr>
            <p:ph idx="1"/>
          </p:nvPr>
        </p:nvSpPr>
        <p:spPr>
          <a:xfrm>
            <a:off x="1165941" y="1308100"/>
            <a:ext cx="6962100" cy="3236842"/>
          </a:xfrm>
        </p:spPr>
        <p:txBody>
          <a:bodyPr vert="horz" lIns="91440" tIns="45720" rIns="91440" bIns="45720" rtlCol="0">
            <a:noAutofit/>
          </a:bodyPr>
          <a:lstStyle/>
          <a:p>
            <a:pPr>
              <a:lnSpc>
                <a:spcPct val="100000"/>
              </a:lnSpc>
              <a:spcBef>
                <a:spcPts val="1800"/>
              </a:spcBef>
              <a:spcAft>
                <a:spcPts val="1800"/>
              </a:spcAft>
            </a:pPr>
            <a:r>
              <a:rPr lang="en-GB" sz="3200" dirty="0"/>
              <a:t>Introduce you to the </a:t>
            </a:r>
            <a:r>
              <a:rPr lang="en-GB" sz="3200" b="1" dirty="0">
                <a:solidFill>
                  <a:srgbClr val="E8462B"/>
                </a:solidFill>
              </a:rPr>
              <a:t>Health and Science</a:t>
            </a:r>
            <a:r>
              <a:rPr lang="en-GB" sz="3200" dirty="0"/>
              <a:t> T Levels including occupational specialisms and industry placements</a:t>
            </a:r>
          </a:p>
          <a:p>
            <a:pPr>
              <a:lnSpc>
                <a:spcPct val="100000"/>
              </a:lnSpc>
              <a:spcBef>
                <a:spcPts val="1800"/>
              </a:spcBef>
              <a:spcAft>
                <a:spcPts val="1800"/>
              </a:spcAft>
            </a:pPr>
            <a:r>
              <a:rPr lang="en-GB" sz="3200" dirty="0"/>
              <a:t>Answer your initial questions</a:t>
            </a:r>
          </a:p>
          <a:p>
            <a:pPr>
              <a:lnSpc>
                <a:spcPct val="100000"/>
              </a:lnSpc>
              <a:spcBef>
                <a:spcPts val="1800"/>
              </a:spcBef>
              <a:spcAft>
                <a:spcPts val="1800"/>
              </a:spcAft>
            </a:pPr>
            <a:r>
              <a:rPr lang="en-GB" sz="3200" dirty="0"/>
              <a:t>Gauge your interest in offering a </a:t>
            </a:r>
            <a:r>
              <a:rPr lang="en-GB" sz="3200" dirty="0">
                <a:highlight>
                  <a:srgbClr val="FFFF00"/>
                </a:highlight>
              </a:rPr>
              <a:t>&lt;school/college&gt;</a:t>
            </a:r>
            <a:r>
              <a:rPr lang="en-GB" sz="3200" dirty="0"/>
              <a:t> student an industry placement</a:t>
            </a:r>
          </a:p>
        </p:txBody>
      </p:sp>
      <p:sp>
        <p:nvSpPr>
          <p:cNvPr id="4" name="Title 1">
            <a:extLst>
              <a:ext uri="{FF2B5EF4-FFF2-40B4-BE49-F238E27FC236}">
                <a16:creationId xmlns:a16="http://schemas.microsoft.com/office/drawing/2014/main" id="{2802E05C-124C-BFD8-163C-4E2F8455630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pPr>
              <a:lnSpc>
                <a:spcPct val="100000"/>
              </a:lnSpc>
            </a:pPr>
            <a:r>
              <a:rPr lang="en-GB" sz="4000" dirty="0"/>
              <a:t>SESSION AIMS</a:t>
            </a:r>
          </a:p>
        </p:txBody>
      </p:sp>
      <p:pic>
        <p:nvPicPr>
          <p:cNvPr id="7" name="Picture 6" descr="A black and orange poster with white text&#10;&#10;Description automatically generated">
            <a:extLst>
              <a:ext uri="{FF2B5EF4-FFF2-40B4-BE49-F238E27FC236}">
                <a16:creationId xmlns:a16="http://schemas.microsoft.com/office/drawing/2014/main" id="{D64D0726-D5A2-8EF4-5CAD-67DD09C56E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28041" y="2604100"/>
            <a:ext cx="3600000" cy="3600000"/>
          </a:xfrm>
          <a:prstGeom prst="rect">
            <a:avLst/>
          </a:prstGeom>
        </p:spPr>
      </p:pic>
    </p:spTree>
    <p:extLst>
      <p:ext uri="{BB962C8B-B14F-4D97-AF65-F5344CB8AC3E}">
        <p14:creationId xmlns:p14="http://schemas.microsoft.com/office/powerpoint/2010/main" val="26897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3D66-47E5-4731-AFAE-DBC2DF19E109}"/>
              </a:ext>
            </a:extLst>
          </p:cNvPr>
          <p:cNvSpPr>
            <a:spLocks noGrp="1"/>
          </p:cNvSpPr>
          <p:nvPr>
            <p:ph type="title"/>
          </p:nvPr>
        </p:nvSpPr>
        <p:spPr>
          <a:xfrm>
            <a:off x="1395662" y="1709738"/>
            <a:ext cx="9951787" cy="1913995"/>
          </a:xfrm>
        </p:spPr>
        <p:txBody>
          <a:bodyPr/>
          <a:lstStyle/>
          <a:p>
            <a:r>
              <a:rPr lang="en-GB" b="1" i="1" dirty="0"/>
              <a:t>Thank you for your time.</a:t>
            </a:r>
          </a:p>
        </p:txBody>
      </p:sp>
      <p:sp>
        <p:nvSpPr>
          <p:cNvPr id="3" name="Content Placeholder 2">
            <a:extLst>
              <a:ext uri="{FF2B5EF4-FFF2-40B4-BE49-F238E27FC236}">
                <a16:creationId xmlns:a16="http://schemas.microsoft.com/office/drawing/2014/main" id="{711853AE-E317-F978-6D95-D5C6A4F0B44F}"/>
              </a:ext>
            </a:extLst>
          </p:cNvPr>
          <p:cNvSpPr>
            <a:spLocks noGrp="1"/>
          </p:cNvSpPr>
          <p:nvPr>
            <p:ph type="body" idx="1"/>
          </p:nvPr>
        </p:nvSpPr>
        <p:spPr>
          <a:xfrm>
            <a:off x="1612232" y="4589463"/>
            <a:ext cx="9735218" cy="1500187"/>
          </a:xfrm>
        </p:spPr>
        <p:txBody>
          <a:bodyPr>
            <a:normAutofit/>
          </a:bodyPr>
          <a:lstStyle/>
          <a:p>
            <a:pPr marL="0" indent="0">
              <a:buNone/>
            </a:pPr>
            <a:r>
              <a:rPr lang="en-GB" dirty="0">
                <a:highlight>
                  <a:srgbClr val="FFFF00"/>
                </a:highlight>
              </a:rPr>
              <a:t>&lt;INSERT CONTACT DETAILS (Phone, Email, Website, LinkedIn)&gt;</a:t>
            </a:r>
          </a:p>
          <a:p>
            <a:pPr marL="0" indent="0">
              <a:buNone/>
            </a:pPr>
            <a:endParaRPr lang="en-GB" dirty="0">
              <a:highlight>
                <a:srgbClr val="FFFF00"/>
              </a:highlight>
            </a:endParaRPr>
          </a:p>
          <a:p>
            <a:pPr marL="0" indent="0">
              <a:buNone/>
            </a:pPr>
            <a:r>
              <a:rPr lang="en-GB" dirty="0">
                <a:highlight>
                  <a:srgbClr val="FFFF00"/>
                </a:highlight>
              </a:rPr>
              <a:t>More information and support can be accessed on </a:t>
            </a:r>
            <a:r>
              <a:rPr lang="en-GB" dirty="0">
                <a:highlight>
                  <a:srgbClr val="FFFF00"/>
                </a:highlight>
                <a:hlinkClick r:id="rId3"/>
              </a:rPr>
              <a:t>gov.uk </a:t>
            </a:r>
            <a:endParaRPr lang="en-GB" dirty="0">
              <a:highlight>
                <a:srgbClr val="FFFF00"/>
              </a:highlight>
            </a:endParaRPr>
          </a:p>
        </p:txBody>
      </p:sp>
    </p:spTree>
    <p:extLst>
      <p:ext uri="{BB962C8B-B14F-4D97-AF65-F5344CB8AC3E}">
        <p14:creationId xmlns:p14="http://schemas.microsoft.com/office/powerpoint/2010/main" val="370402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8D3E-1BF2-7F11-A8EE-14F23C6F6CF7}"/>
              </a:ext>
            </a:extLst>
          </p:cNvPr>
          <p:cNvSpPr>
            <a:spLocks noGrp="1"/>
          </p:cNvSpPr>
          <p:nvPr>
            <p:ph type="title"/>
          </p:nvPr>
        </p:nvSpPr>
        <p:spPr>
          <a:xfrm>
            <a:off x="670792" y="346075"/>
            <a:ext cx="10800000" cy="1296000"/>
          </a:xfrm>
        </p:spPr>
        <p:txBody>
          <a:bodyPr vert="horz" lIns="91440" tIns="45720" rIns="91440" bIns="45720" rtlCol="0" anchor="t">
            <a:noAutofit/>
          </a:bodyPr>
          <a:lstStyle/>
          <a:p>
            <a:pPr>
              <a:lnSpc>
                <a:spcPct val="100000"/>
              </a:lnSpc>
            </a:pPr>
            <a:r>
              <a:rPr lang="en-GB" sz="4000" dirty="0"/>
              <a:t>HEALTH AND SCIENCE</a:t>
            </a:r>
          </a:p>
        </p:txBody>
      </p:sp>
      <p:sp>
        <p:nvSpPr>
          <p:cNvPr id="3" name="Content Placeholder 2">
            <a:extLst>
              <a:ext uri="{FF2B5EF4-FFF2-40B4-BE49-F238E27FC236}">
                <a16:creationId xmlns:a16="http://schemas.microsoft.com/office/drawing/2014/main" id="{50B84775-87FE-334E-716A-E0432DE5A099}"/>
              </a:ext>
            </a:extLst>
          </p:cNvPr>
          <p:cNvSpPr>
            <a:spLocks noGrp="1"/>
          </p:cNvSpPr>
          <p:nvPr>
            <p:ph idx="1"/>
          </p:nvPr>
        </p:nvSpPr>
        <p:spPr>
          <a:xfrm>
            <a:off x="1092200" y="1642075"/>
            <a:ext cx="10800000" cy="5132838"/>
          </a:xfrm>
        </p:spPr>
        <p:txBody>
          <a:bodyPr anchor="t">
            <a:noAutofit/>
          </a:bodyPr>
          <a:lstStyle/>
          <a:p>
            <a:pPr marL="0" indent="0">
              <a:lnSpc>
                <a:spcPct val="100000"/>
              </a:lnSpc>
              <a:spcBef>
                <a:spcPts val="1200"/>
              </a:spcBef>
              <a:spcAft>
                <a:spcPts val="1200"/>
              </a:spcAft>
              <a:buNone/>
            </a:pPr>
            <a:r>
              <a:rPr lang="en-GB" dirty="0"/>
              <a:t>The </a:t>
            </a:r>
            <a:r>
              <a:rPr lang="en-GB" sz="2800" dirty="0"/>
              <a:t>Health and Science </a:t>
            </a:r>
            <a:r>
              <a:rPr lang="en-GB" dirty="0">
                <a:effectLst/>
              </a:rPr>
              <a:t>skills area </a:t>
            </a:r>
            <a:r>
              <a:rPr lang="en-GB" dirty="0"/>
              <a:t>has </a:t>
            </a:r>
            <a:r>
              <a:rPr lang="en-GB" dirty="0">
                <a:effectLst/>
              </a:rPr>
              <a:t>3 T Levels for students: </a:t>
            </a:r>
          </a:p>
          <a:p>
            <a:pPr marL="3225800" lvl="1" indent="-627063">
              <a:lnSpc>
                <a:spcPct val="100000"/>
              </a:lnSpc>
              <a:spcBef>
                <a:spcPts val="1200"/>
              </a:spcBef>
              <a:spcAft>
                <a:spcPts val="1200"/>
              </a:spcAft>
              <a:buFont typeface="+mj-lt"/>
              <a:buAutoNum type="arabicPeriod"/>
            </a:pPr>
            <a:r>
              <a:rPr lang="en-GB" sz="3200" b="1" dirty="0">
                <a:solidFill>
                  <a:srgbClr val="E8462B"/>
                </a:solidFill>
              </a:rPr>
              <a:t>Health</a:t>
            </a:r>
            <a:endParaRPr lang="en-GB" sz="3200" b="1" dirty="0">
              <a:solidFill>
                <a:srgbClr val="E8462B"/>
              </a:solidFill>
              <a:effectLst/>
            </a:endParaRPr>
          </a:p>
          <a:p>
            <a:pPr marL="3225800" lvl="1" indent="-627063">
              <a:lnSpc>
                <a:spcPct val="100000"/>
              </a:lnSpc>
              <a:spcBef>
                <a:spcPts val="1200"/>
              </a:spcBef>
              <a:spcAft>
                <a:spcPts val="1200"/>
              </a:spcAft>
              <a:buFont typeface="+mj-lt"/>
              <a:buAutoNum type="arabicPeriod"/>
            </a:pPr>
            <a:r>
              <a:rPr lang="en-GB" sz="3200" b="1" dirty="0">
                <a:solidFill>
                  <a:srgbClr val="E8462B"/>
                </a:solidFill>
              </a:rPr>
              <a:t>Healthcare Science</a:t>
            </a:r>
            <a:endParaRPr lang="en-GB" sz="3200" b="1" dirty="0">
              <a:solidFill>
                <a:srgbClr val="E8462B"/>
              </a:solidFill>
              <a:effectLst/>
            </a:endParaRPr>
          </a:p>
          <a:p>
            <a:pPr marL="3225800" lvl="1" indent="-627063">
              <a:lnSpc>
                <a:spcPct val="100000"/>
              </a:lnSpc>
              <a:spcBef>
                <a:spcPts val="1200"/>
              </a:spcBef>
              <a:spcAft>
                <a:spcPts val="1200"/>
              </a:spcAft>
              <a:buFont typeface="+mj-lt"/>
              <a:buAutoNum type="arabicPeriod"/>
            </a:pPr>
            <a:r>
              <a:rPr lang="en-GB" sz="3200" b="1" dirty="0">
                <a:solidFill>
                  <a:srgbClr val="E8462B"/>
                </a:solidFill>
              </a:rPr>
              <a:t>Science</a:t>
            </a:r>
          </a:p>
          <a:p>
            <a:pPr marL="0" lvl="1" indent="0">
              <a:lnSpc>
                <a:spcPct val="100000"/>
              </a:lnSpc>
              <a:spcBef>
                <a:spcPts val="1200"/>
              </a:spcBef>
              <a:spcAft>
                <a:spcPts val="1200"/>
              </a:spcAft>
              <a:buNone/>
            </a:pPr>
            <a:r>
              <a:rPr lang="en-GB" sz="2800" dirty="0"/>
              <a:t>Each is a 2-year course that equips students with practical and technical skills they need for employment in the industry</a:t>
            </a:r>
          </a:p>
        </p:txBody>
      </p:sp>
    </p:spTree>
    <p:extLst>
      <p:ext uri="{BB962C8B-B14F-4D97-AF65-F5344CB8AC3E}">
        <p14:creationId xmlns:p14="http://schemas.microsoft.com/office/powerpoint/2010/main" val="1411268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092200" y="1484842"/>
            <a:ext cx="5331521" cy="3633718"/>
          </a:xfrm>
        </p:spPr>
        <p:txBody>
          <a:bodyPr>
            <a:noAutofit/>
          </a:bodyPr>
          <a:lstStyle/>
          <a:p>
            <a:pPr marL="0" indent="0" fontAlgn="base">
              <a:lnSpc>
                <a:spcPct val="100000"/>
              </a:lnSpc>
              <a:buNone/>
            </a:pPr>
            <a:r>
              <a:rPr lang="en-GB" sz="2400" b="1" dirty="0"/>
              <a:t>Students will develop a deep understanding of industry issues including:</a:t>
            </a:r>
          </a:p>
          <a:p>
            <a:pPr marL="355600" lvl="1" indent="-261938">
              <a:lnSpc>
                <a:spcPct val="100000"/>
              </a:lnSpc>
              <a:spcBef>
                <a:spcPts val="1200"/>
              </a:spcBef>
              <a:spcAft>
                <a:spcPts val="1200"/>
              </a:spcAft>
            </a:pPr>
            <a:r>
              <a:rPr lang="en-GB" sz="1900" b="0" i="0" dirty="0">
                <a:solidFill>
                  <a:srgbClr val="0B0C0C"/>
                </a:solidFill>
                <a:effectLst/>
              </a:rPr>
              <a:t>working in the health and science sector</a:t>
            </a:r>
          </a:p>
          <a:p>
            <a:pPr marL="355600" lvl="1" indent="-261938">
              <a:lnSpc>
                <a:spcPct val="100000"/>
              </a:lnSpc>
              <a:spcBef>
                <a:spcPts val="1200"/>
              </a:spcBef>
              <a:spcAft>
                <a:spcPts val="1200"/>
              </a:spcAft>
            </a:pPr>
            <a:r>
              <a:rPr lang="en-GB" sz="1900" b="0" i="0" dirty="0">
                <a:solidFill>
                  <a:srgbClr val="0B0C0C"/>
                </a:solidFill>
                <a:effectLst/>
              </a:rPr>
              <a:t>health, safety and environmental regulations</a:t>
            </a:r>
          </a:p>
          <a:p>
            <a:pPr marL="355600" lvl="1" indent="-261938">
              <a:lnSpc>
                <a:spcPct val="100000"/>
              </a:lnSpc>
              <a:spcBef>
                <a:spcPts val="1200"/>
              </a:spcBef>
              <a:spcAft>
                <a:spcPts val="1200"/>
              </a:spcAft>
            </a:pPr>
            <a:r>
              <a:rPr lang="en-GB" sz="1900" b="0" i="0" dirty="0">
                <a:solidFill>
                  <a:srgbClr val="0B0C0C"/>
                </a:solidFill>
                <a:effectLst/>
              </a:rPr>
              <a:t>managing information and data</a:t>
            </a:r>
          </a:p>
          <a:p>
            <a:pPr marL="355600" lvl="1" indent="-261938">
              <a:lnSpc>
                <a:spcPct val="100000"/>
              </a:lnSpc>
              <a:spcBef>
                <a:spcPts val="1200"/>
              </a:spcBef>
              <a:spcAft>
                <a:spcPts val="1200"/>
              </a:spcAft>
            </a:pPr>
            <a:r>
              <a:rPr lang="en-GB" sz="1900" b="0" i="0" dirty="0">
                <a:solidFill>
                  <a:srgbClr val="0B0C0C"/>
                </a:solidFill>
                <a:effectLst/>
              </a:rPr>
              <a:t>principles of scientific and clinical practice</a:t>
            </a:r>
          </a:p>
          <a:p>
            <a:pPr marL="355600" lvl="1" indent="-261938">
              <a:lnSpc>
                <a:spcPct val="100000"/>
              </a:lnSpc>
              <a:spcBef>
                <a:spcPts val="1200"/>
              </a:spcBef>
              <a:spcAft>
                <a:spcPts val="1200"/>
              </a:spcAft>
            </a:pPr>
            <a:r>
              <a:rPr lang="en-GB" sz="1900" b="0" i="0" dirty="0">
                <a:solidFill>
                  <a:srgbClr val="0B0C0C"/>
                </a:solidFill>
                <a:effectLst/>
              </a:rPr>
              <a:t>core science concepts including the structure of cells, tissues and large molecules, genetics, microbiology and immunology</a:t>
            </a:r>
          </a:p>
          <a:p>
            <a:pPr>
              <a:lnSpc>
                <a:spcPct val="100000"/>
              </a:lnSpc>
            </a:pPr>
            <a:endParaRPr lang="en-GB" sz="2000" dirty="0"/>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6419850" y="247231"/>
            <a:ext cx="6058729" cy="1956079"/>
          </a:xfrm>
        </p:spPr>
        <p:txBody>
          <a:bodyPr>
            <a:noAutofit/>
          </a:bodyPr>
          <a:lstStyle/>
          <a:p>
            <a:pPr>
              <a:lnSpc>
                <a:spcPct val="100000"/>
              </a:lnSpc>
              <a:spcBef>
                <a:spcPts val="600"/>
              </a:spcBef>
              <a:spcAft>
                <a:spcPts val="600"/>
              </a:spcAft>
            </a:pPr>
            <a:r>
              <a:rPr lang="en-GB" sz="2400" b="1" dirty="0"/>
              <a:t>Students at </a:t>
            </a:r>
            <a:r>
              <a:rPr lang="en-GB" sz="2400" b="1" dirty="0">
                <a:highlight>
                  <a:srgbClr val="FFFF00"/>
                </a:highlight>
              </a:rPr>
              <a:t>&lt;school/college&gt; </a:t>
            </a:r>
            <a:r>
              <a:rPr lang="en-GB" sz="2400" b="1" dirty="0"/>
              <a:t>will study one of the following occupational specialisms: </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upporting the adult nursing team</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upporting the midwifery team</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upporting the mental health team</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upporting the care of children and young people</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upporting the therapy teams</a:t>
            </a:r>
          </a:p>
          <a:p>
            <a:pPr marL="449263" lvl="1" indent="-177800" fontAlgn="base">
              <a:lnSpc>
                <a:spcPct val="100000"/>
              </a:lnSpc>
              <a:spcBef>
                <a:spcPts val="300"/>
              </a:spcBef>
              <a:spcAft>
                <a:spcPts val="300"/>
              </a:spcAft>
            </a:pPr>
            <a:r>
              <a:rPr lang="en-GB" sz="1800" dirty="0">
                <a:solidFill>
                  <a:srgbClr val="FF0000"/>
                </a:solidFill>
                <a:highlight>
                  <a:srgbClr val="FFFF00"/>
                </a:highlight>
              </a:rPr>
              <a:t>Supporting in</a:t>
            </a:r>
            <a:r>
              <a:rPr lang="en-GB" sz="1800" b="0" i="0" dirty="0">
                <a:solidFill>
                  <a:srgbClr val="FF0000"/>
                </a:solidFill>
                <a:effectLst/>
                <a:highlight>
                  <a:srgbClr val="FFFF00"/>
                </a:highlight>
              </a:rPr>
              <a:t> dental nursing</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Health T Level</a:t>
            </a:r>
          </a:p>
        </p:txBody>
      </p:sp>
      <p:pic>
        <p:nvPicPr>
          <p:cNvPr id="2" name="Picture 1" descr="A picture containing person, indoor, table, food&#10;&#10;Description automatically generated">
            <a:extLst>
              <a:ext uri="{FF2B5EF4-FFF2-40B4-BE49-F238E27FC236}">
                <a16:creationId xmlns:a16="http://schemas.microsoft.com/office/drawing/2014/main" id="{6B704099-E5BC-47DE-BBBA-E8B24A305BD3}"/>
              </a:ext>
            </a:extLst>
          </p:cNvPr>
          <p:cNvPicPr>
            <a:picLocks noChangeAspect="1"/>
          </p:cNvPicPr>
          <p:nvPr/>
        </p:nvPicPr>
        <p:blipFill>
          <a:blip r:embed="rId3" cstate="email">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a:ext>
            </a:extLst>
          </a:blip>
          <a:stretch>
            <a:fillRect/>
          </a:stretch>
        </p:blipFill>
        <p:spPr>
          <a:xfrm>
            <a:off x="6990792" y="3858560"/>
            <a:ext cx="4480000" cy="2520000"/>
          </a:xfrm>
          <a:prstGeom prst="rect">
            <a:avLst/>
          </a:prstGeom>
        </p:spPr>
      </p:pic>
    </p:spTree>
    <p:extLst>
      <p:ext uri="{BB962C8B-B14F-4D97-AF65-F5344CB8AC3E}">
        <p14:creationId xmlns:p14="http://schemas.microsoft.com/office/powerpoint/2010/main" val="2289549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5E1313A-A3AB-4D5A-B586-70878396BE53}"/>
              </a:ext>
            </a:extLst>
          </p:cNvPr>
          <p:cNvSpPr txBox="1"/>
          <p:nvPr/>
        </p:nvSpPr>
        <p:spPr>
          <a:xfrm>
            <a:off x="2016565" y="1258202"/>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6274EE95-6081-429C-AB42-0BE807A36850}"/>
              </a:ext>
            </a:extLst>
          </p:cNvPr>
          <p:cNvSpPr txBox="1"/>
          <p:nvPr/>
        </p:nvSpPr>
        <p:spPr>
          <a:xfrm>
            <a:off x="1991771" y="4539232"/>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2A99DC-D22B-4A9E-901C-E72C6A5BDA50}"/>
              </a:ext>
            </a:extLst>
          </p:cNvPr>
          <p:cNvSpPr txBox="1"/>
          <p:nvPr/>
        </p:nvSpPr>
        <p:spPr>
          <a:xfrm>
            <a:off x="3837259" y="1258202"/>
            <a:ext cx="2430774"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latin typeface="Arial" panose="020B0604020202020204" pitchFamily="34" charset="0"/>
                <a:cs typeface="Arial" panose="020B0604020202020204" pitchFamily="34" charset="0"/>
              </a:rPr>
              <a:t> </a:t>
            </a:r>
            <a:r>
              <a:rPr lang="en-GB" b="1" dirty="0">
                <a:solidFill>
                  <a:srgbClr val="E8462B"/>
                </a:solidFill>
              </a:rPr>
              <a:t>HEALTH</a:t>
            </a:r>
            <a:endParaRPr lang="en-GB" sz="1600" b="1" dirty="0">
              <a:solidFill>
                <a:srgbClr val="E8462B"/>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4721C45-D209-4086-BA1D-284BA3439897}"/>
              </a:ext>
            </a:extLst>
          </p:cNvPr>
          <p:cNvSpPr txBox="1"/>
          <p:nvPr/>
        </p:nvSpPr>
        <p:spPr>
          <a:xfrm>
            <a:off x="6268033" y="1271804"/>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883C1488-8BD6-4A3D-9AE1-5CAD9576C255}"/>
              </a:ext>
            </a:extLst>
          </p:cNvPr>
          <p:cNvSpPr txBox="1"/>
          <p:nvPr/>
        </p:nvSpPr>
        <p:spPr>
          <a:xfrm>
            <a:off x="6268032" y="1857883"/>
            <a:ext cx="3743352" cy="2337493"/>
          </a:xfrm>
          <a:prstGeom prst="rect">
            <a:avLst/>
          </a:prstGeom>
          <a:noFill/>
          <a:ln>
            <a:solidFill>
              <a:srgbClr val="E8472B"/>
            </a:solidFill>
          </a:ln>
        </p:spPr>
        <p:txBody>
          <a:bodyPr wrap="square" rtlCol="0" anchor="ctr">
            <a:noAutofit/>
          </a:bodyPr>
          <a:lstStyle/>
          <a:p>
            <a:pPr indent="266700">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the adult nursing team</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the midwifery team</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the mental health team</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the care of children and young people</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the therapy teams</a:t>
            </a:r>
          </a:p>
          <a:p>
            <a:pPr marL="539750" lvl="1" indent="-177800" fontAlgn="base">
              <a:spcBef>
                <a:spcPts val="300"/>
              </a:spcBef>
              <a:spcAft>
                <a:spcPts val="300"/>
              </a:spcAft>
              <a:buFont typeface="Arial" panose="020B0604020202020204" pitchFamily="34" charset="0"/>
              <a:buChar char="•"/>
            </a:pPr>
            <a:r>
              <a:rPr lang="en-GB" sz="1400" dirty="0">
                <a:solidFill>
                  <a:srgbClr val="E8462B"/>
                </a:solidFill>
                <a:latin typeface="Arial" panose="020B0604020202020204" pitchFamily="34" charset="0"/>
                <a:cs typeface="Arial" panose="020B0604020202020204" pitchFamily="34" charset="0"/>
              </a:rPr>
              <a:t>in</a:t>
            </a:r>
            <a:r>
              <a:rPr lang="en-GB" sz="1400" b="0" i="0" dirty="0">
                <a:solidFill>
                  <a:srgbClr val="E8462B"/>
                </a:solidFill>
                <a:effectLst/>
                <a:latin typeface="Arial" panose="020B0604020202020204" pitchFamily="34" charset="0"/>
                <a:cs typeface="Arial" panose="020B0604020202020204" pitchFamily="34" charset="0"/>
              </a:rPr>
              <a:t> dental nursing</a:t>
            </a:r>
          </a:p>
        </p:txBody>
      </p:sp>
      <p:sp>
        <p:nvSpPr>
          <p:cNvPr id="14" name="TextBox 13">
            <a:extLst>
              <a:ext uri="{FF2B5EF4-FFF2-40B4-BE49-F238E27FC236}">
                <a16:creationId xmlns:a16="http://schemas.microsoft.com/office/drawing/2014/main" id="{710209C1-19DA-43EE-9896-121958E52E4B}"/>
              </a:ext>
            </a:extLst>
          </p:cNvPr>
          <p:cNvSpPr txBox="1"/>
          <p:nvPr/>
        </p:nvSpPr>
        <p:spPr>
          <a:xfrm>
            <a:off x="10011387" y="1266328"/>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195E7FF4-4352-4349-A2BD-7B092098223B}"/>
              </a:ext>
            </a:extLst>
          </p:cNvPr>
          <p:cNvSpPr txBox="1"/>
          <p:nvPr/>
        </p:nvSpPr>
        <p:spPr>
          <a:xfrm>
            <a:off x="10011384" y="1857884"/>
            <a:ext cx="1783895" cy="2337492"/>
          </a:xfrm>
          <a:prstGeom prst="rect">
            <a:avLst/>
          </a:prstGeom>
          <a:noFill/>
          <a:ln>
            <a:solidFill>
              <a:srgbClr val="E8472B"/>
            </a:solidFill>
          </a:ln>
        </p:spPr>
        <p:txBody>
          <a:bodyPr wrap="square" rtlCol="0" anchor="ctr">
            <a:noAutofit/>
          </a:bodyPr>
          <a:lstStyle/>
          <a:p>
            <a:pPr algn="ctr"/>
            <a:r>
              <a:rPr lang="en-GB" sz="1600" dirty="0">
                <a:latin typeface="Arial" panose="020B0604020202020204" pitchFamily="34" charset="0"/>
                <a:cs typeface="Arial" panose="020B0604020202020204" pitchFamily="34" charset="0"/>
              </a:rPr>
              <a:t>Other requirements:</a:t>
            </a:r>
          </a:p>
          <a:p>
            <a:pPr marL="171450" indent="-171450" algn="ctr">
              <a:buFont typeface="Arial" panose="020B0604020202020204" pitchFamily="34" charset="0"/>
              <a:buChar char="•"/>
            </a:pPr>
            <a:r>
              <a:rPr lang="en-GB" sz="1200" dirty="0">
                <a:solidFill>
                  <a:srgbClr val="E8462B"/>
                </a:solidFill>
              </a:rPr>
              <a:t>DBS basic/ enhanced checks and disqualified disclosure</a:t>
            </a:r>
          </a:p>
          <a:p>
            <a:pPr marL="171450" indent="-171450" algn="ctr">
              <a:buFont typeface="Arial" panose="020B0604020202020204" pitchFamily="34" charset="0"/>
              <a:buChar char="•"/>
            </a:pPr>
            <a:r>
              <a:rPr lang="en-GB" sz="1200" dirty="0">
                <a:solidFill>
                  <a:srgbClr val="E8462B"/>
                </a:solidFill>
              </a:rPr>
              <a:t>Care qualification and/or training</a:t>
            </a:r>
          </a:p>
          <a:p>
            <a:pPr marL="171450" indent="-171450" algn="ctr">
              <a:buFont typeface="Arial" panose="020B0604020202020204" pitchFamily="34" charset="0"/>
              <a:buChar char="•"/>
            </a:pPr>
            <a:r>
              <a:rPr lang="en-GB" sz="1200" dirty="0">
                <a:solidFill>
                  <a:srgbClr val="E8462B"/>
                </a:solidFill>
              </a:rPr>
              <a:t>Health check</a:t>
            </a:r>
            <a:endParaRPr lang="en-GB" sz="1200" dirty="0">
              <a:solidFill>
                <a:srgbClr val="E8462B"/>
              </a:solidFill>
              <a:latin typeface="Arial" panose="020B0604020202020204" pitchFamily="34" charset="0"/>
              <a:cs typeface="Arial" panose="020B0604020202020204" pitchFamily="34" charset="0"/>
            </a:endParaRPr>
          </a:p>
          <a:p>
            <a:pPr algn="ctr"/>
            <a:endParaRPr lang="en-GB"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671CED57-6BCE-42AC-B3BD-336B72E33490}"/>
              </a:ext>
            </a:extLst>
          </p:cNvPr>
          <p:cNvSpPr txBox="1"/>
          <p:nvPr/>
        </p:nvSpPr>
        <p:spPr>
          <a:xfrm rot="16200000">
            <a:off x="-900240" y="3499258"/>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DBEEEDD8-0041-4AE6-B357-E156712AD55F}"/>
              </a:ext>
            </a:extLst>
          </p:cNvPr>
          <p:cNvSpPr txBox="1"/>
          <p:nvPr/>
        </p:nvSpPr>
        <p:spPr>
          <a:xfrm>
            <a:off x="3837259" y="1301652"/>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C4ED8059-245E-C119-11D4-6F429F6B50D9}"/>
              </a:ext>
            </a:extLst>
          </p:cNvPr>
          <p:cNvGrpSpPr/>
          <p:nvPr/>
        </p:nvGrpSpPr>
        <p:grpSpPr>
          <a:xfrm>
            <a:off x="3837259" y="4539233"/>
            <a:ext cx="7985909" cy="1554063"/>
            <a:chOff x="3722864" y="4581078"/>
            <a:chExt cx="7985909" cy="1554063"/>
          </a:xfrm>
        </p:grpSpPr>
        <p:sp>
          <p:nvSpPr>
            <p:cNvPr id="16" name="TextBox 15">
              <a:extLst>
                <a:ext uri="{FF2B5EF4-FFF2-40B4-BE49-F238E27FC236}">
                  <a16:creationId xmlns:a16="http://schemas.microsoft.com/office/drawing/2014/main" id="{0C596A7C-BAFC-40D6-8151-6F483F88F81E}"/>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5516085A-80E9-4DC8-AFC4-E1C22BBE586D}"/>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DE7348F7-723F-4E07-A627-FE4F1385210A}"/>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25B419C4-E515-4976-9FB2-27A372BA717D}"/>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5C8CCC7B-FA53-4071-93F2-29418A272832}"/>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7D8F21B9-1D24-B59D-BA25-928F801529A7}"/>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HEALTH</a:t>
            </a:r>
          </a:p>
          <a:p>
            <a:endParaRPr lang="en-GB" dirty="0"/>
          </a:p>
        </p:txBody>
      </p:sp>
    </p:spTree>
    <p:extLst>
      <p:ext uri="{BB962C8B-B14F-4D97-AF65-F5344CB8AC3E}">
        <p14:creationId xmlns:p14="http://schemas.microsoft.com/office/powerpoint/2010/main" val="86126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BCCB0-FE26-FFF7-95D2-39156407B614}"/>
            </a:ext>
          </a:extLst>
        </p:cNvPr>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7273160B-7686-6A2D-A32B-DE099D8ACB75}"/>
              </a:ext>
            </a:extLst>
          </p:cNvPr>
          <p:cNvSpPr>
            <a:spLocks noGrp="1"/>
          </p:cNvSpPr>
          <p:nvPr>
            <p:ph sz="half" idx="2"/>
          </p:nvPr>
        </p:nvSpPr>
        <p:spPr>
          <a:xfrm>
            <a:off x="9937750" y="-756243"/>
            <a:ext cx="5406528" cy="1512486"/>
          </a:xfrm>
        </p:spPr>
        <p:txBody>
          <a:bodyPr>
            <a:normAutofit/>
          </a:bodyPr>
          <a:lstStyle/>
          <a:p>
            <a:r>
              <a:rPr lang="en-GB" sz="1600" dirty="0">
                <a:effectLst/>
                <a:latin typeface="+mn-lt"/>
              </a:rPr>
              <a:t>Students at </a:t>
            </a:r>
            <a:r>
              <a:rPr lang="en-GB" sz="1600" dirty="0">
                <a:effectLst/>
                <a:highlight>
                  <a:srgbClr val="FFFF00"/>
                </a:highlight>
                <a:latin typeface="+mn-lt"/>
              </a:rPr>
              <a:t>&lt;school/college&gt; </a:t>
            </a:r>
            <a:r>
              <a:rPr lang="en-GB" sz="1600" dirty="0">
                <a:effectLst/>
                <a:latin typeface="+mn-lt"/>
              </a:rPr>
              <a:t>will study the following occupational specialism:</a:t>
            </a:r>
          </a:p>
          <a:p>
            <a:pPr marL="0" indent="0" algn="l" fontAlgn="base">
              <a:buNone/>
            </a:pPr>
            <a:endParaRPr lang="en-GB" sz="1600" dirty="0"/>
          </a:p>
        </p:txBody>
      </p:sp>
      <p:sp>
        <p:nvSpPr>
          <p:cNvPr id="3" name="Title 1">
            <a:extLst>
              <a:ext uri="{FF2B5EF4-FFF2-40B4-BE49-F238E27FC236}">
                <a16:creationId xmlns:a16="http://schemas.microsoft.com/office/drawing/2014/main" id="{38C9C4EE-954C-C945-644F-5199BEE67100}"/>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HEALTHCARE SCIENCE T LEVEL</a:t>
            </a:r>
          </a:p>
        </p:txBody>
      </p:sp>
      <p:sp>
        <p:nvSpPr>
          <p:cNvPr id="8" name="Content Placeholder 8">
            <a:extLst>
              <a:ext uri="{FF2B5EF4-FFF2-40B4-BE49-F238E27FC236}">
                <a16:creationId xmlns:a16="http://schemas.microsoft.com/office/drawing/2014/main" id="{651E64FF-10FD-1C92-4A1D-563FC1A60649}"/>
              </a:ext>
            </a:extLst>
          </p:cNvPr>
          <p:cNvSpPr>
            <a:spLocks noGrp="1"/>
          </p:cNvSpPr>
          <p:nvPr>
            <p:ph sz="half" idx="1"/>
          </p:nvPr>
        </p:nvSpPr>
        <p:spPr>
          <a:xfrm>
            <a:off x="1092200" y="1635725"/>
            <a:ext cx="5331521" cy="4876200"/>
          </a:xfrm>
        </p:spPr>
        <p:txBody>
          <a:bodyPr>
            <a:noAutofit/>
          </a:bodyPr>
          <a:lstStyle/>
          <a:p>
            <a:pPr marL="0" indent="0" fontAlgn="base">
              <a:lnSpc>
                <a:spcPct val="100000"/>
              </a:lnSpc>
              <a:buNone/>
            </a:pPr>
            <a:r>
              <a:rPr lang="en-GB" sz="2400" b="1" dirty="0"/>
              <a:t>Students will develop a deep understanding industry issues including:</a:t>
            </a:r>
          </a:p>
          <a:p>
            <a:pPr marL="355600" lvl="1" indent="-261938">
              <a:lnSpc>
                <a:spcPct val="100000"/>
              </a:lnSpc>
              <a:spcBef>
                <a:spcPts val="1200"/>
              </a:spcBef>
              <a:spcAft>
                <a:spcPts val="1200"/>
              </a:spcAft>
            </a:pPr>
            <a:r>
              <a:rPr lang="en-GB" sz="1900" b="0" i="0" dirty="0">
                <a:solidFill>
                  <a:srgbClr val="0B0C0C"/>
                </a:solidFill>
                <a:effectLst/>
              </a:rPr>
              <a:t>working in the health and science sector</a:t>
            </a:r>
          </a:p>
          <a:p>
            <a:pPr marL="355600" lvl="1" indent="-261938">
              <a:lnSpc>
                <a:spcPct val="100000"/>
              </a:lnSpc>
              <a:spcBef>
                <a:spcPts val="1200"/>
              </a:spcBef>
              <a:spcAft>
                <a:spcPts val="1200"/>
              </a:spcAft>
            </a:pPr>
            <a:r>
              <a:rPr lang="en-GB" sz="1900" b="0" i="0" dirty="0">
                <a:solidFill>
                  <a:srgbClr val="0B0C0C"/>
                </a:solidFill>
                <a:effectLst/>
              </a:rPr>
              <a:t>health, safety and environmental regulations</a:t>
            </a:r>
          </a:p>
          <a:p>
            <a:pPr marL="355600" lvl="1" indent="-261938">
              <a:lnSpc>
                <a:spcPct val="100000"/>
              </a:lnSpc>
              <a:spcBef>
                <a:spcPts val="1200"/>
              </a:spcBef>
              <a:spcAft>
                <a:spcPts val="1200"/>
              </a:spcAft>
            </a:pPr>
            <a:r>
              <a:rPr lang="en-GB" sz="1900" b="0" i="0" dirty="0">
                <a:solidFill>
                  <a:srgbClr val="0B0C0C"/>
                </a:solidFill>
                <a:effectLst/>
              </a:rPr>
              <a:t>managing information and data</a:t>
            </a:r>
          </a:p>
          <a:p>
            <a:pPr marL="355600" lvl="1" indent="-261938">
              <a:lnSpc>
                <a:spcPct val="100000"/>
              </a:lnSpc>
              <a:spcBef>
                <a:spcPts val="1200"/>
              </a:spcBef>
              <a:spcAft>
                <a:spcPts val="1200"/>
              </a:spcAft>
            </a:pPr>
            <a:r>
              <a:rPr lang="en-GB" sz="1900" b="0" i="0" dirty="0">
                <a:solidFill>
                  <a:srgbClr val="0B0C0C"/>
                </a:solidFill>
                <a:effectLst/>
              </a:rPr>
              <a:t>principles of scientific and clinical practice</a:t>
            </a:r>
          </a:p>
          <a:p>
            <a:pPr marL="355600" lvl="1" indent="-261938">
              <a:lnSpc>
                <a:spcPct val="100000"/>
              </a:lnSpc>
              <a:spcBef>
                <a:spcPts val="1200"/>
              </a:spcBef>
              <a:spcAft>
                <a:spcPts val="1200"/>
              </a:spcAft>
            </a:pPr>
            <a:r>
              <a:rPr lang="en-GB" sz="1900" b="0" i="0" dirty="0">
                <a:solidFill>
                  <a:srgbClr val="0B0C0C"/>
                </a:solidFill>
                <a:effectLst/>
              </a:rPr>
              <a:t>core science concepts including the structure of cells, tissues and large molecules, genetics, microbiology and immunology</a:t>
            </a:r>
          </a:p>
          <a:p>
            <a:pPr>
              <a:lnSpc>
                <a:spcPct val="100000"/>
              </a:lnSpc>
            </a:pPr>
            <a:endParaRPr lang="en-GB" sz="2000" dirty="0"/>
          </a:p>
        </p:txBody>
      </p:sp>
      <p:sp>
        <p:nvSpPr>
          <p:cNvPr id="9" name="Content Placeholder 3">
            <a:extLst>
              <a:ext uri="{FF2B5EF4-FFF2-40B4-BE49-F238E27FC236}">
                <a16:creationId xmlns:a16="http://schemas.microsoft.com/office/drawing/2014/main" id="{B50C4A99-61FB-7825-DD7D-E24F35A76C33}"/>
              </a:ext>
            </a:extLst>
          </p:cNvPr>
          <p:cNvSpPr txBox="1">
            <a:spLocks/>
          </p:cNvSpPr>
          <p:nvPr/>
        </p:nvSpPr>
        <p:spPr>
          <a:xfrm>
            <a:off x="6908464" y="1636782"/>
            <a:ext cx="4961856" cy="1956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600"/>
              </a:spcAft>
            </a:pPr>
            <a:r>
              <a:rPr lang="en-GB" sz="2400" b="1" dirty="0"/>
              <a:t>Students at </a:t>
            </a:r>
            <a:r>
              <a:rPr lang="en-GB" sz="2400" b="1" dirty="0">
                <a:highlight>
                  <a:srgbClr val="FFFF00"/>
                </a:highlight>
              </a:rPr>
              <a:t>&lt;school/college&gt; </a:t>
            </a:r>
            <a:r>
              <a:rPr lang="en-GB" sz="2400" b="1" dirty="0"/>
              <a:t>will study one of the following occupational specialisms: </a:t>
            </a:r>
          </a:p>
          <a:p>
            <a:pPr marL="449263" lvl="1" indent="-177800" fontAlgn="base">
              <a:lnSpc>
                <a:spcPct val="100000"/>
              </a:lnSpc>
              <a:spcBef>
                <a:spcPts val="600"/>
              </a:spcBef>
              <a:spcAft>
                <a:spcPts val="600"/>
              </a:spcAft>
            </a:pPr>
            <a:r>
              <a:rPr lang="en-GB" sz="1800" dirty="0">
                <a:solidFill>
                  <a:srgbClr val="FF0000"/>
                </a:solidFill>
                <a:highlight>
                  <a:srgbClr val="FFFF00"/>
                </a:highlight>
              </a:rPr>
              <a:t>Assisting with healthcare science</a:t>
            </a:r>
          </a:p>
          <a:p>
            <a:pPr marL="449263" lvl="1" indent="-177800" fontAlgn="base">
              <a:lnSpc>
                <a:spcPct val="100000"/>
              </a:lnSpc>
              <a:spcBef>
                <a:spcPts val="600"/>
              </a:spcBef>
              <a:spcAft>
                <a:spcPts val="600"/>
              </a:spcAft>
            </a:pPr>
            <a:r>
              <a:rPr lang="en-GB" sz="1800" dirty="0">
                <a:solidFill>
                  <a:srgbClr val="FF0000"/>
                </a:solidFill>
                <a:highlight>
                  <a:srgbClr val="FFFF00"/>
                </a:highlight>
              </a:rPr>
              <a:t>Optical care services</a:t>
            </a:r>
          </a:p>
        </p:txBody>
      </p:sp>
      <p:pic>
        <p:nvPicPr>
          <p:cNvPr id="4" name="Picture 3" descr="A person wearing blue gloves holding a test tube&#10;&#10;Description automatically generated">
            <a:extLst>
              <a:ext uri="{FF2B5EF4-FFF2-40B4-BE49-F238E27FC236}">
                <a16:creationId xmlns:a16="http://schemas.microsoft.com/office/drawing/2014/main" id="{61B2568E-3236-AB5E-010E-2A629BA47C4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90792" y="3991925"/>
            <a:ext cx="4480000" cy="2520000"/>
          </a:xfrm>
          <a:prstGeom prst="rect">
            <a:avLst/>
          </a:prstGeom>
        </p:spPr>
      </p:pic>
    </p:spTree>
    <p:extLst>
      <p:ext uri="{BB962C8B-B14F-4D97-AF65-F5344CB8AC3E}">
        <p14:creationId xmlns:p14="http://schemas.microsoft.com/office/powerpoint/2010/main" val="345839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6105E-617D-28FC-198F-77090968997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9A6A850-9EA1-148D-2C30-A537F966334C}"/>
              </a:ext>
            </a:extLst>
          </p:cNvPr>
          <p:cNvSpPr txBox="1"/>
          <p:nvPr/>
        </p:nvSpPr>
        <p:spPr>
          <a:xfrm>
            <a:off x="2016565" y="1258202"/>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3E42424B-03F5-816E-1AAD-ADD9CC22859A}"/>
              </a:ext>
            </a:extLst>
          </p:cNvPr>
          <p:cNvSpPr txBox="1"/>
          <p:nvPr/>
        </p:nvSpPr>
        <p:spPr>
          <a:xfrm>
            <a:off x="1991771" y="4539232"/>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9B2E72-1D29-7BDF-8EF7-476A84C32D81}"/>
              </a:ext>
            </a:extLst>
          </p:cNvPr>
          <p:cNvSpPr txBox="1"/>
          <p:nvPr/>
        </p:nvSpPr>
        <p:spPr>
          <a:xfrm>
            <a:off x="3839587" y="1258202"/>
            <a:ext cx="2428446"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HEALTHCARE SCIENCE</a:t>
            </a:r>
            <a:endParaRPr lang="en-GB" sz="1600" b="1" dirty="0">
              <a:solidFill>
                <a:srgbClr val="E8462B"/>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D129DB8-4B3F-DF51-5F83-1D76531CAD6B}"/>
              </a:ext>
            </a:extLst>
          </p:cNvPr>
          <p:cNvSpPr txBox="1"/>
          <p:nvPr/>
        </p:nvSpPr>
        <p:spPr>
          <a:xfrm>
            <a:off x="6268033" y="1271804"/>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5BBF2681-D753-FB90-522E-AFA2154F5CE0}"/>
              </a:ext>
            </a:extLst>
          </p:cNvPr>
          <p:cNvSpPr txBox="1"/>
          <p:nvPr/>
        </p:nvSpPr>
        <p:spPr>
          <a:xfrm>
            <a:off x="6268032" y="1857883"/>
            <a:ext cx="3743352" cy="2337493"/>
          </a:xfrm>
          <a:prstGeom prst="rect">
            <a:avLst/>
          </a:prstGeom>
          <a:noFill/>
          <a:ln>
            <a:solidFill>
              <a:srgbClr val="E8472B"/>
            </a:solidFill>
          </a:ln>
        </p:spPr>
        <p:txBody>
          <a:bodyPr wrap="square" rtlCol="0" anchor="ctr">
            <a:noAutofit/>
          </a:bodyPr>
          <a:lstStyle/>
          <a:p>
            <a:pPr indent="266700">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assisting with healthcare science</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optical care services</a:t>
            </a:r>
          </a:p>
        </p:txBody>
      </p:sp>
      <p:sp>
        <p:nvSpPr>
          <p:cNvPr id="14" name="TextBox 13">
            <a:extLst>
              <a:ext uri="{FF2B5EF4-FFF2-40B4-BE49-F238E27FC236}">
                <a16:creationId xmlns:a16="http://schemas.microsoft.com/office/drawing/2014/main" id="{B1824C28-418B-C893-E0E6-FDE60F712A55}"/>
              </a:ext>
            </a:extLst>
          </p:cNvPr>
          <p:cNvSpPr txBox="1"/>
          <p:nvPr/>
        </p:nvSpPr>
        <p:spPr>
          <a:xfrm>
            <a:off x="10011387" y="1266328"/>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2B23DFB8-A819-A6D2-37EE-230D7F166039}"/>
              </a:ext>
            </a:extLst>
          </p:cNvPr>
          <p:cNvSpPr txBox="1"/>
          <p:nvPr/>
        </p:nvSpPr>
        <p:spPr>
          <a:xfrm>
            <a:off x="10011384" y="1857884"/>
            <a:ext cx="1783895" cy="2337492"/>
          </a:xfrm>
          <a:prstGeom prst="rect">
            <a:avLst/>
          </a:prstGeom>
          <a:noFill/>
          <a:ln>
            <a:solidFill>
              <a:srgbClr val="E8472B"/>
            </a:solidFill>
          </a:ln>
        </p:spPr>
        <p:txBody>
          <a:bodyPr wrap="square" rtlCol="0" anchor="ctr">
            <a:noAutofit/>
          </a:bodyPr>
          <a:lstStyle/>
          <a:p>
            <a:pPr algn="ctr"/>
            <a:r>
              <a:rPr lang="en-GB" sz="1600" dirty="0">
                <a:latin typeface="Arial" panose="020B0604020202020204" pitchFamily="34" charset="0"/>
                <a:cs typeface="Arial" panose="020B0604020202020204" pitchFamily="34" charset="0"/>
              </a:rPr>
              <a:t>Other requirements:</a:t>
            </a:r>
          </a:p>
          <a:p>
            <a:pPr marL="171450" indent="-171450" algn="ctr">
              <a:buFont typeface="Arial" panose="020B0604020202020204" pitchFamily="34" charset="0"/>
              <a:buChar char="•"/>
            </a:pPr>
            <a:r>
              <a:rPr lang="en-GB" sz="1200" dirty="0">
                <a:solidFill>
                  <a:srgbClr val="E8462B"/>
                </a:solidFill>
              </a:rPr>
              <a:t>DBS basic/ enhanced checks and disqualified disclosure</a:t>
            </a:r>
          </a:p>
          <a:p>
            <a:pPr marL="171450" indent="-171450" algn="ctr">
              <a:buFont typeface="Arial" panose="020B0604020202020204" pitchFamily="34" charset="0"/>
              <a:buChar char="•"/>
            </a:pPr>
            <a:r>
              <a:rPr lang="en-GB" sz="1200" dirty="0">
                <a:solidFill>
                  <a:srgbClr val="E8462B"/>
                </a:solidFill>
              </a:rPr>
              <a:t>Health check</a:t>
            </a:r>
            <a:endParaRPr lang="en-GB" sz="1200" dirty="0">
              <a:solidFill>
                <a:srgbClr val="E8462B"/>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B7FE230-9135-073E-07E9-2DCC0CCC594B}"/>
              </a:ext>
            </a:extLst>
          </p:cNvPr>
          <p:cNvSpPr txBox="1"/>
          <p:nvPr/>
        </p:nvSpPr>
        <p:spPr>
          <a:xfrm rot="16200000">
            <a:off x="-900240" y="3499258"/>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8DC33A83-545A-8ACF-9F8E-615C14B35549}"/>
              </a:ext>
            </a:extLst>
          </p:cNvPr>
          <p:cNvSpPr txBox="1"/>
          <p:nvPr/>
        </p:nvSpPr>
        <p:spPr>
          <a:xfrm>
            <a:off x="3811698" y="1286831"/>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B23E5B-8237-42B8-5D6F-53E090EDBDED}"/>
              </a:ext>
            </a:extLst>
          </p:cNvPr>
          <p:cNvGrpSpPr/>
          <p:nvPr/>
        </p:nvGrpSpPr>
        <p:grpSpPr>
          <a:xfrm>
            <a:off x="3839587" y="4539233"/>
            <a:ext cx="7985909" cy="1554063"/>
            <a:chOff x="3722864" y="4581078"/>
            <a:chExt cx="7985909" cy="1554063"/>
          </a:xfrm>
        </p:grpSpPr>
        <p:sp>
          <p:nvSpPr>
            <p:cNvPr id="16" name="TextBox 15">
              <a:extLst>
                <a:ext uri="{FF2B5EF4-FFF2-40B4-BE49-F238E27FC236}">
                  <a16:creationId xmlns:a16="http://schemas.microsoft.com/office/drawing/2014/main" id="{1FA5E72E-3C02-2314-61C5-36A67182B7F1}"/>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B1344B72-EAF7-1A4C-DEF2-367383E81281}"/>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70455F36-A73B-CEE5-0EA9-58DDCAE03D63}"/>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68FA56A-B30C-1C91-6861-B0E73B3D9E7E}"/>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2BC40DE-C714-0B6F-DEA3-7D0F3FFA9F1D}"/>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4E270E8F-0B91-62F9-06D7-C3173C76463A}"/>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HEALTHCARE SCIENCE</a:t>
            </a:r>
          </a:p>
          <a:p>
            <a:r>
              <a:rPr lang="en-GB" dirty="0"/>
              <a:t>	</a:t>
            </a:r>
          </a:p>
        </p:txBody>
      </p:sp>
    </p:spTree>
    <p:extLst>
      <p:ext uri="{BB962C8B-B14F-4D97-AF65-F5344CB8AC3E}">
        <p14:creationId xmlns:p14="http://schemas.microsoft.com/office/powerpoint/2010/main" val="1086082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855CF-B604-83D7-BC51-BFBBABF8FCE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4742895-330D-3C5E-EFB5-1C18B26C93C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SCIENCE T LEVEL</a:t>
            </a:r>
          </a:p>
        </p:txBody>
      </p:sp>
      <p:sp>
        <p:nvSpPr>
          <p:cNvPr id="8" name="Content Placeholder 8">
            <a:extLst>
              <a:ext uri="{FF2B5EF4-FFF2-40B4-BE49-F238E27FC236}">
                <a16:creationId xmlns:a16="http://schemas.microsoft.com/office/drawing/2014/main" id="{0B1C2650-AA18-81CF-EA44-B7A375B6D02C}"/>
              </a:ext>
            </a:extLst>
          </p:cNvPr>
          <p:cNvSpPr>
            <a:spLocks noGrp="1"/>
          </p:cNvSpPr>
          <p:nvPr>
            <p:ph sz="half" idx="1"/>
          </p:nvPr>
        </p:nvSpPr>
        <p:spPr>
          <a:xfrm>
            <a:off x="1092200" y="1344681"/>
            <a:ext cx="5467350" cy="5167243"/>
          </a:xfrm>
        </p:spPr>
        <p:txBody>
          <a:bodyPr>
            <a:noAutofit/>
          </a:bodyPr>
          <a:lstStyle/>
          <a:p>
            <a:pPr marL="0" indent="0" fontAlgn="base">
              <a:lnSpc>
                <a:spcPct val="100000"/>
              </a:lnSpc>
              <a:buNone/>
            </a:pPr>
            <a:r>
              <a:rPr lang="en-GB" sz="2400" b="1" dirty="0"/>
              <a:t>Students will develop a deep understanding industry issues including:</a:t>
            </a:r>
          </a:p>
          <a:p>
            <a:pPr marL="355600" lvl="1" indent="-261938">
              <a:lnSpc>
                <a:spcPct val="100000"/>
              </a:lnSpc>
              <a:spcBef>
                <a:spcPts val="1200"/>
              </a:spcBef>
              <a:spcAft>
                <a:spcPts val="1200"/>
              </a:spcAft>
            </a:pPr>
            <a:r>
              <a:rPr lang="en-GB" sz="1900" b="0" i="0" dirty="0">
                <a:solidFill>
                  <a:srgbClr val="0B0C0C"/>
                </a:solidFill>
                <a:effectLst/>
              </a:rPr>
              <a:t>working in the health and science sector</a:t>
            </a:r>
          </a:p>
          <a:p>
            <a:pPr marL="355600" lvl="1" indent="-261938">
              <a:lnSpc>
                <a:spcPct val="100000"/>
              </a:lnSpc>
              <a:spcBef>
                <a:spcPts val="1200"/>
              </a:spcBef>
              <a:spcAft>
                <a:spcPts val="1200"/>
              </a:spcAft>
            </a:pPr>
            <a:r>
              <a:rPr lang="en-GB" sz="1900" b="0" i="0" dirty="0">
                <a:solidFill>
                  <a:srgbClr val="0B0C0C"/>
                </a:solidFill>
                <a:effectLst/>
              </a:rPr>
              <a:t>health, safety and environmental regulations</a:t>
            </a:r>
          </a:p>
          <a:p>
            <a:pPr marL="355600" lvl="1" indent="-261938">
              <a:lnSpc>
                <a:spcPct val="100000"/>
              </a:lnSpc>
              <a:spcBef>
                <a:spcPts val="1200"/>
              </a:spcBef>
              <a:spcAft>
                <a:spcPts val="1200"/>
              </a:spcAft>
            </a:pPr>
            <a:r>
              <a:rPr lang="en-GB" sz="1900" b="0" i="0" dirty="0">
                <a:solidFill>
                  <a:srgbClr val="0B0C0C"/>
                </a:solidFill>
                <a:effectLst/>
              </a:rPr>
              <a:t>managing information and data</a:t>
            </a:r>
          </a:p>
          <a:p>
            <a:pPr marL="355600" lvl="1" indent="-261938">
              <a:lnSpc>
                <a:spcPct val="100000"/>
              </a:lnSpc>
              <a:spcBef>
                <a:spcPts val="1200"/>
              </a:spcBef>
              <a:spcAft>
                <a:spcPts val="1200"/>
              </a:spcAft>
            </a:pPr>
            <a:r>
              <a:rPr lang="en-GB" sz="1900" b="0" i="0" dirty="0">
                <a:solidFill>
                  <a:srgbClr val="0B0C0C"/>
                </a:solidFill>
                <a:effectLst/>
              </a:rPr>
              <a:t>principles of scientific and clinical practice</a:t>
            </a:r>
          </a:p>
          <a:p>
            <a:pPr marL="355600" lvl="1" indent="-261938">
              <a:lnSpc>
                <a:spcPct val="100000"/>
              </a:lnSpc>
              <a:spcBef>
                <a:spcPts val="1200"/>
              </a:spcBef>
              <a:spcAft>
                <a:spcPts val="1200"/>
              </a:spcAft>
            </a:pPr>
            <a:r>
              <a:rPr lang="en-GB" sz="1900" b="0" i="0" dirty="0">
                <a:solidFill>
                  <a:srgbClr val="0B0C0C"/>
                </a:solidFill>
                <a:effectLst/>
              </a:rPr>
              <a:t>core science concepts including the structure of cells, tissues and large molecules, genetics, microbiology and immunology</a:t>
            </a:r>
          </a:p>
          <a:p>
            <a:pPr>
              <a:lnSpc>
                <a:spcPct val="100000"/>
              </a:lnSpc>
            </a:pPr>
            <a:endParaRPr lang="en-GB" sz="2000" dirty="0"/>
          </a:p>
        </p:txBody>
      </p:sp>
      <p:sp>
        <p:nvSpPr>
          <p:cNvPr id="9" name="Content Placeholder 3">
            <a:extLst>
              <a:ext uri="{FF2B5EF4-FFF2-40B4-BE49-F238E27FC236}">
                <a16:creationId xmlns:a16="http://schemas.microsoft.com/office/drawing/2014/main" id="{FE6DD28E-1657-7D26-1B8D-0CC97B2359C4}"/>
              </a:ext>
            </a:extLst>
          </p:cNvPr>
          <p:cNvSpPr txBox="1">
            <a:spLocks/>
          </p:cNvSpPr>
          <p:nvPr/>
        </p:nvSpPr>
        <p:spPr>
          <a:xfrm>
            <a:off x="6845129" y="664035"/>
            <a:ext cx="4961856" cy="1956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600"/>
              </a:spcAft>
            </a:pPr>
            <a:r>
              <a:rPr lang="en-GB" sz="2400" b="1" dirty="0"/>
              <a:t>Students at </a:t>
            </a:r>
            <a:r>
              <a:rPr lang="en-GB" sz="2400" b="1" dirty="0">
                <a:highlight>
                  <a:srgbClr val="FFFF00"/>
                </a:highlight>
              </a:rPr>
              <a:t>&lt;school/college&gt; </a:t>
            </a:r>
            <a:r>
              <a:rPr lang="en-GB" sz="2400" b="1" dirty="0"/>
              <a:t>will study one of the following occupational specialisms: </a:t>
            </a:r>
          </a:p>
          <a:p>
            <a:pPr marL="449263" lvl="1" indent="-177800" fontAlgn="base">
              <a:lnSpc>
                <a:spcPct val="100000"/>
              </a:lnSpc>
              <a:spcBef>
                <a:spcPts val="600"/>
              </a:spcBef>
              <a:spcAft>
                <a:spcPts val="600"/>
              </a:spcAft>
            </a:pPr>
            <a:r>
              <a:rPr lang="en-GB" sz="1800" dirty="0">
                <a:solidFill>
                  <a:srgbClr val="FF0000"/>
                </a:solidFill>
                <a:highlight>
                  <a:srgbClr val="FFFF00"/>
                </a:highlight>
              </a:rPr>
              <a:t>Laboratory sciences</a:t>
            </a:r>
          </a:p>
          <a:p>
            <a:pPr marL="449263" lvl="1" indent="-177800" fontAlgn="base">
              <a:lnSpc>
                <a:spcPct val="100000"/>
              </a:lnSpc>
              <a:spcBef>
                <a:spcPts val="600"/>
              </a:spcBef>
              <a:spcAft>
                <a:spcPts val="600"/>
              </a:spcAft>
            </a:pPr>
            <a:r>
              <a:rPr lang="en-GB" sz="1800" dirty="0">
                <a:solidFill>
                  <a:srgbClr val="FF0000"/>
                </a:solidFill>
                <a:highlight>
                  <a:srgbClr val="FFFF00"/>
                </a:highlight>
              </a:rPr>
              <a:t>Food sciences</a:t>
            </a:r>
          </a:p>
          <a:p>
            <a:pPr marL="449263" lvl="1" indent="-177800" fontAlgn="base">
              <a:lnSpc>
                <a:spcPct val="100000"/>
              </a:lnSpc>
              <a:spcBef>
                <a:spcPts val="600"/>
              </a:spcBef>
              <a:spcAft>
                <a:spcPts val="600"/>
              </a:spcAft>
            </a:pPr>
            <a:r>
              <a:rPr lang="en-GB" sz="1800" dirty="0">
                <a:solidFill>
                  <a:srgbClr val="FF0000"/>
                </a:solidFill>
                <a:highlight>
                  <a:srgbClr val="FFFF00"/>
                </a:highlight>
              </a:rPr>
              <a:t>Metrology sciences</a:t>
            </a:r>
          </a:p>
        </p:txBody>
      </p:sp>
      <p:pic>
        <p:nvPicPr>
          <p:cNvPr id="4" name="Picture 3" descr="A person wearing white lab coats and goggles&#10;&#10;Description automatically generated">
            <a:extLst>
              <a:ext uri="{FF2B5EF4-FFF2-40B4-BE49-F238E27FC236}">
                <a16:creationId xmlns:a16="http://schemas.microsoft.com/office/drawing/2014/main" id="{9D20DC0A-9C71-2CE8-015A-DD71C909B21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718" y="3371850"/>
            <a:ext cx="3140074" cy="3140074"/>
          </a:xfrm>
          <a:prstGeom prst="rect">
            <a:avLst/>
          </a:prstGeom>
        </p:spPr>
      </p:pic>
    </p:spTree>
    <p:extLst>
      <p:ext uri="{BB962C8B-B14F-4D97-AF65-F5344CB8AC3E}">
        <p14:creationId xmlns:p14="http://schemas.microsoft.com/office/powerpoint/2010/main" val="1511834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5A70B-312A-07AC-C031-92AEB18ECB0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A288106-0F90-720C-0938-F91517E692DF}"/>
              </a:ext>
            </a:extLst>
          </p:cNvPr>
          <p:cNvSpPr txBox="1"/>
          <p:nvPr/>
        </p:nvSpPr>
        <p:spPr>
          <a:xfrm>
            <a:off x="2016565" y="1258202"/>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AC567284-3E45-6D31-6E1A-180159156DB8}"/>
              </a:ext>
            </a:extLst>
          </p:cNvPr>
          <p:cNvSpPr txBox="1"/>
          <p:nvPr/>
        </p:nvSpPr>
        <p:spPr>
          <a:xfrm>
            <a:off x="1991771" y="4539232"/>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2DE5975-8E41-D4BA-6041-4DC615FE2CCA}"/>
              </a:ext>
            </a:extLst>
          </p:cNvPr>
          <p:cNvSpPr txBox="1"/>
          <p:nvPr/>
        </p:nvSpPr>
        <p:spPr>
          <a:xfrm>
            <a:off x="3839587" y="1258202"/>
            <a:ext cx="2428446"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SCIENCE</a:t>
            </a:r>
            <a:endParaRPr lang="en-GB" sz="1600" b="1" dirty="0">
              <a:solidFill>
                <a:srgbClr val="E8462B"/>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ABA0523-6E80-CC01-90A5-89AE103EF844}"/>
              </a:ext>
            </a:extLst>
          </p:cNvPr>
          <p:cNvSpPr txBox="1"/>
          <p:nvPr/>
        </p:nvSpPr>
        <p:spPr>
          <a:xfrm>
            <a:off x="6268033" y="1271804"/>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134BCC54-CD36-A716-5367-CDF4C20712D6}"/>
              </a:ext>
            </a:extLst>
          </p:cNvPr>
          <p:cNvSpPr txBox="1"/>
          <p:nvPr/>
        </p:nvSpPr>
        <p:spPr>
          <a:xfrm>
            <a:off x="6268032" y="1857883"/>
            <a:ext cx="3743352" cy="2337493"/>
          </a:xfrm>
          <a:prstGeom prst="rect">
            <a:avLst/>
          </a:prstGeom>
          <a:noFill/>
          <a:ln>
            <a:solidFill>
              <a:srgbClr val="E8472B"/>
            </a:solidFill>
          </a:ln>
        </p:spPr>
        <p:txBody>
          <a:bodyPr wrap="square" rtlCol="0" anchor="ctr">
            <a:noAutofit/>
          </a:bodyPr>
          <a:lstStyle/>
          <a:p>
            <a:pPr indent="266700">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food sciences*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metrology sciences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laboratory sciences</a:t>
            </a:r>
          </a:p>
        </p:txBody>
      </p:sp>
      <p:sp>
        <p:nvSpPr>
          <p:cNvPr id="14" name="TextBox 13">
            <a:extLst>
              <a:ext uri="{FF2B5EF4-FFF2-40B4-BE49-F238E27FC236}">
                <a16:creationId xmlns:a16="http://schemas.microsoft.com/office/drawing/2014/main" id="{4EA6E5B8-3560-97E1-34D6-1BC5597ED010}"/>
              </a:ext>
            </a:extLst>
          </p:cNvPr>
          <p:cNvSpPr txBox="1"/>
          <p:nvPr/>
        </p:nvSpPr>
        <p:spPr>
          <a:xfrm>
            <a:off x="10011387" y="1266328"/>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E40A64E4-8206-5BAA-D2FD-C2A89DCDE30E}"/>
              </a:ext>
            </a:extLst>
          </p:cNvPr>
          <p:cNvSpPr txBox="1"/>
          <p:nvPr/>
        </p:nvSpPr>
        <p:spPr>
          <a:xfrm>
            <a:off x="10011384" y="1857884"/>
            <a:ext cx="1783895" cy="2337492"/>
          </a:xfrm>
          <a:prstGeom prst="rect">
            <a:avLst/>
          </a:prstGeom>
          <a:noFill/>
          <a:ln>
            <a:solidFill>
              <a:srgbClr val="E8472B"/>
            </a:solidFill>
          </a:ln>
        </p:spPr>
        <p:txBody>
          <a:bodyPr wrap="square" rtlCol="0" anchor="ctr">
            <a:noAutofit/>
          </a:bodyPr>
          <a:lstStyle/>
          <a:p>
            <a:pPr algn="ctr"/>
            <a:r>
              <a:rPr lang="en-GB" sz="1400" dirty="0">
                <a:latin typeface="Arial" panose="020B0604020202020204" pitchFamily="34" charset="0"/>
                <a:cs typeface="Arial" panose="020B0604020202020204" pitchFamily="34" charset="0"/>
              </a:rPr>
              <a:t>Other requirements:</a:t>
            </a:r>
          </a:p>
          <a:p>
            <a:pPr marL="171450" indent="-171450" algn="ctr">
              <a:buFont typeface="Arial" panose="020B0604020202020204" pitchFamily="34" charset="0"/>
              <a:buChar char="•"/>
            </a:pPr>
            <a:r>
              <a:rPr lang="en-GB" sz="1400" dirty="0">
                <a:solidFill>
                  <a:srgbClr val="E8462B"/>
                </a:solidFill>
              </a:rPr>
              <a:t>DBS basic/ enhanced checks and disqualified disclosure</a:t>
            </a:r>
          </a:p>
          <a:p>
            <a:pPr marL="171450" indent="-171450" algn="ctr">
              <a:buFont typeface="Arial" panose="020B0604020202020204" pitchFamily="34" charset="0"/>
              <a:buChar char="•"/>
            </a:pPr>
            <a:r>
              <a:rPr lang="en-GB" sz="1400" dirty="0">
                <a:solidFill>
                  <a:srgbClr val="E8462B"/>
                </a:solidFill>
              </a:rPr>
              <a:t>Health check</a:t>
            </a:r>
            <a:endParaRPr lang="en-GB" sz="1400" dirty="0">
              <a:solidFill>
                <a:srgbClr val="E8462B"/>
              </a:solidFill>
              <a:latin typeface="Arial" panose="020B0604020202020204" pitchFamily="34" charset="0"/>
              <a:cs typeface="Arial" panose="020B0604020202020204" pitchFamily="34" charset="0"/>
            </a:endParaRPr>
          </a:p>
          <a:p>
            <a:pPr marL="171450" indent="-171450" algn="ctr">
              <a:buFont typeface="Arial" panose="020B0604020202020204" pitchFamily="34" charset="0"/>
              <a:buChar char="•"/>
            </a:pPr>
            <a:r>
              <a:rPr lang="en-GB" sz="1400" dirty="0">
                <a:solidFill>
                  <a:srgbClr val="E8462B"/>
                </a:solidFill>
                <a:latin typeface="Arial" panose="020B0604020202020204" pitchFamily="34" charset="0"/>
                <a:cs typeface="Arial" panose="020B0604020202020204" pitchFamily="34" charset="0"/>
              </a:rPr>
              <a:t>*</a:t>
            </a:r>
            <a:r>
              <a:rPr lang="en-GB" sz="1400" dirty="0">
                <a:solidFill>
                  <a:srgbClr val="E8462B"/>
                </a:solidFill>
              </a:rPr>
              <a:t>Food and hygiene</a:t>
            </a:r>
          </a:p>
        </p:txBody>
      </p:sp>
      <p:sp>
        <p:nvSpPr>
          <p:cNvPr id="22" name="TextBox 21">
            <a:extLst>
              <a:ext uri="{FF2B5EF4-FFF2-40B4-BE49-F238E27FC236}">
                <a16:creationId xmlns:a16="http://schemas.microsoft.com/office/drawing/2014/main" id="{66BA8CA6-61DC-8F46-C5DB-D2CCDCC50074}"/>
              </a:ext>
            </a:extLst>
          </p:cNvPr>
          <p:cNvSpPr txBox="1"/>
          <p:nvPr/>
        </p:nvSpPr>
        <p:spPr>
          <a:xfrm rot="16200000">
            <a:off x="-900240" y="3499258"/>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5B212C07-A5CA-59BB-C8DA-59EA2276B01F}"/>
              </a:ext>
            </a:extLst>
          </p:cNvPr>
          <p:cNvSpPr txBox="1"/>
          <p:nvPr/>
        </p:nvSpPr>
        <p:spPr>
          <a:xfrm>
            <a:off x="3840750" y="1286831"/>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B8E4DC12-4481-2E47-6DF6-ECBF09C4E8B1}"/>
              </a:ext>
            </a:extLst>
          </p:cNvPr>
          <p:cNvGrpSpPr/>
          <p:nvPr/>
        </p:nvGrpSpPr>
        <p:grpSpPr>
          <a:xfrm>
            <a:off x="3839587" y="4539233"/>
            <a:ext cx="7985909" cy="1554063"/>
            <a:chOff x="3722864" y="4581078"/>
            <a:chExt cx="7985909" cy="1554063"/>
          </a:xfrm>
        </p:grpSpPr>
        <p:sp>
          <p:nvSpPr>
            <p:cNvPr id="16" name="TextBox 15">
              <a:extLst>
                <a:ext uri="{FF2B5EF4-FFF2-40B4-BE49-F238E27FC236}">
                  <a16:creationId xmlns:a16="http://schemas.microsoft.com/office/drawing/2014/main" id="{F01CAEBE-5B66-DE7B-0444-BA61BBA95FA3}"/>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3B30BA65-F15E-67F0-CD3A-F00DCC20EF56}"/>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F661B041-7A15-E4C6-6D75-DDD5DDDF8860}"/>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F43CA37E-2517-8851-BE4D-53025F792FE3}"/>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646ABAC2-18BD-C26C-CA5E-F4FA8E0A21F4}"/>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D6FFB8F6-CA65-610B-1020-4429BAB598B1}"/>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SCIENCE</a:t>
            </a:r>
          </a:p>
          <a:p>
            <a:r>
              <a:rPr lang="en-GB" dirty="0"/>
              <a:t>	</a:t>
            </a:r>
          </a:p>
        </p:txBody>
      </p:sp>
    </p:spTree>
    <p:extLst>
      <p:ext uri="{BB962C8B-B14F-4D97-AF65-F5344CB8AC3E}">
        <p14:creationId xmlns:p14="http://schemas.microsoft.com/office/powerpoint/2010/main" val="316784859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fa43e64-8a6d-4c3d-bfba-c0d9753f4fb0" xsi:nil="true"/>
    <lcf76f155ced4ddcb4097134ff3c332f xmlns="e331b3de-4d89-4303-8187-0e0a31be41e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4F55405569884AB0A124CA152463B3" ma:contentTypeVersion="14" ma:contentTypeDescription="Create a new document." ma:contentTypeScope="" ma:versionID="5ad39137901209e0482e7546935faeb2">
  <xsd:schema xmlns:xsd="http://www.w3.org/2001/XMLSchema" xmlns:xs="http://www.w3.org/2001/XMLSchema" xmlns:p="http://schemas.microsoft.com/office/2006/metadata/properties" xmlns:ns2="e331b3de-4d89-4303-8187-0e0a31be41e9" xmlns:ns3="1fa43e64-8a6d-4c3d-bfba-c0d9753f4fb0" targetNamespace="http://schemas.microsoft.com/office/2006/metadata/properties" ma:root="true" ma:fieldsID="af86122f2e3e758737d2168d456e5155" ns2:_="" ns3:_="">
    <xsd:import namespace="e331b3de-4d89-4303-8187-0e0a31be41e9"/>
    <xsd:import namespace="1fa43e64-8a6d-4c3d-bfba-c0d9753f4fb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31b3de-4d89-4303-8187-0e0a31be4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d46117c-483c-4368-8e8e-496db685c01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a43e64-8a6d-4c3d-bfba-c0d9753f4fb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b3bc2cb-7429-4bee-88ae-e52a19ab2b64}" ma:internalName="TaxCatchAll" ma:showField="CatchAllData" ma:web="1fa43e64-8a6d-4c3d-bfba-c0d9753f4f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DF1D89-A70D-4B55-B011-CF67029C32F9}">
  <ds:schemaRefs>
    <ds:schemaRef ds:uri="http://purl.org/dc/terms/"/>
    <ds:schemaRef ds:uri="http://purl.org/dc/dcmitype/"/>
    <ds:schemaRef ds:uri="http://schemas.microsoft.com/office/infopath/2007/PartnerControls"/>
    <ds:schemaRef ds:uri="http://purl.org/dc/elements/1.1/"/>
    <ds:schemaRef ds:uri="http://schemas.microsoft.com/office/2006/documentManagement/types"/>
    <ds:schemaRef ds:uri="e331b3de-4d89-4303-8187-0e0a31be41e9"/>
    <ds:schemaRef ds:uri="http://schemas.openxmlformats.org/package/2006/metadata/core-properties"/>
    <ds:schemaRef ds:uri="http://www.w3.org/XML/1998/namespace"/>
    <ds:schemaRef ds:uri="1fa43e64-8a6d-4c3d-bfba-c0d9753f4fb0"/>
    <ds:schemaRef ds:uri="http://schemas.microsoft.com/office/2006/metadata/properties"/>
  </ds:schemaRefs>
</ds:datastoreItem>
</file>

<file path=customXml/itemProps2.xml><?xml version="1.0" encoding="utf-8"?>
<ds:datastoreItem xmlns:ds="http://schemas.openxmlformats.org/officeDocument/2006/customXml" ds:itemID="{D1E9EFCC-EDE6-43E1-B724-83C54B8A8588}">
  <ds:schemaRefs>
    <ds:schemaRef ds:uri="http://schemas.microsoft.com/sharepoint/v3/contenttype/forms"/>
  </ds:schemaRefs>
</ds:datastoreItem>
</file>

<file path=customXml/itemProps3.xml><?xml version="1.0" encoding="utf-8"?>
<ds:datastoreItem xmlns:ds="http://schemas.openxmlformats.org/officeDocument/2006/customXml" ds:itemID="{015925CA-A0F0-484D-A2E8-07977B61B54E}">
  <ds:schemaRefs>
    <ds:schemaRef ds:uri="1fa43e64-8a6d-4c3d-bfba-c0d9753f4fb0"/>
    <ds:schemaRef ds:uri="e331b3de-4d89-4303-8187-0e0a31be41e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8446</TotalTime>
  <Words>3341</Words>
  <Application>Microsoft Office PowerPoint</Application>
  <PresentationFormat>Widescreen</PresentationFormat>
  <Paragraphs>428</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-apple-system</vt:lpstr>
      <vt:lpstr>Arial</vt:lpstr>
      <vt:lpstr>Calibri</vt:lpstr>
      <vt:lpstr>Helvetica</vt:lpstr>
      <vt:lpstr>Segoe UI</vt:lpstr>
      <vt:lpstr>1_Office Theme</vt:lpstr>
      <vt:lpstr>INTRODUCTION  HEALTH AND SCIENCE</vt:lpstr>
      <vt:lpstr>PowerPoint Presentation</vt:lpstr>
      <vt:lpstr>HEALTH AND SCIENCE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Benefits of Hosting  T Level Industry Placement StudentS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Sutton</dc:creator>
  <cp:lastModifiedBy>GODDARD, Ria</cp:lastModifiedBy>
  <cp:revision>15</cp:revision>
  <cp:lastPrinted>2024-02-28T19:13:59Z</cp:lastPrinted>
  <dcterms:created xsi:type="dcterms:W3CDTF">2024-01-23T09:41:52Z</dcterms:created>
  <dcterms:modified xsi:type="dcterms:W3CDTF">2024-04-04T09:55:08Z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0x0101002E4F55405569884AB0A124CA152463B3</vt:lpwstr>
  </property>
  <property fmtid="{D5CDD505-2E9C-101B-9397-08002B2CF9AE}" pid="3" name="MediaServiceImageTags">
    <vt:lpwstr/>
  </property>
</Properties>
</file>