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4"/>
  </p:sldMasterIdLst>
  <p:notesMasterIdLst>
    <p:notesMasterId r:id="rId25"/>
  </p:notesMasterIdLst>
  <p:sldIdLst>
    <p:sldId id="258" r:id="rId5"/>
    <p:sldId id="499" r:id="rId6"/>
    <p:sldId id="500" r:id="rId7"/>
    <p:sldId id="501" r:id="rId8"/>
    <p:sldId id="502" r:id="rId9"/>
    <p:sldId id="503" r:id="rId10"/>
    <p:sldId id="504" r:id="rId11"/>
    <p:sldId id="505" r:id="rId12"/>
    <p:sldId id="506" r:id="rId13"/>
    <p:sldId id="486" r:id="rId14"/>
    <p:sldId id="492" r:id="rId15"/>
    <p:sldId id="495" r:id="rId16"/>
    <p:sldId id="487" r:id="rId17"/>
    <p:sldId id="507" r:id="rId18"/>
    <p:sldId id="488" r:id="rId19"/>
    <p:sldId id="508" r:id="rId20"/>
    <p:sldId id="509" r:id="rId21"/>
    <p:sldId id="263" r:id="rId22"/>
    <p:sldId id="484" r:id="rId23"/>
    <p:sldId id="272"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 userDrawn="1">
          <p15:clr>
            <a:srgbClr val="A4A3A4"/>
          </p15:clr>
        </p15:guide>
        <p15:guide id="2" pos="41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46402D-2D0E-E163-F866-5B5D3357CA0F}" name="Anna Sutton" initials="AS" userId="ccef3391343535e7" providerId="Windows Live"/>
  <p188:author id="{3A433A3D-FDFB-F3D1-AABD-3697D7A9B8FA}" name="Karen Kelly" initials="KK" userId="S::karenk@strategicdevelopmentnetwork.co.uk::162eb14f-4c64-45d8-aff0-01eb9a1b4d64" providerId="AD"/>
  <p188:author id="{168E2292-CF04-CA5D-659B-48C35B73D180}" name="Anna Sutton" initials="AS" userId="S::Anna@strategicdevelopmentnetwork.co.uk::11018ebe-64f0-4ed0-ac80-75187f3efe4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6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79D246-D55A-6247-BA83-34CE56CA2A08}" v="1" dt="2024-03-28T13:44:59.2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9"/>
    <p:restoredTop sz="71293" autoAdjust="0"/>
  </p:normalViewPr>
  <p:slideViewPr>
    <p:cSldViewPr snapToGrid="0">
      <p:cViewPr varScale="1">
        <p:scale>
          <a:sx n="85" d="100"/>
          <a:sy n="85" d="100"/>
        </p:scale>
        <p:origin x="2088" y="168"/>
      </p:cViewPr>
      <p:guideLst>
        <p:guide orient="horz" pos="210"/>
        <p:guide pos="415"/>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Bentwood" userId="da50c2a8-f89a-45c0-b215-1618b89007fa" providerId="ADAL" clId="{AD372E57-D2A3-466D-BFC4-8C2905F37B46}"/>
    <pc:docChg chg="undo redo custSel addSld delSld modSld">
      <pc:chgData name="Colin Bentwood" userId="da50c2a8-f89a-45c0-b215-1618b89007fa" providerId="ADAL" clId="{AD372E57-D2A3-466D-BFC4-8C2905F37B46}" dt="2024-03-11T12:50:25.571" v="411" actId="1076"/>
      <pc:docMkLst>
        <pc:docMk/>
      </pc:docMkLst>
      <pc:sldChg chg="add del">
        <pc:chgData name="Colin Bentwood" userId="da50c2a8-f89a-45c0-b215-1618b89007fa" providerId="ADAL" clId="{AD372E57-D2A3-466D-BFC4-8C2905F37B46}" dt="2024-03-11T12:48:11.969" v="387"/>
        <pc:sldMkLst>
          <pc:docMk/>
          <pc:sldMk cId="4063306572" sldId="263"/>
        </pc:sldMkLst>
      </pc:sldChg>
      <pc:sldChg chg="add del">
        <pc:chgData name="Colin Bentwood" userId="da50c2a8-f89a-45c0-b215-1618b89007fa" providerId="ADAL" clId="{AD372E57-D2A3-466D-BFC4-8C2905F37B46}" dt="2024-03-11T12:48:11.969" v="387"/>
        <pc:sldMkLst>
          <pc:docMk/>
          <pc:sldMk cId="3704020816" sldId="272"/>
        </pc:sldMkLst>
      </pc:sldChg>
      <pc:sldChg chg="addSp delSp modSp del mod">
        <pc:chgData name="Colin Bentwood" userId="da50c2a8-f89a-45c0-b215-1618b89007fa" providerId="ADAL" clId="{AD372E57-D2A3-466D-BFC4-8C2905F37B46}" dt="2024-03-11T12:27:13.284" v="17" actId="47"/>
        <pc:sldMkLst>
          <pc:docMk/>
          <pc:sldMk cId="268972060" sldId="274"/>
        </pc:sldMkLst>
        <pc:spChg chg="del">
          <ac:chgData name="Colin Bentwood" userId="da50c2a8-f89a-45c0-b215-1618b89007fa" providerId="ADAL" clId="{AD372E57-D2A3-466D-BFC4-8C2905F37B46}" dt="2024-03-06T15:22:31.241" v="9" actId="478"/>
          <ac:spMkLst>
            <pc:docMk/>
            <pc:sldMk cId="268972060" sldId="274"/>
            <ac:spMk id="2" creationId="{2ADA0819-DC49-69D6-AA74-186D2254F6E4}"/>
          </ac:spMkLst>
        </pc:spChg>
        <pc:spChg chg="mod">
          <ac:chgData name="Colin Bentwood" userId="da50c2a8-f89a-45c0-b215-1618b89007fa" providerId="ADAL" clId="{AD372E57-D2A3-466D-BFC4-8C2905F37B46}" dt="2024-03-06T15:15:10.633" v="0" actId="14100"/>
          <ac:spMkLst>
            <pc:docMk/>
            <pc:sldMk cId="268972060" sldId="274"/>
            <ac:spMk id="3" creationId="{CA58C545-0609-FF96-CFC2-011EF93526CF}"/>
          </ac:spMkLst>
        </pc:spChg>
        <pc:spChg chg="add del mod">
          <ac:chgData name="Colin Bentwood" userId="da50c2a8-f89a-45c0-b215-1618b89007fa" providerId="ADAL" clId="{AD372E57-D2A3-466D-BFC4-8C2905F37B46}" dt="2024-03-06T15:22:32.628" v="10" actId="478"/>
          <ac:spMkLst>
            <pc:docMk/>
            <pc:sldMk cId="268972060" sldId="274"/>
            <ac:spMk id="5" creationId="{FEB3FF28-F513-B807-BBD0-7608DDF435A9}"/>
          </ac:spMkLst>
        </pc:spChg>
        <pc:spChg chg="add mod">
          <ac:chgData name="Colin Bentwood" userId="da50c2a8-f89a-45c0-b215-1618b89007fa" providerId="ADAL" clId="{AD372E57-D2A3-466D-BFC4-8C2905F37B46}" dt="2024-03-06T15:22:33.128" v="11"/>
          <ac:spMkLst>
            <pc:docMk/>
            <pc:sldMk cId="268972060" sldId="274"/>
            <ac:spMk id="6" creationId="{9A040234-A5F1-2072-4EA1-1224DC260555}"/>
          </ac:spMkLst>
        </pc:spChg>
      </pc:sldChg>
      <pc:sldChg chg="addSp delSp modSp del mod">
        <pc:chgData name="Colin Bentwood" userId="da50c2a8-f89a-45c0-b215-1618b89007fa" providerId="ADAL" clId="{AD372E57-D2A3-466D-BFC4-8C2905F37B46}" dt="2024-03-11T12:28:26.719" v="58" actId="47"/>
        <pc:sldMkLst>
          <pc:docMk/>
          <pc:sldMk cId="1411268041" sldId="275"/>
        </pc:sldMkLst>
        <pc:spChg chg="del mod">
          <ac:chgData name="Colin Bentwood" userId="da50c2a8-f89a-45c0-b215-1618b89007fa" providerId="ADAL" clId="{AD372E57-D2A3-466D-BFC4-8C2905F37B46}" dt="2024-03-06T15:20:21.410" v="7" actId="478"/>
          <ac:spMkLst>
            <pc:docMk/>
            <pc:sldMk cId="1411268041" sldId="275"/>
            <ac:spMk id="2" creationId="{E3AE8D3E-1BF2-7F11-A8EE-14F23C6F6CF7}"/>
          </ac:spMkLst>
        </pc:spChg>
        <pc:spChg chg="mod">
          <ac:chgData name="Colin Bentwood" userId="da50c2a8-f89a-45c0-b215-1618b89007fa" providerId="ADAL" clId="{AD372E57-D2A3-466D-BFC4-8C2905F37B46}" dt="2024-03-06T15:17:01.250" v="2" actId="948"/>
          <ac:spMkLst>
            <pc:docMk/>
            <pc:sldMk cId="1411268041" sldId="275"/>
            <ac:spMk id="3" creationId="{50B84775-87FE-334E-716A-E0432DE5A099}"/>
          </ac:spMkLst>
        </pc:spChg>
        <pc:spChg chg="add mod">
          <ac:chgData name="Colin Bentwood" userId="da50c2a8-f89a-45c0-b215-1618b89007fa" providerId="ADAL" clId="{AD372E57-D2A3-466D-BFC4-8C2905F37B46}" dt="2024-03-06T15:20:25.402" v="8"/>
          <ac:spMkLst>
            <pc:docMk/>
            <pc:sldMk cId="1411268041" sldId="275"/>
            <ac:spMk id="4" creationId="{4A2998D3-FF37-B3DD-9FB0-B91173404889}"/>
          </ac:spMkLst>
        </pc:spChg>
      </pc:sldChg>
      <pc:sldChg chg="delSp modSp del mod">
        <pc:chgData name="Colin Bentwood" userId="da50c2a8-f89a-45c0-b215-1618b89007fa" providerId="ADAL" clId="{AD372E57-D2A3-466D-BFC4-8C2905F37B46}" dt="2024-03-11T12:33:49.766" v="136" actId="47"/>
        <pc:sldMkLst>
          <pc:docMk/>
          <pc:sldMk cId="861262731" sldId="468"/>
        </pc:sldMkLst>
        <pc:spChg chg="mod">
          <ac:chgData name="Colin Bentwood" userId="da50c2a8-f89a-45c0-b215-1618b89007fa" providerId="ADAL" clId="{AD372E57-D2A3-466D-BFC4-8C2905F37B46}" dt="2024-03-11T12:31:39.002" v="90" actId="21"/>
          <ac:spMkLst>
            <pc:docMk/>
            <pc:sldMk cId="861262731" sldId="468"/>
            <ac:spMk id="6" creationId="{1A48162A-3757-400E-BE58-2E3C5A5504F6}"/>
          </ac:spMkLst>
        </pc:spChg>
        <pc:spChg chg="mod">
          <ac:chgData name="Colin Bentwood" userId="da50c2a8-f89a-45c0-b215-1618b89007fa" providerId="ADAL" clId="{AD372E57-D2A3-466D-BFC4-8C2905F37B46}" dt="2024-03-11T12:31:59.803" v="118" actId="21"/>
          <ac:spMkLst>
            <pc:docMk/>
            <pc:sldMk cId="861262731" sldId="468"/>
            <ac:spMk id="11" creationId="{3B2A99DC-D22B-4A9E-901C-E72C6A5BDA50}"/>
          </ac:spMkLst>
        </pc:spChg>
        <pc:spChg chg="mod">
          <ac:chgData name="Colin Bentwood" userId="da50c2a8-f89a-45c0-b215-1618b89007fa" providerId="ADAL" clId="{AD372E57-D2A3-466D-BFC4-8C2905F37B46}" dt="2024-03-11T12:32:27.092" v="122" actId="21"/>
          <ac:spMkLst>
            <pc:docMk/>
            <pc:sldMk cId="861262731" sldId="468"/>
            <ac:spMk id="13" creationId="{883C1488-8BD6-4A3D-9AE1-5CAD9576C255}"/>
          </ac:spMkLst>
        </pc:spChg>
        <pc:spChg chg="del">
          <ac:chgData name="Colin Bentwood" userId="da50c2a8-f89a-45c0-b215-1618b89007fa" providerId="ADAL" clId="{AD372E57-D2A3-466D-BFC4-8C2905F37B46}" dt="2024-03-11T12:31:57.229" v="117" actId="478"/>
          <ac:spMkLst>
            <pc:docMk/>
            <pc:sldMk cId="861262731" sldId="468"/>
            <ac:spMk id="23" creationId="{DBEEEDD8-0041-4AE6-B357-E156712AD55F}"/>
          </ac:spMkLst>
        </pc:spChg>
      </pc:sldChg>
      <pc:sldChg chg="modSp del mod">
        <pc:chgData name="Colin Bentwood" userId="da50c2a8-f89a-45c0-b215-1618b89007fa" providerId="ADAL" clId="{AD372E57-D2A3-466D-BFC4-8C2905F37B46}" dt="2024-03-11T12:47:53.359" v="385" actId="47"/>
        <pc:sldMkLst>
          <pc:docMk/>
          <pc:sldMk cId="1487665041" sldId="471"/>
        </pc:sldMkLst>
        <pc:spChg chg="mod">
          <ac:chgData name="Colin Bentwood" userId="da50c2a8-f89a-45c0-b215-1618b89007fa" providerId="ADAL" clId="{AD372E57-D2A3-466D-BFC4-8C2905F37B46}" dt="2024-03-11T12:47:26.288" v="377" actId="21"/>
          <ac:spMkLst>
            <pc:docMk/>
            <pc:sldMk cId="1487665041" sldId="471"/>
            <ac:spMk id="8" creationId="{286A10A5-AC92-4AD8-AC5C-3EADE01F37FC}"/>
          </ac:spMkLst>
        </pc:spChg>
      </pc:sldChg>
      <pc:sldChg chg="add del">
        <pc:chgData name="Colin Bentwood" userId="da50c2a8-f89a-45c0-b215-1618b89007fa" providerId="ADAL" clId="{AD372E57-D2A3-466D-BFC4-8C2905F37B46}" dt="2024-03-11T12:48:11.969" v="387"/>
        <pc:sldMkLst>
          <pc:docMk/>
          <pc:sldMk cId="1875141142" sldId="484"/>
        </pc:sldMkLst>
      </pc:sldChg>
      <pc:sldChg chg="addSp delSp modSp mod">
        <pc:chgData name="Colin Bentwood" userId="da50c2a8-f89a-45c0-b215-1618b89007fa" providerId="ADAL" clId="{AD372E57-D2A3-466D-BFC4-8C2905F37B46}" dt="2024-03-11T12:42:34.650" v="299"/>
        <pc:sldMkLst>
          <pc:docMk/>
          <pc:sldMk cId="3957661453" sldId="486"/>
        </pc:sldMkLst>
        <pc:spChg chg="del">
          <ac:chgData name="Colin Bentwood" userId="da50c2a8-f89a-45c0-b215-1618b89007fa" providerId="ADAL" clId="{AD372E57-D2A3-466D-BFC4-8C2905F37B46}" dt="2024-03-11T12:42:10.520" v="292" actId="478"/>
          <ac:spMkLst>
            <pc:docMk/>
            <pc:sldMk cId="3957661453" sldId="486"/>
            <ac:spMk id="2" creationId="{FF5344BE-7703-1C78-5F74-86F39A4A835F}"/>
          </ac:spMkLst>
        </pc:spChg>
        <pc:spChg chg="del">
          <ac:chgData name="Colin Bentwood" userId="da50c2a8-f89a-45c0-b215-1618b89007fa" providerId="ADAL" clId="{AD372E57-D2A3-466D-BFC4-8C2905F37B46}" dt="2024-03-11T12:42:12.458" v="293" actId="478"/>
          <ac:spMkLst>
            <pc:docMk/>
            <pc:sldMk cId="3957661453" sldId="486"/>
            <ac:spMk id="4" creationId="{567E0478-51F6-A5AB-7E43-62D43E8ECF87}"/>
          </ac:spMkLst>
        </pc:spChg>
        <pc:spChg chg="add del mod">
          <ac:chgData name="Colin Bentwood" userId="da50c2a8-f89a-45c0-b215-1618b89007fa" providerId="ADAL" clId="{AD372E57-D2A3-466D-BFC4-8C2905F37B46}" dt="2024-03-11T12:42:14.062" v="294" actId="478"/>
          <ac:spMkLst>
            <pc:docMk/>
            <pc:sldMk cId="3957661453" sldId="486"/>
            <ac:spMk id="6" creationId="{A7468AFA-2CB0-5F66-32B6-84555C4E3664}"/>
          </ac:spMkLst>
        </pc:spChg>
        <pc:spChg chg="add del mod">
          <ac:chgData name="Colin Bentwood" userId="da50c2a8-f89a-45c0-b215-1618b89007fa" providerId="ADAL" clId="{AD372E57-D2A3-466D-BFC4-8C2905F37B46}" dt="2024-03-11T12:42:15.224" v="295" actId="478"/>
          <ac:spMkLst>
            <pc:docMk/>
            <pc:sldMk cId="3957661453" sldId="486"/>
            <ac:spMk id="8" creationId="{86690724-1D24-4A58-AA09-896F56F16184}"/>
          </ac:spMkLst>
        </pc:spChg>
        <pc:spChg chg="add mod">
          <ac:chgData name="Colin Bentwood" userId="da50c2a8-f89a-45c0-b215-1618b89007fa" providerId="ADAL" clId="{AD372E57-D2A3-466D-BFC4-8C2905F37B46}" dt="2024-03-11T12:42:15.920" v="296"/>
          <ac:spMkLst>
            <pc:docMk/>
            <pc:sldMk cId="3957661453" sldId="486"/>
            <ac:spMk id="9" creationId="{C34BFCF5-34F3-5FCF-285C-1A2C2B466D84}"/>
          </ac:spMkLst>
        </pc:spChg>
        <pc:spChg chg="add mod">
          <ac:chgData name="Colin Bentwood" userId="da50c2a8-f89a-45c0-b215-1618b89007fa" providerId="ADAL" clId="{AD372E57-D2A3-466D-BFC4-8C2905F37B46}" dt="2024-03-11T12:42:15.920" v="296"/>
          <ac:spMkLst>
            <pc:docMk/>
            <pc:sldMk cId="3957661453" sldId="486"/>
            <ac:spMk id="10" creationId="{92F77A5C-7634-FB2D-FCEA-099BA1FE4587}"/>
          </ac:spMkLst>
        </pc:spChg>
        <pc:spChg chg="add mod">
          <ac:chgData name="Colin Bentwood" userId="da50c2a8-f89a-45c0-b215-1618b89007fa" providerId="ADAL" clId="{AD372E57-D2A3-466D-BFC4-8C2905F37B46}" dt="2024-03-11T12:42:34.650" v="299"/>
          <ac:spMkLst>
            <pc:docMk/>
            <pc:sldMk cId="3957661453" sldId="486"/>
            <ac:spMk id="11" creationId="{A47F33DB-8DA5-3258-096C-A4F0FFAF1912}"/>
          </ac:spMkLst>
        </pc:spChg>
        <pc:spChg chg="add mod">
          <ac:chgData name="Colin Bentwood" userId="da50c2a8-f89a-45c0-b215-1618b89007fa" providerId="ADAL" clId="{AD372E57-D2A3-466D-BFC4-8C2905F37B46}" dt="2024-03-11T12:42:33.554" v="298"/>
          <ac:spMkLst>
            <pc:docMk/>
            <pc:sldMk cId="3957661453" sldId="486"/>
            <ac:spMk id="12" creationId="{0CE0D69A-64D3-74F9-4D18-E88685835AEB}"/>
          </ac:spMkLst>
        </pc:spChg>
        <pc:picChg chg="mod">
          <ac:chgData name="Colin Bentwood" userId="da50c2a8-f89a-45c0-b215-1618b89007fa" providerId="ADAL" clId="{AD372E57-D2A3-466D-BFC4-8C2905F37B46}" dt="2024-03-11T12:42:20.797" v="297" actId="1076"/>
          <ac:picMkLst>
            <pc:docMk/>
            <pc:sldMk cId="3957661453" sldId="486"/>
            <ac:picMk id="3" creationId="{42E9BB64-0B33-8C1E-662A-1FB2E7E534BD}"/>
          </ac:picMkLst>
        </pc:picChg>
      </pc:sldChg>
      <pc:sldChg chg="add del">
        <pc:chgData name="Colin Bentwood" userId="da50c2a8-f89a-45c0-b215-1618b89007fa" providerId="ADAL" clId="{AD372E57-D2A3-466D-BFC4-8C2905F37B46}" dt="2024-03-11T12:44:35.723" v="326"/>
        <pc:sldMkLst>
          <pc:docMk/>
          <pc:sldMk cId="4112628370" sldId="488"/>
        </pc:sldMkLst>
      </pc:sldChg>
      <pc:sldChg chg="modSp add del mod">
        <pc:chgData name="Colin Bentwood" userId="da50c2a8-f89a-45c0-b215-1618b89007fa" providerId="ADAL" clId="{AD372E57-D2A3-466D-BFC4-8C2905F37B46}" dt="2024-03-11T12:47:10.978" v="375" actId="47"/>
        <pc:sldMkLst>
          <pc:docMk/>
          <pc:sldMk cId="1937234420" sldId="489"/>
        </pc:sldMkLst>
        <pc:spChg chg="mod">
          <ac:chgData name="Colin Bentwood" userId="da50c2a8-f89a-45c0-b215-1618b89007fa" providerId="ADAL" clId="{AD372E57-D2A3-466D-BFC4-8C2905F37B46}" dt="2024-03-11T12:45:56.251" v="336" actId="21"/>
          <ac:spMkLst>
            <pc:docMk/>
            <pc:sldMk cId="1937234420" sldId="489"/>
            <ac:spMk id="4" creationId="{043E1606-61DD-C92E-95F1-23E5A034E318}"/>
          </ac:spMkLst>
        </pc:spChg>
      </pc:sldChg>
      <pc:sldChg chg="add del">
        <pc:chgData name="Colin Bentwood" userId="da50c2a8-f89a-45c0-b215-1618b89007fa" providerId="ADAL" clId="{AD372E57-D2A3-466D-BFC4-8C2905F37B46}" dt="2024-03-11T12:44:28.407" v="325" actId="47"/>
        <pc:sldMkLst>
          <pc:docMk/>
          <pc:sldMk cId="3490301456" sldId="490"/>
        </pc:sldMkLst>
      </pc:sldChg>
      <pc:sldChg chg="del">
        <pc:chgData name="Colin Bentwood" userId="da50c2a8-f89a-45c0-b215-1618b89007fa" providerId="ADAL" clId="{AD372E57-D2A3-466D-BFC4-8C2905F37B46}" dt="2024-03-11T12:31:17.241" v="88" actId="47"/>
        <pc:sldMkLst>
          <pc:docMk/>
          <pc:sldMk cId="2289549588" sldId="491"/>
        </pc:sldMkLst>
      </pc:sldChg>
      <pc:sldChg chg="delSp modSp del mod">
        <pc:chgData name="Colin Bentwood" userId="da50c2a8-f89a-45c0-b215-1618b89007fa" providerId="ADAL" clId="{AD372E57-D2A3-466D-BFC4-8C2905F37B46}" dt="2024-03-11T12:35:25.711" v="171" actId="47"/>
        <pc:sldMkLst>
          <pc:docMk/>
          <pc:sldMk cId="1071260931" sldId="492"/>
        </pc:sldMkLst>
        <pc:spChg chg="mod">
          <ac:chgData name="Colin Bentwood" userId="da50c2a8-f89a-45c0-b215-1618b89007fa" providerId="ADAL" clId="{AD372E57-D2A3-466D-BFC4-8C2905F37B46}" dt="2024-03-11T12:34:35.947" v="140" actId="21"/>
          <ac:spMkLst>
            <pc:docMk/>
            <pc:sldMk cId="1071260931" sldId="492"/>
            <ac:spMk id="11" creationId="{C4056D4B-F3B3-E64A-372B-B12F20CA76F6}"/>
          </ac:spMkLst>
        </pc:spChg>
        <pc:picChg chg="del">
          <ac:chgData name="Colin Bentwood" userId="da50c2a8-f89a-45c0-b215-1618b89007fa" providerId="ADAL" clId="{AD372E57-D2A3-466D-BFC4-8C2905F37B46}" dt="2024-03-11T12:35:10.237" v="147" actId="21"/>
          <ac:picMkLst>
            <pc:docMk/>
            <pc:sldMk cId="1071260931" sldId="492"/>
            <ac:picMk id="1026" creationId="{398BA852-BE71-7387-1A4B-9183C105437C}"/>
          </ac:picMkLst>
        </pc:picChg>
      </pc:sldChg>
      <pc:sldChg chg="add">
        <pc:chgData name="Colin Bentwood" userId="da50c2a8-f89a-45c0-b215-1618b89007fa" providerId="ADAL" clId="{AD372E57-D2A3-466D-BFC4-8C2905F37B46}" dt="2024-03-11T12:42:40.901" v="300"/>
        <pc:sldMkLst>
          <pc:docMk/>
          <pc:sldMk cId="3685906721" sldId="492"/>
        </pc:sldMkLst>
      </pc:sldChg>
      <pc:sldChg chg="addSp delSp modSp del mod">
        <pc:chgData name="Colin Bentwood" userId="da50c2a8-f89a-45c0-b215-1618b89007fa" providerId="ADAL" clId="{AD372E57-D2A3-466D-BFC4-8C2905F37B46}" dt="2024-03-11T12:37:16.039" v="193" actId="47"/>
        <pc:sldMkLst>
          <pc:docMk/>
          <pc:sldMk cId="317891260" sldId="493"/>
        </pc:sldMkLst>
        <pc:spChg chg="mod">
          <ac:chgData name="Colin Bentwood" userId="da50c2a8-f89a-45c0-b215-1618b89007fa" providerId="ADAL" clId="{AD372E57-D2A3-466D-BFC4-8C2905F37B46}" dt="2024-03-11T12:35:36.652" v="172" actId="21"/>
          <ac:spMkLst>
            <pc:docMk/>
            <pc:sldMk cId="317891260" sldId="493"/>
            <ac:spMk id="6" creationId="{78D9C1A2-6078-453C-1A1C-351E42C990FB}"/>
          </ac:spMkLst>
        </pc:spChg>
        <pc:spChg chg="mod">
          <ac:chgData name="Colin Bentwood" userId="da50c2a8-f89a-45c0-b215-1618b89007fa" providerId="ADAL" clId="{AD372E57-D2A3-466D-BFC4-8C2905F37B46}" dt="2024-03-11T12:35:59.553" v="178" actId="21"/>
          <ac:spMkLst>
            <pc:docMk/>
            <pc:sldMk cId="317891260" sldId="493"/>
            <ac:spMk id="11" creationId="{158202CA-E1A9-F243-7058-2F2988E70577}"/>
          </ac:spMkLst>
        </pc:spChg>
        <pc:spChg chg="mod">
          <ac:chgData name="Colin Bentwood" userId="da50c2a8-f89a-45c0-b215-1618b89007fa" providerId="ADAL" clId="{AD372E57-D2A3-466D-BFC4-8C2905F37B46}" dt="2024-03-11T12:36:38.656" v="187" actId="21"/>
          <ac:spMkLst>
            <pc:docMk/>
            <pc:sldMk cId="317891260" sldId="493"/>
            <ac:spMk id="13" creationId="{3C0682B2-EE00-FDDA-AF85-4BA6B5FC8652}"/>
          </ac:spMkLst>
        </pc:spChg>
        <pc:spChg chg="add del">
          <ac:chgData name="Colin Bentwood" userId="da50c2a8-f89a-45c0-b215-1618b89007fa" providerId="ADAL" clId="{AD372E57-D2A3-466D-BFC4-8C2905F37B46}" dt="2024-03-11T12:35:55.514" v="176" actId="478"/>
          <ac:spMkLst>
            <pc:docMk/>
            <pc:sldMk cId="317891260" sldId="493"/>
            <ac:spMk id="23" creationId="{2C74000D-6AC8-73C4-C270-739965CC9C96}"/>
          </ac:spMkLst>
        </pc:spChg>
      </pc:sldChg>
      <pc:sldChg chg="addSp delSp modSp mod">
        <pc:chgData name="Colin Bentwood" userId="da50c2a8-f89a-45c0-b215-1618b89007fa" providerId="ADAL" clId="{AD372E57-D2A3-466D-BFC4-8C2905F37B46}" dt="2024-03-11T12:50:25.571" v="411" actId="1076"/>
        <pc:sldMkLst>
          <pc:docMk/>
          <pc:sldMk cId="854086656" sldId="495"/>
        </pc:sldMkLst>
        <pc:spChg chg="del">
          <ac:chgData name="Colin Bentwood" userId="da50c2a8-f89a-45c0-b215-1618b89007fa" providerId="ADAL" clId="{AD372E57-D2A3-466D-BFC4-8C2905F37B46}" dt="2024-03-11T12:43:01.254" v="303" actId="478"/>
          <ac:spMkLst>
            <pc:docMk/>
            <pc:sldMk cId="854086656" sldId="495"/>
            <ac:spMk id="2" creationId="{39D88D49-8FBF-774C-6AC8-8F8525ED1305}"/>
          </ac:spMkLst>
        </pc:spChg>
        <pc:spChg chg="del mod">
          <ac:chgData name="Colin Bentwood" userId="da50c2a8-f89a-45c0-b215-1618b89007fa" providerId="ADAL" clId="{AD372E57-D2A3-466D-BFC4-8C2905F37B46}" dt="2024-03-11T12:43:06.607" v="307" actId="478"/>
          <ac:spMkLst>
            <pc:docMk/>
            <pc:sldMk cId="854086656" sldId="495"/>
            <ac:spMk id="4" creationId="{F3497293-DEC1-0F84-4EE9-AB0C82D6F7DC}"/>
          </ac:spMkLst>
        </pc:spChg>
        <pc:spChg chg="add del mod">
          <ac:chgData name="Colin Bentwood" userId="da50c2a8-f89a-45c0-b215-1618b89007fa" providerId="ADAL" clId="{AD372E57-D2A3-466D-BFC4-8C2905F37B46}" dt="2024-03-11T12:43:03.295" v="304" actId="478"/>
          <ac:spMkLst>
            <pc:docMk/>
            <pc:sldMk cId="854086656" sldId="495"/>
            <ac:spMk id="5" creationId="{5605CECB-129A-06EE-2030-473B68115FEB}"/>
          </ac:spMkLst>
        </pc:spChg>
        <pc:spChg chg="add mod">
          <ac:chgData name="Colin Bentwood" userId="da50c2a8-f89a-45c0-b215-1618b89007fa" providerId="ADAL" clId="{AD372E57-D2A3-466D-BFC4-8C2905F37B46}" dt="2024-03-11T12:50:23.760" v="410" actId="14100"/>
          <ac:spMkLst>
            <pc:docMk/>
            <pc:sldMk cId="854086656" sldId="495"/>
            <ac:spMk id="6" creationId="{99653870-A7DD-6179-CBAB-E75041E15B93}"/>
          </ac:spMkLst>
        </pc:spChg>
        <pc:spChg chg="add mod">
          <ac:chgData name="Colin Bentwood" userId="da50c2a8-f89a-45c0-b215-1618b89007fa" providerId="ADAL" clId="{AD372E57-D2A3-466D-BFC4-8C2905F37B46}" dt="2024-03-11T12:43:03.771" v="305"/>
          <ac:spMkLst>
            <pc:docMk/>
            <pc:sldMk cId="854086656" sldId="495"/>
            <ac:spMk id="7" creationId="{363D63E4-4BEA-0324-DEC1-32E8D85E650B}"/>
          </ac:spMkLst>
        </pc:spChg>
        <pc:picChg chg="add mod modCrop">
          <ac:chgData name="Colin Bentwood" userId="da50c2a8-f89a-45c0-b215-1618b89007fa" providerId="ADAL" clId="{AD372E57-D2A3-466D-BFC4-8C2905F37B46}" dt="2024-03-11T12:50:25.571" v="411" actId="1076"/>
          <ac:picMkLst>
            <pc:docMk/>
            <pc:sldMk cId="854086656" sldId="495"/>
            <ac:picMk id="9" creationId="{F28325A4-E8B1-41DD-655A-75AA74CE0E18}"/>
          </ac:picMkLst>
        </pc:picChg>
        <pc:picChg chg="del mod">
          <ac:chgData name="Colin Bentwood" userId="da50c2a8-f89a-45c0-b215-1618b89007fa" providerId="ADAL" clId="{AD372E57-D2A3-466D-BFC4-8C2905F37B46}" dt="2024-03-11T12:50:07.270" v="405" actId="478"/>
          <ac:picMkLst>
            <pc:docMk/>
            <pc:sldMk cId="854086656" sldId="495"/>
            <ac:picMk id="1026" creationId="{976E452C-FF2C-D0C2-651E-E88AA9918EEE}"/>
          </ac:picMkLst>
        </pc:picChg>
      </pc:sldChg>
      <pc:sldChg chg="del">
        <pc:chgData name="Colin Bentwood" userId="da50c2a8-f89a-45c0-b215-1618b89007fa" providerId="ADAL" clId="{AD372E57-D2A3-466D-BFC4-8C2905F37B46}" dt="2024-03-11T12:42:43.357" v="301" actId="47"/>
        <pc:sldMkLst>
          <pc:docMk/>
          <pc:sldMk cId="167545007" sldId="496"/>
        </pc:sldMkLst>
      </pc:sldChg>
      <pc:sldChg chg="delSp modSp del mod">
        <pc:chgData name="Colin Bentwood" userId="da50c2a8-f89a-45c0-b215-1618b89007fa" providerId="ADAL" clId="{AD372E57-D2A3-466D-BFC4-8C2905F37B46}" dt="2024-03-11T12:39:40.756" v="244" actId="47"/>
        <pc:sldMkLst>
          <pc:docMk/>
          <pc:sldMk cId="4099359876" sldId="497"/>
        </pc:sldMkLst>
        <pc:spChg chg="mod">
          <ac:chgData name="Colin Bentwood" userId="da50c2a8-f89a-45c0-b215-1618b89007fa" providerId="ADAL" clId="{AD372E57-D2A3-466D-BFC4-8C2905F37B46}" dt="2024-03-11T12:37:32.876" v="195" actId="21"/>
          <ac:spMkLst>
            <pc:docMk/>
            <pc:sldMk cId="4099359876" sldId="497"/>
            <ac:spMk id="2" creationId="{3B62D94A-EA2A-E1CE-929F-43F9D28972C8}"/>
          </ac:spMkLst>
        </pc:spChg>
        <pc:spChg chg="mod">
          <ac:chgData name="Colin Bentwood" userId="da50c2a8-f89a-45c0-b215-1618b89007fa" providerId="ADAL" clId="{AD372E57-D2A3-466D-BFC4-8C2905F37B46}" dt="2024-03-11T12:37:47.776" v="212" actId="21"/>
          <ac:spMkLst>
            <pc:docMk/>
            <pc:sldMk cId="4099359876" sldId="497"/>
            <ac:spMk id="11" creationId="{94ECB03F-E997-1DEA-AB79-D284D27514BA}"/>
          </ac:spMkLst>
        </pc:spChg>
        <pc:picChg chg="del">
          <ac:chgData name="Colin Bentwood" userId="da50c2a8-f89a-45c0-b215-1618b89007fa" providerId="ADAL" clId="{AD372E57-D2A3-466D-BFC4-8C2905F37B46}" dt="2024-03-11T12:38:00.860" v="216" actId="21"/>
          <ac:picMkLst>
            <pc:docMk/>
            <pc:sldMk cId="4099359876" sldId="497"/>
            <ac:picMk id="2050" creationId="{8498F772-6E1A-4C5E-37DE-B53C57785D16}"/>
          </ac:picMkLst>
        </pc:picChg>
      </pc:sldChg>
      <pc:sldChg chg="delSp modSp add del mod">
        <pc:chgData name="Colin Bentwood" userId="da50c2a8-f89a-45c0-b215-1618b89007fa" providerId="ADAL" clId="{AD372E57-D2A3-466D-BFC4-8C2905F37B46}" dt="2024-03-11T12:42:07.752" v="291" actId="47"/>
        <pc:sldMkLst>
          <pc:docMk/>
          <pc:sldMk cId="1038722643" sldId="498"/>
        </pc:sldMkLst>
        <pc:spChg chg="mod">
          <ac:chgData name="Colin Bentwood" userId="da50c2a8-f89a-45c0-b215-1618b89007fa" providerId="ADAL" clId="{AD372E57-D2A3-466D-BFC4-8C2905F37B46}" dt="2024-03-11T12:39:49.526" v="245" actId="21"/>
          <ac:spMkLst>
            <pc:docMk/>
            <pc:sldMk cId="1038722643" sldId="498"/>
            <ac:spMk id="6" creationId="{F1C41B3F-BDD8-5D4D-B1E7-640531A51FFD}"/>
          </ac:spMkLst>
        </pc:spChg>
        <pc:spChg chg="mod">
          <ac:chgData name="Colin Bentwood" userId="da50c2a8-f89a-45c0-b215-1618b89007fa" providerId="ADAL" clId="{AD372E57-D2A3-466D-BFC4-8C2905F37B46}" dt="2024-03-11T12:40:06.593" v="273" actId="21"/>
          <ac:spMkLst>
            <pc:docMk/>
            <pc:sldMk cId="1038722643" sldId="498"/>
            <ac:spMk id="11" creationId="{667DC5E5-82E9-9B34-08C5-B6E74A7F55CB}"/>
          </ac:spMkLst>
        </pc:spChg>
        <pc:spChg chg="mod">
          <ac:chgData name="Colin Bentwood" userId="da50c2a8-f89a-45c0-b215-1618b89007fa" providerId="ADAL" clId="{AD372E57-D2A3-466D-BFC4-8C2905F37B46}" dt="2024-03-11T12:40:27.565" v="278" actId="21"/>
          <ac:spMkLst>
            <pc:docMk/>
            <pc:sldMk cId="1038722643" sldId="498"/>
            <ac:spMk id="13" creationId="{C8229751-C772-9621-ED62-0B253B5306A8}"/>
          </ac:spMkLst>
        </pc:spChg>
        <pc:spChg chg="del">
          <ac:chgData name="Colin Bentwood" userId="da50c2a8-f89a-45c0-b215-1618b89007fa" providerId="ADAL" clId="{AD372E57-D2A3-466D-BFC4-8C2905F37B46}" dt="2024-03-11T12:40:03.015" v="272" actId="478"/>
          <ac:spMkLst>
            <pc:docMk/>
            <pc:sldMk cId="1038722643" sldId="498"/>
            <ac:spMk id="23" creationId="{7B6E7227-D592-726C-D6CA-44462D8A4C83}"/>
          </ac:spMkLst>
        </pc:spChg>
      </pc:sldChg>
      <pc:sldChg chg="add del">
        <pc:chgData name="Colin Bentwood" userId="da50c2a8-f89a-45c0-b215-1618b89007fa" providerId="ADAL" clId="{AD372E57-D2A3-466D-BFC4-8C2905F37B46}" dt="2024-03-11T12:26:46.926" v="13"/>
        <pc:sldMkLst>
          <pc:docMk/>
          <pc:sldMk cId="1208550362" sldId="499"/>
        </pc:sldMkLst>
      </pc:sldChg>
      <pc:sldChg chg="modSp add mod modNotesTx">
        <pc:chgData name="Colin Bentwood" userId="da50c2a8-f89a-45c0-b215-1618b89007fa" providerId="ADAL" clId="{AD372E57-D2A3-466D-BFC4-8C2905F37B46}" dt="2024-03-11T12:27:10.304" v="16"/>
        <pc:sldMkLst>
          <pc:docMk/>
          <pc:sldMk cId="2912236021" sldId="499"/>
        </pc:sldMkLst>
        <pc:spChg chg="mod">
          <ac:chgData name="Colin Bentwood" userId="da50c2a8-f89a-45c0-b215-1618b89007fa" providerId="ADAL" clId="{AD372E57-D2A3-466D-BFC4-8C2905F37B46}" dt="2024-03-11T12:27:02.703" v="15"/>
          <ac:spMkLst>
            <pc:docMk/>
            <pc:sldMk cId="2912236021" sldId="499"/>
            <ac:spMk id="3" creationId="{CA58C545-0609-FF96-CFC2-011EF93526CF}"/>
          </ac:spMkLst>
        </pc:spChg>
      </pc:sldChg>
      <pc:sldChg chg="modSp add mod modNotesTx">
        <pc:chgData name="Colin Bentwood" userId="da50c2a8-f89a-45c0-b215-1618b89007fa" providerId="ADAL" clId="{AD372E57-D2A3-466D-BFC4-8C2905F37B46}" dt="2024-03-11T12:28:23.259" v="57"/>
        <pc:sldMkLst>
          <pc:docMk/>
          <pc:sldMk cId="2286716417" sldId="500"/>
        </pc:sldMkLst>
        <pc:spChg chg="mod">
          <ac:chgData name="Colin Bentwood" userId="da50c2a8-f89a-45c0-b215-1618b89007fa" providerId="ADAL" clId="{AD372E57-D2A3-466D-BFC4-8C2905F37B46}" dt="2024-03-11T12:27:26.392" v="34" actId="20577"/>
          <ac:spMkLst>
            <pc:docMk/>
            <pc:sldMk cId="2286716417" sldId="500"/>
            <ac:spMk id="2" creationId="{E3AE8D3E-1BF2-7F11-A8EE-14F23C6F6CF7}"/>
          </ac:spMkLst>
        </pc:spChg>
        <pc:spChg chg="mod">
          <ac:chgData name="Colin Bentwood" userId="da50c2a8-f89a-45c0-b215-1618b89007fa" providerId="ADAL" clId="{AD372E57-D2A3-466D-BFC4-8C2905F37B46}" dt="2024-03-11T12:28:13.318" v="56" actId="179"/>
          <ac:spMkLst>
            <pc:docMk/>
            <pc:sldMk cId="2286716417" sldId="500"/>
            <ac:spMk id="3" creationId="{50B84775-87FE-334E-716A-E0432DE5A099}"/>
          </ac:spMkLst>
        </pc:spChg>
      </pc:sldChg>
      <pc:sldChg chg="addSp delSp modSp add mod modNotesTx">
        <pc:chgData name="Colin Bentwood" userId="da50c2a8-f89a-45c0-b215-1618b89007fa" providerId="ADAL" clId="{AD372E57-D2A3-466D-BFC4-8C2905F37B46}" dt="2024-03-11T12:49:36.511" v="394" actId="14100"/>
        <pc:sldMkLst>
          <pc:docMk/>
          <pc:sldMk cId="444765464" sldId="501"/>
        </pc:sldMkLst>
        <pc:spChg chg="mod">
          <ac:chgData name="Colin Bentwood" userId="da50c2a8-f89a-45c0-b215-1618b89007fa" providerId="ADAL" clId="{AD372E57-D2A3-466D-BFC4-8C2905F37B46}" dt="2024-03-11T12:29:12.822" v="66" actId="1076"/>
          <ac:spMkLst>
            <pc:docMk/>
            <pc:sldMk cId="444765464" sldId="501"/>
            <ac:spMk id="3" creationId="{C88C6620-B8AC-D443-D2C3-615B4B7509F8}"/>
          </ac:spMkLst>
        </pc:spChg>
        <pc:spChg chg="mod">
          <ac:chgData name="Colin Bentwood" userId="da50c2a8-f89a-45c0-b215-1618b89007fa" providerId="ADAL" clId="{AD372E57-D2A3-466D-BFC4-8C2905F37B46}" dt="2024-03-11T12:30:59.706" v="86" actId="1076"/>
          <ac:spMkLst>
            <pc:docMk/>
            <pc:sldMk cId="444765464" sldId="501"/>
            <ac:spMk id="4" creationId="{F24D38BF-C0F1-19D6-C686-222F7D7B0E9B}"/>
          </ac:spMkLst>
        </pc:spChg>
        <pc:spChg chg="mod">
          <ac:chgData name="Colin Bentwood" userId="da50c2a8-f89a-45c0-b215-1618b89007fa" providerId="ADAL" clId="{AD372E57-D2A3-466D-BFC4-8C2905F37B46}" dt="2024-03-11T12:30:03.439" v="78" actId="20577"/>
          <ac:spMkLst>
            <pc:docMk/>
            <pc:sldMk cId="444765464" sldId="501"/>
            <ac:spMk id="9" creationId="{B01A9F15-28C9-9460-E10B-D7A6510C8792}"/>
          </ac:spMkLst>
        </pc:spChg>
        <pc:picChg chg="del mod">
          <ac:chgData name="Colin Bentwood" userId="da50c2a8-f89a-45c0-b215-1618b89007fa" providerId="ADAL" clId="{AD372E57-D2A3-466D-BFC4-8C2905F37B46}" dt="2024-03-11T12:49:32.368" v="392" actId="478"/>
          <ac:picMkLst>
            <pc:docMk/>
            <pc:sldMk cId="444765464" sldId="501"/>
            <ac:picMk id="2" creationId="{6B704099-E5BC-47DE-BBBA-E8B24A305BD3}"/>
          </ac:picMkLst>
        </pc:picChg>
        <pc:picChg chg="add mod">
          <ac:chgData name="Colin Bentwood" userId="da50c2a8-f89a-45c0-b215-1618b89007fa" providerId="ADAL" clId="{AD372E57-D2A3-466D-BFC4-8C2905F37B46}" dt="2024-03-11T12:49:36.511" v="394" actId="14100"/>
          <ac:picMkLst>
            <pc:docMk/>
            <pc:sldMk cId="444765464" sldId="501"/>
            <ac:picMk id="6" creationId="{04DF4DD0-EE6E-05AA-6ADE-D6FFE49057E5}"/>
          </ac:picMkLst>
        </pc:picChg>
      </pc:sldChg>
      <pc:sldChg chg="modSp add mod modNotesTx">
        <pc:chgData name="Colin Bentwood" userId="da50c2a8-f89a-45c0-b215-1618b89007fa" providerId="ADAL" clId="{AD372E57-D2A3-466D-BFC4-8C2905F37B46}" dt="2024-03-11T12:33:42.266" v="135"/>
        <pc:sldMkLst>
          <pc:docMk/>
          <pc:sldMk cId="3142741613" sldId="502"/>
        </pc:sldMkLst>
        <pc:spChg chg="mod">
          <ac:chgData name="Colin Bentwood" userId="da50c2a8-f89a-45c0-b215-1618b89007fa" providerId="ADAL" clId="{AD372E57-D2A3-466D-BFC4-8C2905F37B46}" dt="2024-03-11T12:31:42.803" v="91"/>
          <ac:spMkLst>
            <pc:docMk/>
            <pc:sldMk cId="3142741613" sldId="502"/>
            <ac:spMk id="2" creationId="{7D8F21B9-1D24-B59D-BA25-928F801529A7}"/>
          </ac:spMkLst>
        </pc:spChg>
        <pc:spChg chg="mod">
          <ac:chgData name="Colin Bentwood" userId="da50c2a8-f89a-45c0-b215-1618b89007fa" providerId="ADAL" clId="{AD372E57-D2A3-466D-BFC4-8C2905F37B46}" dt="2024-03-11T12:31:49.664" v="116" actId="1036"/>
          <ac:spMkLst>
            <pc:docMk/>
            <pc:sldMk cId="3142741613" sldId="502"/>
            <ac:spMk id="7" creationId="{35E1313A-A3AB-4D5A-B586-70878396BE53}"/>
          </ac:spMkLst>
        </pc:spChg>
        <pc:spChg chg="mod">
          <ac:chgData name="Colin Bentwood" userId="da50c2a8-f89a-45c0-b215-1618b89007fa" providerId="ADAL" clId="{AD372E57-D2A3-466D-BFC4-8C2905F37B46}" dt="2024-03-11T12:31:49.664" v="116" actId="1036"/>
          <ac:spMkLst>
            <pc:docMk/>
            <pc:sldMk cId="3142741613" sldId="502"/>
            <ac:spMk id="10" creationId="{6274EE95-6081-429C-AB42-0BE807A36850}"/>
          </ac:spMkLst>
        </pc:spChg>
        <pc:spChg chg="mod">
          <ac:chgData name="Colin Bentwood" userId="da50c2a8-f89a-45c0-b215-1618b89007fa" providerId="ADAL" clId="{AD372E57-D2A3-466D-BFC4-8C2905F37B46}" dt="2024-03-11T12:32:20.007" v="121"/>
          <ac:spMkLst>
            <pc:docMk/>
            <pc:sldMk cId="3142741613" sldId="502"/>
            <ac:spMk id="11" creationId="{3B2A99DC-D22B-4A9E-901C-E72C6A5BDA50}"/>
          </ac:spMkLst>
        </pc:spChg>
        <pc:spChg chg="mod">
          <ac:chgData name="Colin Bentwood" userId="da50c2a8-f89a-45c0-b215-1618b89007fa" providerId="ADAL" clId="{AD372E57-D2A3-466D-BFC4-8C2905F37B46}" dt="2024-03-11T12:33:32.917" v="134" actId="1035"/>
          <ac:spMkLst>
            <pc:docMk/>
            <pc:sldMk cId="3142741613" sldId="502"/>
            <ac:spMk id="12" creationId="{64721C45-D209-4086-BA1D-284BA3439897}"/>
          </ac:spMkLst>
        </pc:spChg>
        <pc:spChg chg="mod">
          <ac:chgData name="Colin Bentwood" userId="da50c2a8-f89a-45c0-b215-1618b89007fa" providerId="ADAL" clId="{AD372E57-D2A3-466D-BFC4-8C2905F37B46}" dt="2024-03-11T12:33:18.512" v="131" actId="179"/>
          <ac:spMkLst>
            <pc:docMk/>
            <pc:sldMk cId="3142741613" sldId="502"/>
            <ac:spMk id="13" creationId="{883C1488-8BD6-4A3D-9AE1-5CAD9576C255}"/>
          </ac:spMkLst>
        </pc:spChg>
        <pc:spChg chg="mod">
          <ac:chgData name="Colin Bentwood" userId="da50c2a8-f89a-45c0-b215-1618b89007fa" providerId="ADAL" clId="{AD372E57-D2A3-466D-BFC4-8C2905F37B46}" dt="2024-03-11T12:31:49.664" v="116" actId="1036"/>
          <ac:spMkLst>
            <pc:docMk/>
            <pc:sldMk cId="3142741613" sldId="502"/>
            <ac:spMk id="14" creationId="{710209C1-19DA-43EE-9896-121958E52E4B}"/>
          </ac:spMkLst>
        </pc:spChg>
        <pc:spChg chg="mod">
          <ac:chgData name="Colin Bentwood" userId="da50c2a8-f89a-45c0-b215-1618b89007fa" providerId="ADAL" clId="{AD372E57-D2A3-466D-BFC4-8C2905F37B46}" dt="2024-03-11T12:31:49.664" v="116" actId="1036"/>
          <ac:spMkLst>
            <pc:docMk/>
            <pc:sldMk cId="3142741613" sldId="502"/>
            <ac:spMk id="15" creationId="{195E7FF4-4352-4349-A2BD-7B092098223B}"/>
          </ac:spMkLst>
        </pc:spChg>
        <pc:spChg chg="mod">
          <ac:chgData name="Colin Bentwood" userId="da50c2a8-f89a-45c0-b215-1618b89007fa" providerId="ADAL" clId="{AD372E57-D2A3-466D-BFC4-8C2905F37B46}" dt="2024-03-11T12:31:49.664" v="116" actId="1036"/>
          <ac:spMkLst>
            <pc:docMk/>
            <pc:sldMk cId="3142741613" sldId="502"/>
            <ac:spMk id="22" creationId="{671CED57-6BCE-42AC-B3BD-336B72E33490}"/>
          </ac:spMkLst>
        </pc:spChg>
        <pc:spChg chg="mod">
          <ac:chgData name="Colin Bentwood" userId="da50c2a8-f89a-45c0-b215-1618b89007fa" providerId="ADAL" clId="{AD372E57-D2A3-466D-BFC4-8C2905F37B46}" dt="2024-03-11T12:33:25.181" v="133" actId="1076"/>
          <ac:spMkLst>
            <pc:docMk/>
            <pc:sldMk cId="3142741613" sldId="502"/>
            <ac:spMk id="23" creationId="{DBEEEDD8-0041-4AE6-B357-E156712AD55F}"/>
          </ac:spMkLst>
        </pc:spChg>
        <pc:grpChg chg="mod">
          <ac:chgData name="Colin Bentwood" userId="da50c2a8-f89a-45c0-b215-1618b89007fa" providerId="ADAL" clId="{AD372E57-D2A3-466D-BFC4-8C2905F37B46}" dt="2024-03-11T12:31:49.664" v="116" actId="1036"/>
          <ac:grpSpMkLst>
            <pc:docMk/>
            <pc:sldMk cId="3142741613" sldId="502"/>
            <ac:grpSpMk id="3" creationId="{C4ED8059-245E-C119-11D4-6F429F6B50D9}"/>
          </ac:grpSpMkLst>
        </pc:grpChg>
      </pc:sldChg>
      <pc:sldChg chg="addSp delSp modSp add mod modNotesTx">
        <pc:chgData name="Colin Bentwood" userId="da50c2a8-f89a-45c0-b215-1618b89007fa" providerId="ADAL" clId="{AD372E57-D2A3-466D-BFC4-8C2905F37B46}" dt="2024-03-11T12:49:53.141" v="400" actId="1076"/>
        <pc:sldMkLst>
          <pc:docMk/>
          <pc:sldMk cId="1114534838" sldId="503"/>
        </pc:sldMkLst>
        <pc:spChg chg="mod">
          <ac:chgData name="Colin Bentwood" userId="da50c2a8-f89a-45c0-b215-1618b89007fa" providerId="ADAL" clId="{AD372E57-D2A3-466D-BFC4-8C2905F37B46}" dt="2024-03-11T12:34:21.878" v="139" actId="14100"/>
          <ac:spMkLst>
            <pc:docMk/>
            <pc:sldMk cId="1114534838" sldId="503"/>
            <ac:spMk id="3" creationId="{C88C6620-B8AC-D443-D2C3-615B4B7509F8}"/>
          </ac:spMkLst>
        </pc:spChg>
        <pc:spChg chg="mod">
          <ac:chgData name="Colin Bentwood" userId="da50c2a8-f89a-45c0-b215-1618b89007fa" providerId="ADAL" clId="{AD372E57-D2A3-466D-BFC4-8C2905F37B46}" dt="2024-03-11T12:35:18.963" v="169" actId="1035"/>
          <ac:spMkLst>
            <pc:docMk/>
            <pc:sldMk cId="1114534838" sldId="503"/>
            <ac:spMk id="4" creationId="{F24D38BF-C0F1-19D6-C686-222F7D7B0E9B}"/>
          </ac:spMkLst>
        </pc:spChg>
        <pc:picChg chg="del">
          <ac:chgData name="Colin Bentwood" userId="da50c2a8-f89a-45c0-b215-1618b89007fa" providerId="ADAL" clId="{AD372E57-D2A3-466D-BFC4-8C2905F37B46}" dt="2024-03-11T12:35:12.182" v="148" actId="478"/>
          <ac:picMkLst>
            <pc:docMk/>
            <pc:sldMk cId="1114534838" sldId="503"/>
            <ac:picMk id="2" creationId="{6B704099-E5BC-47DE-BBBA-E8B24A305BD3}"/>
          </ac:picMkLst>
        </pc:picChg>
        <pc:picChg chg="add mod">
          <ac:chgData name="Colin Bentwood" userId="da50c2a8-f89a-45c0-b215-1618b89007fa" providerId="ADAL" clId="{AD372E57-D2A3-466D-BFC4-8C2905F37B46}" dt="2024-03-11T12:49:53.141" v="400" actId="1076"/>
          <ac:picMkLst>
            <pc:docMk/>
            <pc:sldMk cId="1114534838" sldId="503"/>
            <ac:picMk id="6" creationId="{8C4604F1-1EB2-E96F-C639-CA37C47F32CD}"/>
          </ac:picMkLst>
        </pc:picChg>
        <pc:picChg chg="add del mod">
          <ac:chgData name="Colin Bentwood" userId="da50c2a8-f89a-45c0-b215-1618b89007fa" providerId="ADAL" clId="{AD372E57-D2A3-466D-BFC4-8C2905F37B46}" dt="2024-03-11T12:49:50.630" v="399" actId="478"/>
          <ac:picMkLst>
            <pc:docMk/>
            <pc:sldMk cId="1114534838" sldId="503"/>
            <ac:picMk id="1026" creationId="{398BA852-BE71-7387-1A4B-9183C105437C}"/>
          </ac:picMkLst>
        </pc:picChg>
      </pc:sldChg>
      <pc:sldChg chg="modSp add mod replId modNotesTx">
        <pc:chgData name="Colin Bentwood" userId="da50c2a8-f89a-45c0-b215-1618b89007fa" providerId="ADAL" clId="{AD372E57-D2A3-466D-BFC4-8C2905F37B46}" dt="2024-03-11T12:41:22.461" v="287" actId="403"/>
        <pc:sldMkLst>
          <pc:docMk/>
          <pc:sldMk cId="2981686012" sldId="504"/>
        </pc:sldMkLst>
        <pc:spChg chg="mod">
          <ac:chgData name="Colin Bentwood" userId="da50c2a8-f89a-45c0-b215-1618b89007fa" providerId="ADAL" clId="{AD372E57-D2A3-466D-BFC4-8C2905F37B46}" dt="2024-03-11T12:35:41.546" v="173"/>
          <ac:spMkLst>
            <pc:docMk/>
            <pc:sldMk cId="2981686012" sldId="504"/>
            <ac:spMk id="2" creationId="{7D8F21B9-1D24-B59D-BA25-928F801529A7}"/>
          </ac:spMkLst>
        </pc:spChg>
        <pc:spChg chg="mod">
          <ac:chgData name="Colin Bentwood" userId="da50c2a8-f89a-45c0-b215-1618b89007fa" providerId="ADAL" clId="{AD372E57-D2A3-466D-BFC4-8C2905F37B46}" dt="2024-03-11T12:36:20.360" v="184" actId="6549"/>
          <ac:spMkLst>
            <pc:docMk/>
            <pc:sldMk cId="2981686012" sldId="504"/>
            <ac:spMk id="11" creationId="{3B2A99DC-D22B-4A9E-901C-E72C6A5BDA50}"/>
          </ac:spMkLst>
        </pc:spChg>
        <pc:spChg chg="mod">
          <ac:chgData name="Colin Bentwood" userId="da50c2a8-f89a-45c0-b215-1618b89007fa" providerId="ADAL" clId="{AD372E57-D2A3-466D-BFC4-8C2905F37B46}" dt="2024-03-11T12:41:22.461" v="287" actId="403"/>
          <ac:spMkLst>
            <pc:docMk/>
            <pc:sldMk cId="2981686012" sldId="504"/>
            <ac:spMk id="13" creationId="{883C1488-8BD6-4A3D-9AE1-5CAD9576C255}"/>
          </ac:spMkLst>
        </pc:spChg>
        <pc:spChg chg="mod">
          <ac:chgData name="Colin Bentwood" userId="da50c2a8-f89a-45c0-b215-1618b89007fa" providerId="ADAL" clId="{AD372E57-D2A3-466D-BFC4-8C2905F37B46}" dt="2024-03-11T12:41:13.187" v="286" actId="1076"/>
          <ac:spMkLst>
            <pc:docMk/>
            <pc:sldMk cId="2981686012" sldId="504"/>
            <ac:spMk id="23" creationId="{DBEEEDD8-0041-4AE6-B357-E156712AD55F}"/>
          </ac:spMkLst>
        </pc:spChg>
      </pc:sldChg>
      <pc:sldChg chg="addSp delSp modSp add mod modNotesTx">
        <pc:chgData name="Colin Bentwood" userId="da50c2a8-f89a-45c0-b215-1618b89007fa" providerId="ADAL" clId="{AD372E57-D2A3-466D-BFC4-8C2905F37B46}" dt="2024-03-11T12:38:24.846" v="243"/>
        <pc:sldMkLst>
          <pc:docMk/>
          <pc:sldMk cId="225142970" sldId="505"/>
        </pc:sldMkLst>
        <pc:spChg chg="mod">
          <ac:chgData name="Colin Bentwood" userId="da50c2a8-f89a-45c0-b215-1618b89007fa" providerId="ADAL" clId="{AD372E57-D2A3-466D-BFC4-8C2905F37B46}" dt="2024-03-11T12:37:37.387" v="196"/>
          <ac:spMkLst>
            <pc:docMk/>
            <pc:sldMk cId="225142970" sldId="505"/>
            <ac:spMk id="3" creationId="{C88C6620-B8AC-D443-D2C3-615B4B7509F8}"/>
          </ac:spMkLst>
        </pc:spChg>
        <pc:spChg chg="mod">
          <ac:chgData name="Colin Bentwood" userId="da50c2a8-f89a-45c0-b215-1618b89007fa" providerId="ADAL" clId="{AD372E57-D2A3-466D-BFC4-8C2905F37B46}" dt="2024-03-11T12:38:17.273" v="242" actId="1036"/>
          <ac:spMkLst>
            <pc:docMk/>
            <pc:sldMk cId="225142970" sldId="505"/>
            <ac:spMk id="4" creationId="{F24D38BF-C0F1-19D6-C686-222F7D7B0E9B}"/>
          </ac:spMkLst>
        </pc:spChg>
        <pc:spChg chg="mod">
          <ac:chgData name="Colin Bentwood" userId="da50c2a8-f89a-45c0-b215-1618b89007fa" providerId="ADAL" clId="{AD372E57-D2A3-466D-BFC4-8C2905F37B46}" dt="2024-03-11T12:37:41.549" v="211" actId="1035"/>
          <ac:spMkLst>
            <pc:docMk/>
            <pc:sldMk cId="225142970" sldId="505"/>
            <ac:spMk id="9" creationId="{B01A9F15-28C9-9460-E10B-D7A6510C8792}"/>
          </ac:spMkLst>
        </pc:spChg>
        <pc:picChg chg="del">
          <ac:chgData name="Colin Bentwood" userId="da50c2a8-f89a-45c0-b215-1618b89007fa" providerId="ADAL" clId="{AD372E57-D2A3-466D-BFC4-8C2905F37B46}" dt="2024-03-11T12:38:07.973" v="217" actId="478"/>
          <ac:picMkLst>
            <pc:docMk/>
            <pc:sldMk cId="225142970" sldId="505"/>
            <ac:picMk id="1026" creationId="{398BA852-BE71-7387-1A4B-9183C105437C}"/>
          </ac:picMkLst>
        </pc:picChg>
        <pc:picChg chg="add mod">
          <ac:chgData name="Colin Bentwood" userId="da50c2a8-f89a-45c0-b215-1618b89007fa" providerId="ADAL" clId="{AD372E57-D2A3-466D-BFC4-8C2905F37B46}" dt="2024-03-11T12:38:14.855" v="221" actId="1076"/>
          <ac:picMkLst>
            <pc:docMk/>
            <pc:sldMk cId="225142970" sldId="505"/>
            <ac:picMk id="2050" creationId="{8498F772-6E1A-4C5E-37DE-B53C57785D16}"/>
          </ac:picMkLst>
        </pc:picChg>
      </pc:sldChg>
      <pc:sldChg chg="modSp add mod modNotesTx">
        <pc:chgData name="Colin Bentwood" userId="da50c2a8-f89a-45c0-b215-1618b89007fa" providerId="ADAL" clId="{AD372E57-D2A3-466D-BFC4-8C2905F37B46}" dt="2024-03-11T12:41:34.749" v="288"/>
        <pc:sldMkLst>
          <pc:docMk/>
          <pc:sldMk cId="3667790205" sldId="506"/>
        </pc:sldMkLst>
        <pc:spChg chg="mod">
          <ac:chgData name="Colin Bentwood" userId="da50c2a8-f89a-45c0-b215-1618b89007fa" providerId="ADAL" clId="{AD372E57-D2A3-466D-BFC4-8C2905F37B46}" dt="2024-03-11T12:39:53.659" v="246"/>
          <ac:spMkLst>
            <pc:docMk/>
            <pc:sldMk cId="3667790205" sldId="506"/>
            <ac:spMk id="2" creationId="{7D8F21B9-1D24-B59D-BA25-928F801529A7}"/>
          </ac:spMkLst>
        </pc:spChg>
        <pc:spChg chg="mod">
          <ac:chgData name="Colin Bentwood" userId="da50c2a8-f89a-45c0-b215-1618b89007fa" providerId="ADAL" clId="{AD372E57-D2A3-466D-BFC4-8C2905F37B46}" dt="2024-03-11T12:40:00.277" v="271" actId="1036"/>
          <ac:spMkLst>
            <pc:docMk/>
            <pc:sldMk cId="3667790205" sldId="506"/>
            <ac:spMk id="7" creationId="{35E1313A-A3AB-4D5A-B586-70878396BE53}"/>
          </ac:spMkLst>
        </pc:spChg>
        <pc:spChg chg="mod">
          <ac:chgData name="Colin Bentwood" userId="da50c2a8-f89a-45c0-b215-1618b89007fa" providerId="ADAL" clId="{AD372E57-D2A3-466D-BFC4-8C2905F37B46}" dt="2024-03-11T12:40:00.277" v="271" actId="1036"/>
          <ac:spMkLst>
            <pc:docMk/>
            <pc:sldMk cId="3667790205" sldId="506"/>
            <ac:spMk id="10" creationId="{6274EE95-6081-429C-AB42-0BE807A36850}"/>
          </ac:spMkLst>
        </pc:spChg>
        <pc:spChg chg="mod">
          <ac:chgData name="Colin Bentwood" userId="da50c2a8-f89a-45c0-b215-1618b89007fa" providerId="ADAL" clId="{AD372E57-D2A3-466D-BFC4-8C2905F37B46}" dt="2024-03-11T12:40:23.125" v="277" actId="20577"/>
          <ac:spMkLst>
            <pc:docMk/>
            <pc:sldMk cId="3667790205" sldId="506"/>
            <ac:spMk id="11" creationId="{3B2A99DC-D22B-4A9E-901C-E72C6A5BDA50}"/>
          </ac:spMkLst>
        </pc:spChg>
        <pc:spChg chg="mod">
          <ac:chgData name="Colin Bentwood" userId="da50c2a8-f89a-45c0-b215-1618b89007fa" providerId="ADAL" clId="{AD372E57-D2A3-466D-BFC4-8C2905F37B46}" dt="2024-03-11T12:40:00.277" v="271" actId="1036"/>
          <ac:spMkLst>
            <pc:docMk/>
            <pc:sldMk cId="3667790205" sldId="506"/>
            <ac:spMk id="12" creationId="{64721C45-D209-4086-BA1D-284BA3439897}"/>
          </ac:spMkLst>
        </pc:spChg>
        <pc:spChg chg="mod">
          <ac:chgData name="Colin Bentwood" userId="da50c2a8-f89a-45c0-b215-1618b89007fa" providerId="ADAL" clId="{AD372E57-D2A3-466D-BFC4-8C2905F37B46}" dt="2024-03-11T12:41:05.880" v="284" actId="179"/>
          <ac:spMkLst>
            <pc:docMk/>
            <pc:sldMk cId="3667790205" sldId="506"/>
            <ac:spMk id="13" creationId="{883C1488-8BD6-4A3D-9AE1-5CAD9576C255}"/>
          </ac:spMkLst>
        </pc:spChg>
        <pc:spChg chg="mod">
          <ac:chgData name="Colin Bentwood" userId="da50c2a8-f89a-45c0-b215-1618b89007fa" providerId="ADAL" clId="{AD372E57-D2A3-466D-BFC4-8C2905F37B46}" dt="2024-03-11T12:40:00.277" v="271" actId="1036"/>
          <ac:spMkLst>
            <pc:docMk/>
            <pc:sldMk cId="3667790205" sldId="506"/>
            <ac:spMk id="14" creationId="{710209C1-19DA-43EE-9896-121958E52E4B}"/>
          </ac:spMkLst>
        </pc:spChg>
        <pc:spChg chg="mod">
          <ac:chgData name="Colin Bentwood" userId="da50c2a8-f89a-45c0-b215-1618b89007fa" providerId="ADAL" clId="{AD372E57-D2A3-466D-BFC4-8C2905F37B46}" dt="2024-03-11T12:40:00.277" v="271" actId="1036"/>
          <ac:spMkLst>
            <pc:docMk/>
            <pc:sldMk cId="3667790205" sldId="506"/>
            <ac:spMk id="15" creationId="{195E7FF4-4352-4349-A2BD-7B092098223B}"/>
          </ac:spMkLst>
        </pc:spChg>
        <pc:spChg chg="mod">
          <ac:chgData name="Colin Bentwood" userId="da50c2a8-f89a-45c0-b215-1618b89007fa" providerId="ADAL" clId="{AD372E57-D2A3-466D-BFC4-8C2905F37B46}" dt="2024-03-11T12:40:00.277" v="271" actId="1036"/>
          <ac:spMkLst>
            <pc:docMk/>
            <pc:sldMk cId="3667790205" sldId="506"/>
            <ac:spMk id="22" creationId="{671CED57-6BCE-42AC-B3BD-336B72E33490}"/>
          </ac:spMkLst>
        </pc:spChg>
        <pc:spChg chg="mod">
          <ac:chgData name="Colin Bentwood" userId="da50c2a8-f89a-45c0-b215-1618b89007fa" providerId="ADAL" clId="{AD372E57-D2A3-466D-BFC4-8C2905F37B46}" dt="2024-03-11T12:40:47.908" v="280" actId="1076"/>
          <ac:spMkLst>
            <pc:docMk/>
            <pc:sldMk cId="3667790205" sldId="506"/>
            <ac:spMk id="23" creationId="{DBEEEDD8-0041-4AE6-B357-E156712AD55F}"/>
          </ac:spMkLst>
        </pc:spChg>
        <pc:grpChg chg="mod">
          <ac:chgData name="Colin Bentwood" userId="da50c2a8-f89a-45c0-b215-1618b89007fa" providerId="ADAL" clId="{AD372E57-D2A3-466D-BFC4-8C2905F37B46}" dt="2024-03-11T12:40:00.277" v="271" actId="1036"/>
          <ac:grpSpMkLst>
            <pc:docMk/>
            <pc:sldMk cId="3667790205" sldId="506"/>
            <ac:grpSpMk id="3" creationId="{C4ED8059-245E-C119-11D4-6F429F6B50D9}"/>
          </ac:grpSpMkLst>
        </pc:grpChg>
      </pc:sldChg>
      <pc:sldChg chg="add">
        <pc:chgData name="Colin Bentwood" userId="da50c2a8-f89a-45c0-b215-1618b89007fa" providerId="ADAL" clId="{AD372E57-D2A3-466D-BFC4-8C2905F37B46}" dt="2024-03-11T12:44:09.725" v="321"/>
        <pc:sldMkLst>
          <pc:docMk/>
          <pc:sldMk cId="2137428366" sldId="507"/>
        </pc:sldMkLst>
      </pc:sldChg>
      <pc:sldChg chg="add del">
        <pc:chgData name="Colin Bentwood" userId="da50c2a8-f89a-45c0-b215-1618b89007fa" providerId="ADAL" clId="{AD372E57-D2A3-466D-BFC4-8C2905F37B46}" dt="2024-03-11T12:45:03.297" v="328" actId="47"/>
        <pc:sldMkLst>
          <pc:docMk/>
          <pc:sldMk cId="550885513" sldId="508"/>
        </pc:sldMkLst>
      </pc:sldChg>
      <pc:sldChg chg="add del">
        <pc:chgData name="Colin Bentwood" userId="da50c2a8-f89a-45c0-b215-1618b89007fa" providerId="ADAL" clId="{AD372E57-D2A3-466D-BFC4-8C2905F37B46}" dt="2024-03-11T12:45:44.921" v="334" actId="47"/>
        <pc:sldMkLst>
          <pc:docMk/>
          <pc:sldMk cId="1890013701" sldId="508"/>
        </pc:sldMkLst>
      </pc:sldChg>
      <pc:sldChg chg="modSp add mod modNotesTx">
        <pc:chgData name="Colin Bentwood" userId="da50c2a8-f89a-45c0-b215-1618b89007fa" providerId="ADAL" clId="{AD372E57-D2A3-466D-BFC4-8C2905F37B46}" dt="2024-03-11T12:47:06.929" v="374"/>
        <pc:sldMkLst>
          <pc:docMk/>
          <pc:sldMk cId="2359149119" sldId="508"/>
        </pc:sldMkLst>
        <pc:spChg chg="mod">
          <ac:chgData name="Colin Bentwood" userId="da50c2a8-f89a-45c0-b215-1618b89007fa" providerId="ADAL" clId="{AD372E57-D2A3-466D-BFC4-8C2905F37B46}" dt="2024-03-11T12:46:29.078" v="362" actId="20577"/>
          <ac:spMkLst>
            <pc:docMk/>
            <pc:sldMk cId="2359149119" sldId="508"/>
            <ac:spMk id="10" creationId="{545EC6D5-30C4-F14B-C76E-11E26CCE76A6}"/>
          </ac:spMkLst>
        </pc:spChg>
        <pc:spChg chg="mod">
          <ac:chgData name="Colin Bentwood" userId="da50c2a8-f89a-45c0-b215-1618b89007fa" providerId="ADAL" clId="{AD372E57-D2A3-466D-BFC4-8C2905F37B46}" dt="2024-03-11T12:46:55.321" v="373" actId="20577"/>
          <ac:spMkLst>
            <pc:docMk/>
            <pc:sldMk cId="2359149119" sldId="508"/>
            <ac:spMk id="11" creationId="{1D13E9DD-939D-46FE-6905-57CC470FD7C0}"/>
          </ac:spMkLst>
        </pc:spChg>
      </pc:sldChg>
      <pc:sldChg chg="modSp add mod">
        <pc:chgData name="Colin Bentwood" userId="da50c2a8-f89a-45c0-b215-1618b89007fa" providerId="ADAL" clId="{AD372E57-D2A3-466D-BFC4-8C2905F37B46}" dt="2024-03-11T12:47:47.903" v="384" actId="20577"/>
        <pc:sldMkLst>
          <pc:docMk/>
          <pc:sldMk cId="1698657931" sldId="509"/>
        </pc:sldMkLst>
        <pc:spChg chg="mod">
          <ac:chgData name="Colin Bentwood" userId="da50c2a8-f89a-45c0-b215-1618b89007fa" providerId="ADAL" clId="{AD372E57-D2A3-466D-BFC4-8C2905F37B46}" dt="2024-03-11T12:47:47.903" v="384" actId="20577"/>
          <ac:spMkLst>
            <pc:docMk/>
            <pc:sldMk cId="1698657931" sldId="509"/>
            <ac:spMk id="8" creationId="{286A10A5-AC92-4AD8-AC5C-3EADE01F37FC}"/>
          </ac:spMkLst>
        </pc:spChg>
      </pc:sldChg>
    </pc:docChg>
  </pc:docChgLst>
  <pc:docChgLst>
    <pc:chgData name="Anna Sutton" userId="11018ebe-64f0-4ed0-ac80-75187f3efe42" providerId="ADAL" clId="{5479D246-D55A-6247-BA83-34CE56CA2A08}"/>
    <pc:docChg chg="custSel modSld">
      <pc:chgData name="Anna Sutton" userId="11018ebe-64f0-4ed0-ac80-75187f3efe42" providerId="ADAL" clId="{5479D246-D55A-6247-BA83-34CE56CA2A08}" dt="2024-03-28T13:49:13.904" v="152" actId="1076"/>
      <pc:docMkLst>
        <pc:docMk/>
      </pc:docMkLst>
      <pc:sldChg chg="addSp delSp modSp mod">
        <pc:chgData name="Anna Sutton" userId="11018ebe-64f0-4ed0-ac80-75187f3efe42" providerId="ADAL" clId="{5479D246-D55A-6247-BA83-34CE56CA2A08}" dt="2024-03-28T13:48:27.955" v="141" actId="1076"/>
        <pc:sldMkLst>
          <pc:docMk/>
          <pc:sldMk cId="3142741613" sldId="502"/>
        </pc:sldMkLst>
        <pc:spChg chg="add del mod">
          <ac:chgData name="Anna Sutton" userId="11018ebe-64f0-4ed0-ac80-75187f3efe42" providerId="ADAL" clId="{5479D246-D55A-6247-BA83-34CE56CA2A08}" dt="2024-03-28T13:45:02.373" v="128" actId="478"/>
          <ac:spMkLst>
            <pc:docMk/>
            <pc:sldMk cId="3142741613" sldId="502"/>
            <ac:spMk id="4" creationId="{4103FA8F-3DDD-7FBA-8C82-B8A52EA758DE}"/>
          </ac:spMkLst>
        </pc:spChg>
        <pc:spChg chg="mod">
          <ac:chgData name="Anna Sutton" userId="11018ebe-64f0-4ed0-ac80-75187f3efe42" providerId="ADAL" clId="{5479D246-D55A-6247-BA83-34CE56CA2A08}" dt="2024-03-28T13:45:43.806" v="135" actId="207"/>
          <ac:spMkLst>
            <pc:docMk/>
            <pc:sldMk cId="3142741613" sldId="502"/>
            <ac:spMk id="13" creationId="{883C1488-8BD6-4A3D-9AE1-5CAD9576C255}"/>
          </ac:spMkLst>
        </pc:spChg>
        <pc:spChg chg="mod">
          <ac:chgData name="Anna Sutton" userId="11018ebe-64f0-4ed0-ac80-75187f3efe42" providerId="ADAL" clId="{5479D246-D55A-6247-BA83-34CE56CA2A08}" dt="2024-03-28T13:48:21.105" v="140" actId="1076"/>
          <ac:spMkLst>
            <pc:docMk/>
            <pc:sldMk cId="3142741613" sldId="502"/>
            <ac:spMk id="15" creationId="{195E7FF4-4352-4349-A2BD-7B092098223B}"/>
          </ac:spMkLst>
        </pc:spChg>
        <pc:spChg chg="mod">
          <ac:chgData name="Anna Sutton" userId="11018ebe-64f0-4ed0-ac80-75187f3efe42" providerId="ADAL" clId="{5479D246-D55A-6247-BA83-34CE56CA2A08}" dt="2024-03-28T13:48:27.955" v="141" actId="1076"/>
          <ac:spMkLst>
            <pc:docMk/>
            <pc:sldMk cId="3142741613" sldId="502"/>
            <ac:spMk id="23" creationId="{DBEEEDD8-0041-4AE6-B357-E156712AD55F}"/>
          </ac:spMkLst>
        </pc:spChg>
      </pc:sldChg>
      <pc:sldChg chg="modSp mod">
        <pc:chgData name="Anna Sutton" userId="11018ebe-64f0-4ed0-ac80-75187f3efe42" providerId="ADAL" clId="{5479D246-D55A-6247-BA83-34CE56CA2A08}" dt="2024-03-28T13:48:50.904" v="146" actId="1076"/>
        <pc:sldMkLst>
          <pc:docMk/>
          <pc:sldMk cId="2981686012" sldId="504"/>
        </pc:sldMkLst>
        <pc:spChg chg="mod">
          <ac:chgData name="Anna Sutton" userId="11018ebe-64f0-4ed0-ac80-75187f3efe42" providerId="ADAL" clId="{5479D246-D55A-6247-BA83-34CE56CA2A08}" dt="2024-03-28T13:48:47.496" v="145" actId="207"/>
          <ac:spMkLst>
            <pc:docMk/>
            <pc:sldMk cId="2981686012" sldId="504"/>
            <ac:spMk id="13" creationId="{883C1488-8BD6-4A3D-9AE1-5CAD9576C255}"/>
          </ac:spMkLst>
        </pc:spChg>
        <pc:spChg chg="mod">
          <ac:chgData name="Anna Sutton" userId="11018ebe-64f0-4ed0-ac80-75187f3efe42" providerId="ADAL" clId="{5479D246-D55A-6247-BA83-34CE56CA2A08}" dt="2024-03-28T13:48:40.956" v="144" actId="404"/>
          <ac:spMkLst>
            <pc:docMk/>
            <pc:sldMk cId="2981686012" sldId="504"/>
            <ac:spMk id="15" creationId="{195E7FF4-4352-4349-A2BD-7B092098223B}"/>
          </ac:spMkLst>
        </pc:spChg>
        <pc:spChg chg="mod">
          <ac:chgData name="Anna Sutton" userId="11018ebe-64f0-4ed0-ac80-75187f3efe42" providerId="ADAL" clId="{5479D246-D55A-6247-BA83-34CE56CA2A08}" dt="2024-03-28T13:48:50.904" v="146" actId="1076"/>
          <ac:spMkLst>
            <pc:docMk/>
            <pc:sldMk cId="2981686012" sldId="504"/>
            <ac:spMk id="23" creationId="{DBEEEDD8-0041-4AE6-B357-E156712AD55F}"/>
          </ac:spMkLst>
        </pc:spChg>
      </pc:sldChg>
      <pc:sldChg chg="modSp mod">
        <pc:chgData name="Anna Sutton" userId="11018ebe-64f0-4ed0-ac80-75187f3efe42" providerId="ADAL" clId="{5479D246-D55A-6247-BA83-34CE56CA2A08}" dt="2024-03-28T13:49:13.904" v="152" actId="1076"/>
        <pc:sldMkLst>
          <pc:docMk/>
          <pc:sldMk cId="3667790205" sldId="506"/>
        </pc:sldMkLst>
        <pc:spChg chg="mod">
          <ac:chgData name="Anna Sutton" userId="11018ebe-64f0-4ed0-ac80-75187f3efe42" providerId="ADAL" clId="{5479D246-D55A-6247-BA83-34CE56CA2A08}" dt="2024-03-28T13:49:08.681" v="151" actId="207"/>
          <ac:spMkLst>
            <pc:docMk/>
            <pc:sldMk cId="3667790205" sldId="506"/>
            <ac:spMk id="13" creationId="{883C1488-8BD6-4A3D-9AE1-5CAD9576C255}"/>
          </ac:spMkLst>
        </pc:spChg>
        <pc:spChg chg="mod">
          <ac:chgData name="Anna Sutton" userId="11018ebe-64f0-4ed0-ac80-75187f3efe42" providerId="ADAL" clId="{5479D246-D55A-6247-BA83-34CE56CA2A08}" dt="2024-03-28T13:49:03.173" v="150" actId="404"/>
          <ac:spMkLst>
            <pc:docMk/>
            <pc:sldMk cId="3667790205" sldId="506"/>
            <ac:spMk id="15" creationId="{195E7FF4-4352-4349-A2BD-7B092098223B}"/>
          </ac:spMkLst>
        </pc:spChg>
        <pc:spChg chg="mod">
          <ac:chgData name="Anna Sutton" userId="11018ebe-64f0-4ed0-ac80-75187f3efe42" providerId="ADAL" clId="{5479D246-D55A-6247-BA83-34CE56CA2A08}" dt="2024-03-28T13:49:13.904" v="152" actId="1076"/>
          <ac:spMkLst>
            <pc:docMk/>
            <pc:sldMk cId="3667790205" sldId="506"/>
            <ac:spMk id="23" creationId="{DBEEEDD8-0041-4AE6-B357-E156712AD55F}"/>
          </ac:spMkLst>
        </pc:spChg>
      </pc:sldChg>
    </pc:docChg>
  </pc:docChgLst>
  <pc:docChgLst>
    <pc:chgData name="Anna Sutton" userId="11018ebe-64f0-4ed0-ac80-75187f3efe42" providerId="ADAL" clId="{ABDA7F20-5A9C-2442-ACB3-ED7A2A985DF8}"/>
    <pc:docChg chg="">
      <pc:chgData name="Anna Sutton" userId="11018ebe-64f0-4ed0-ac80-75187f3efe42" providerId="ADAL" clId="{ABDA7F20-5A9C-2442-ACB3-ED7A2A985DF8}" dt="2024-03-04T08:37:55.252" v="0"/>
      <pc:docMkLst>
        <pc:docMk/>
      </pc:docMkLst>
      <pc:sldChg chg="delCm">
        <pc:chgData name="Anna Sutton" userId="11018ebe-64f0-4ed0-ac80-75187f3efe42" providerId="ADAL" clId="{ABDA7F20-5A9C-2442-ACB3-ED7A2A985DF8}" dt="2024-03-04T08:37:55.252" v="0"/>
        <pc:sldMkLst>
          <pc:docMk/>
          <pc:sldMk cId="1937234420" sldId="489"/>
        </pc:sldMkLst>
        <pc:extLst>
          <p:ext xmlns:p="http://schemas.openxmlformats.org/presentationml/2006/main" uri="{D6D511B9-2390-475A-947B-AFAB55BFBCF1}">
            <pc226:cmChg xmlns:pc226="http://schemas.microsoft.com/office/powerpoint/2022/06/main/command" chg="del">
              <pc226:chgData name="Anna Sutton" userId="11018ebe-64f0-4ed0-ac80-75187f3efe42" providerId="ADAL" clId="{ABDA7F20-5A9C-2442-ACB3-ED7A2A985DF8}" dt="2024-03-04T08:37:55.252" v="0"/>
              <pc2:cmMkLst xmlns:pc2="http://schemas.microsoft.com/office/powerpoint/2019/9/main/command">
                <pc:docMk/>
                <pc:sldMk cId="1937234420" sldId="489"/>
                <pc2:cmMk id="{23EDF9BE-A5E3-184D-A594-A950D3741954}"/>
              </pc2:cmMkLst>
            </pc226:cmChg>
          </p:ext>
        </pc:extLst>
      </pc:sldChg>
    </pc:docChg>
  </pc:docChgLst>
  <pc:docChgLst>
    <pc:chgData name="Anna Sutton" userId="11018ebe-64f0-4ed0-ac80-75187f3efe42" providerId="ADAL" clId="{EC12B973-5EA7-1E46-BFE6-47D4077413C4}"/>
    <pc:docChg chg="undo custSel modSld">
      <pc:chgData name="Anna Sutton" userId="11018ebe-64f0-4ed0-ac80-75187f3efe42" providerId="ADAL" clId="{EC12B973-5EA7-1E46-BFE6-47D4077413C4}" dt="2024-03-18T21:51:04.500" v="91" actId="20577"/>
      <pc:docMkLst>
        <pc:docMk/>
      </pc:docMkLst>
      <pc:sldChg chg="addSp delSp modSp mod">
        <pc:chgData name="Anna Sutton" userId="11018ebe-64f0-4ed0-ac80-75187f3efe42" providerId="ADAL" clId="{EC12B973-5EA7-1E46-BFE6-47D4077413C4}" dt="2024-03-18T21:45:28.517" v="79" actId="1076"/>
        <pc:sldMkLst>
          <pc:docMk/>
          <pc:sldMk cId="3957661453" sldId="486"/>
        </pc:sldMkLst>
        <pc:picChg chg="del">
          <ac:chgData name="Anna Sutton" userId="11018ebe-64f0-4ed0-ac80-75187f3efe42" providerId="ADAL" clId="{EC12B973-5EA7-1E46-BFE6-47D4077413C4}" dt="2024-03-18T21:42:13.104" v="70" actId="478"/>
          <ac:picMkLst>
            <pc:docMk/>
            <pc:sldMk cId="3957661453" sldId="486"/>
            <ac:picMk id="3" creationId="{42E9BB64-0B33-8C1E-662A-1FB2E7E534BD}"/>
          </ac:picMkLst>
        </pc:picChg>
        <pc:picChg chg="add del mod">
          <ac:chgData name="Anna Sutton" userId="11018ebe-64f0-4ed0-ac80-75187f3efe42" providerId="ADAL" clId="{EC12B973-5EA7-1E46-BFE6-47D4077413C4}" dt="2024-03-18T21:42:22.913" v="74" actId="478"/>
          <ac:picMkLst>
            <pc:docMk/>
            <pc:sldMk cId="3957661453" sldId="486"/>
            <ac:picMk id="4" creationId="{10A1443F-3DB7-F219-5853-243AC979C3E1}"/>
          </ac:picMkLst>
        </pc:picChg>
        <pc:picChg chg="add mod">
          <ac:chgData name="Anna Sutton" userId="11018ebe-64f0-4ed0-ac80-75187f3efe42" providerId="ADAL" clId="{EC12B973-5EA7-1E46-BFE6-47D4077413C4}" dt="2024-03-18T21:45:28.517" v="79" actId="1076"/>
          <ac:picMkLst>
            <pc:docMk/>
            <pc:sldMk cId="3957661453" sldId="486"/>
            <ac:picMk id="6" creationId="{A99DD15C-1C6B-9D9E-5F69-8FE88CBCB11E}"/>
          </ac:picMkLst>
        </pc:picChg>
      </pc:sldChg>
      <pc:sldChg chg="modSp mod">
        <pc:chgData name="Anna Sutton" userId="11018ebe-64f0-4ed0-ac80-75187f3efe42" providerId="ADAL" clId="{EC12B973-5EA7-1E46-BFE6-47D4077413C4}" dt="2024-03-18T21:51:04.500" v="91" actId="20577"/>
        <pc:sldMkLst>
          <pc:docMk/>
          <pc:sldMk cId="3685906721" sldId="492"/>
        </pc:sldMkLst>
        <pc:spChg chg="mod">
          <ac:chgData name="Anna Sutton" userId="11018ebe-64f0-4ed0-ac80-75187f3efe42" providerId="ADAL" clId="{EC12B973-5EA7-1E46-BFE6-47D4077413C4}" dt="2024-03-18T21:51:04.500" v="91" actId="20577"/>
          <ac:spMkLst>
            <pc:docMk/>
            <pc:sldMk cId="3685906721" sldId="492"/>
            <ac:spMk id="2" creationId="{A575FC75-794D-D10E-F390-764FCD43449D}"/>
          </ac:spMkLst>
        </pc:spChg>
      </pc:sldChg>
      <pc:sldChg chg="modSp mod">
        <pc:chgData name="Anna Sutton" userId="11018ebe-64f0-4ed0-ac80-75187f3efe42" providerId="ADAL" clId="{EC12B973-5EA7-1E46-BFE6-47D4077413C4}" dt="2024-03-18T21:41:26.896" v="55" actId="13926"/>
        <pc:sldMkLst>
          <pc:docMk/>
          <pc:sldMk cId="444765464" sldId="501"/>
        </pc:sldMkLst>
        <pc:spChg chg="mod">
          <ac:chgData name="Anna Sutton" userId="11018ebe-64f0-4ed0-ac80-75187f3efe42" providerId="ADAL" clId="{EC12B973-5EA7-1E46-BFE6-47D4077413C4}" dt="2024-03-18T21:41:26.896" v="55" actId="13926"/>
          <ac:spMkLst>
            <pc:docMk/>
            <pc:sldMk cId="444765464" sldId="501"/>
            <ac:spMk id="4" creationId="{F24D38BF-C0F1-19D6-C686-222F7D7B0E9B}"/>
          </ac:spMkLst>
        </pc:spChg>
      </pc:sldChg>
      <pc:sldChg chg="modSp mod">
        <pc:chgData name="Anna Sutton" userId="11018ebe-64f0-4ed0-ac80-75187f3efe42" providerId="ADAL" clId="{EC12B973-5EA7-1E46-BFE6-47D4077413C4}" dt="2024-03-18T21:40:57.172" v="42" actId="1076"/>
        <pc:sldMkLst>
          <pc:docMk/>
          <pc:sldMk cId="3142741613" sldId="502"/>
        </pc:sldMkLst>
        <pc:spChg chg="mod">
          <ac:chgData name="Anna Sutton" userId="11018ebe-64f0-4ed0-ac80-75187f3efe42" providerId="ADAL" clId="{EC12B973-5EA7-1E46-BFE6-47D4077413C4}" dt="2024-03-18T21:40:53.148" v="41" actId="20577"/>
          <ac:spMkLst>
            <pc:docMk/>
            <pc:sldMk cId="3142741613" sldId="502"/>
            <ac:spMk id="13" creationId="{883C1488-8BD6-4A3D-9AE1-5CAD9576C255}"/>
          </ac:spMkLst>
        </pc:spChg>
        <pc:spChg chg="mod">
          <ac:chgData name="Anna Sutton" userId="11018ebe-64f0-4ed0-ac80-75187f3efe42" providerId="ADAL" clId="{EC12B973-5EA7-1E46-BFE6-47D4077413C4}" dt="2024-03-18T21:40:57.172" v="42" actId="1076"/>
          <ac:spMkLst>
            <pc:docMk/>
            <pc:sldMk cId="3142741613" sldId="502"/>
            <ac:spMk id="23" creationId="{DBEEEDD8-0041-4AE6-B357-E156712AD55F}"/>
          </ac:spMkLst>
        </pc:spChg>
        <pc:grpChg chg="mod">
          <ac:chgData name="Anna Sutton" userId="11018ebe-64f0-4ed0-ac80-75187f3efe42" providerId="ADAL" clId="{EC12B973-5EA7-1E46-BFE6-47D4077413C4}" dt="2024-03-18T21:40:35.621" v="37" actId="1076"/>
          <ac:grpSpMkLst>
            <pc:docMk/>
            <pc:sldMk cId="3142741613" sldId="502"/>
            <ac:grpSpMk id="3" creationId="{C4ED8059-245E-C119-11D4-6F429F6B50D9}"/>
          </ac:grpSpMkLst>
        </pc:grpChg>
      </pc:sldChg>
      <pc:sldChg chg="modSp mod">
        <pc:chgData name="Anna Sutton" userId="11018ebe-64f0-4ed0-ac80-75187f3efe42" providerId="ADAL" clId="{EC12B973-5EA7-1E46-BFE6-47D4077413C4}" dt="2024-03-18T21:41:20.654" v="54" actId="13926"/>
        <pc:sldMkLst>
          <pc:docMk/>
          <pc:sldMk cId="1114534838" sldId="503"/>
        </pc:sldMkLst>
        <pc:spChg chg="mod">
          <ac:chgData name="Anna Sutton" userId="11018ebe-64f0-4ed0-ac80-75187f3efe42" providerId="ADAL" clId="{EC12B973-5EA7-1E46-BFE6-47D4077413C4}" dt="2024-03-18T21:41:20.654" v="54" actId="13926"/>
          <ac:spMkLst>
            <pc:docMk/>
            <pc:sldMk cId="1114534838" sldId="503"/>
            <ac:spMk id="4" creationId="{F24D38BF-C0F1-19D6-C686-222F7D7B0E9B}"/>
          </ac:spMkLst>
        </pc:spChg>
      </pc:sldChg>
      <pc:sldChg chg="modSp mod">
        <pc:chgData name="Anna Sutton" userId="11018ebe-64f0-4ed0-ac80-75187f3efe42" providerId="ADAL" clId="{EC12B973-5EA7-1E46-BFE6-47D4077413C4}" dt="2024-03-18T21:42:04.107" v="69" actId="13926"/>
        <pc:sldMkLst>
          <pc:docMk/>
          <pc:sldMk cId="225142970" sldId="505"/>
        </pc:sldMkLst>
        <pc:spChg chg="mod">
          <ac:chgData name="Anna Sutton" userId="11018ebe-64f0-4ed0-ac80-75187f3efe42" providerId="ADAL" clId="{EC12B973-5EA7-1E46-BFE6-47D4077413C4}" dt="2024-03-18T21:42:04.107" v="69" actId="13926"/>
          <ac:spMkLst>
            <pc:docMk/>
            <pc:sldMk cId="225142970" sldId="505"/>
            <ac:spMk id="4" creationId="{F24D38BF-C0F1-19D6-C686-222F7D7B0E9B}"/>
          </ac:spMkLst>
        </pc:spChg>
      </pc:sldChg>
      <pc:sldChg chg="modSp mod">
        <pc:chgData name="Anna Sutton" userId="11018ebe-64f0-4ed0-ac80-75187f3efe42" providerId="ADAL" clId="{EC12B973-5EA7-1E46-BFE6-47D4077413C4}" dt="2024-03-18T21:45:51.618" v="89" actId="1076"/>
        <pc:sldMkLst>
          <pc:docMk/>
          <pc:sldMk cId="3667790205" sldId="506"/>
        </pc:sldMkLst>
        <pc:spChg chg="mod">
          <ac:chgData name="Anna Sutton" userId="11018ebe-64f0-4ed0-ac80-75187f3efe42" providerId="ADAL" clId="{EC12B973-5EA7-1E46-BFE6-47D4077413C4}" dt="2024-03-18T21:45:47.231" v="88" actId="20577"/>
          <ac:spMkLst>
            <pc:docMk/>
            <pc:sldMk cId="3667790205" sldId="506"/>
            <ac:spMk id="13" creationId="{883C1488-8BD6-4A3D-9AE1-5CAD9576C255}"/>
          </ac:spMkLst>
        </pc:spChg>
        <pc:spChg chg="mod">
          <ac:chgData name="Anna Sutton" userId="11018ebe-64f0-4ed0-ac80-75187f3efe42" providerId="ADAL" clId="{EC12B973-5EA7-1E46-BFE6-47D4077413C4}" dt="2024-03-18T21:45:51.618" v="89" actId="1076"/>
          <ac:spMkLst>
            <pc:docMk/>
            <pc:sldMk cId="3667790205" sldId="506"/>
            <ac:spMk id="23" creationId="{DBEEEDD8-0041-4AE6-B357-E156712AD55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F9EDA6A-A053-4C40-9B93-395610B48BD9}" type="datetimeFigureOut">
              <a:rPr lang="en-GB" smtClean="0"/>
              <a:t>28/03/2024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143F48B-3A48-9244-B0B5-D26A6BFFB480}" type="slidenum">
              <a:rPr lang="en-GB" smtClean="0"/>
              <a:t>‹#›</a:t>
            </a:fld>
            <a:endParaRPr lang="en-GB"/>
          </a:p>
        </p:txBody>
      </p:sp>
    </p:spTree>
    <p:extLst>
      <p:ext uri="{BB962C8B-B14F-4D97-AF65-F5344CB8AC3E}">
        <p14:creationId xmlns:p14="http://schemas.microsoft.com/office/powerpoint/2010/main" val="1824173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SPEAKER NOTES:</a:t>
            </a:r>
          </a:p>
          <a:p>
            <a:endParaRPr lang="en-GB" dirty="0"/>
          </a:p>
          <a:p>
            <a:pPr marL="171450" indent="-171450">
              <a:buFont typeface="Arial" panose="020B0604020202020204" pitchFamily="34" charset="0"/>
              <a:buChar char="•"/>
            </a:pPr>
            <a:r>
              <a:rPr lang="en-GB" dirty="0"/>
              <a:t>Welcome audience and carry out any required introductions. </a:t>
            </a:r>
          </a:p>
        </p:txBody>
      </p:sp>
      <p:sp>
        <p:nvSpPr>
          <p:cNvPr id="4" name="Slide Number Placeholder 3"/>
          <p:cNvSpPr>
            <a:spLocks noGrp="1"/>
          </p:cNvSpPr>
          <p:nvPr>
            <p:ph type="sldNum" sz="quarter" idx="5"/>
          </p:nvPr>
        </p:nvSpPr>
        <p:spPr/>
        <p:txBody>
          <a:bodyPr/>
          <a:lstStyle/>
          <a:p>
            <a:fld id="{EFF8DC11-5811-E54C-93FB-BDA3EAE90651}" type="slidenum">
              <a:rPr lang="en-GB" smtClean="0"/>
              <a:t>1</a:t>
            </a:fld>
            <a:endParaRPr lang="en-GB"/>
          </a:p>
        </p:txBody>
      </p:sp>
    </p:spTree>
    <p:extLst>
      <p:ext uri="{BB962C8B-B14F-4D97-AF65-F5344CB8AC3E}">
        <p14:creationId xmlns:p14="http://schemas.microsoft.com/office/powerpoint/2010/main" val="3001421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a:t>
            </a:r>
          </a:p>
          <a:p>
            <a:endParaRPr lang="en-GB"/>
          </a:p>
          <a:p>
            <a:pPr marL="171450" indent="-171450">
              <a:buFont typeface="Arial" panose="020B0604020202020204" pitchFamily="34" charset="0"/>
              <a:buChar char="•"/>
            </a:pPr>
            <a:r>
              <a:rPr lang="en-GB"/>
              <a:t>Use this slide to demonstrate to employers what value your students will bring, if you have some real examples or profiles of your students you could add this here. </a:t>
            </a:r>
          </a:p>
        </p:txBody>
      </p:sp>
      <p:sp>
        <p:nvSpPr>
          <p:cNvPr id="4" name="Slide Number Placeholder 3"/>
          <p:cNvSpPr>
            <a:spLocks noGrp="1"/>
          </p:cNvSpPr>
          <p:nvPr>
            <p:ph type="sldNum" sz="quarter" idx="5"/>
          </p:nvPr>
        </p:nvSpPr>
        <p:spPr/>
        <p:txBody>
          <a:bodyPr/>
          <a:lstStyle/>
          <a:p>
            <a:fld id="{6143F48B-3A48-9244-B0B5-D26A6BFFB480}" type="slidenum">
              <a:rPr lang="en-GB" smtClean="0"/>
              <a:t>10</a:t>
            </a:fld>
            <a:endParaRPr lang="en-GB"/>
          </a:p>
        </p:txBody>
      </p:sp>
    </p:spTree>
    <p:extLst>
      <p:ext uri="{BB962C8B-B14F-4D97-AF65-F5344CB8AC3E}">
        <p14:creationId xmlns:p14="http://schemas.microsoft.com/office/powerpoint/2010/main" val="4184263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3F3F3F"/>
                </a:solidFill>
                <a:effectLst/>
                <a:latin typeface="Helvetica" pitchFamily="2" charset="0"/>
              </a:rPr>
              <a:t>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3F3F3F"/>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3F3F3F"/>
                </a:solidFill>
                <a:effectLst/>
                <a:latin typeface="Helvetica" pitchFamily="2" charset="0"/>
              </a:rPr>
              <a:t>If you have feedback from your employers about benefits they have found in hosting your students, add this into the slide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3F3F3F"/>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3F3F3F"/>
                </a:solidFill>
                <a:effectLst/>
                <a:latin typeface="Helvetica" pitchFamily="2" charset="0"/>
              </a:rPr>
              <a:t>SPEAKERS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3F3F3F"/>
              </a:solidFill>
              <a:effectLst/>
              <a:latin typeface="Helvetica"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3F3F3F"/>
                </a:solidFill>
                <a:effectLst/>
                <a:latin typeface="Helvetica" pitchFamily="2" charset="0"/>
              </a:rPr>
              <a:t>Here's what other employers say about hosting industry placements…</a:t>
            </a:r>
          </a:p>
          <a:p>
            <a:endParaRPr lang="en-GB" dirty="0"/>
          </a:p>
        </p:txBody>
      </p:sp>
      <p:sp>
        <p:nvSpPr>
          <p:cNvPr id="4" name="Slide Number Placeholder 3"/>
          <p:cNvSpPr>
            <a:spLocks noGrp="1"/>
          </p:cNvSpPr>
          <p:nvPr>
            <p:ph type="sldNum" sz="quarter" idx="5"/>
          </p:nvPr>
        </p:nvSpPr>
        <p:spPr/>
        <p:txBody>
          <a:bodyPr/>
          <a:lstStyle/>
          <a:p>
            <a:fld id="{6143F48B-3A48-9244-B0B5-D26A6BFFB480}" type="slidenum">
              <a:rPr lang="en-GB" smtClean="0"/>
              <a:t>11</a:t>
            </a:fld>
            <a:endParaRPr lang="en-GB"/>
          </a:p>
        </p:txBody>
      </p:sp>
    </p:spTree>
    <p:extLst>
      <p:ext uri="{BB962C8B-B14F-4D97-AF65-F5344CB8AC3E}">
        <p14:creationId xmlns:p14="http://schemas.microsoft.com/office/powerpoint/2010/main" val="26474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NOTES:</a:t>
            </a:r>
          </a:p>
          <a:p>
            <a:endParaRPr lang="en-GB" dirty="0"/>
          </a:p>
          <a:p>
            <a:r>
              <a:rPr lang="en-GB" dirty="0"/>
              <a:t>This slide provides examples for both T Levels – if you only offer one or are pitching about only one please edit the examples. </a:t>
            </a:r>
          </a:p>
          <a:p>
            <a:endParaRPr lang="en-GB" dirty="0"/>
          </a:p>
          <a:p>
            <a:r>
              <a:rPr lang="en-GB" dirty="0"/>
              <a:t>SPEAKERS NOTES: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Industry placements provide students with the opportunity to work on a variety of projects that can directly contribute to business operations. </a:t>
            </a:r>
          </a:p>
          <a:p>
            <a:pPr marL="171450" indent="-171450">
              <a:buFont typeface="Arial" panose="020B0604020202020204" pitchFamily="34" charset="0"/>
              <a:buChar char="•"/>
            </a:pPr>
            <a:r>
              <a:rPr lang="en-GB" dirty="0"/>
              <a:t>Construction T-Level student can undertake a variety of tasks during their industry placement. </a:t>
            </a:r>
          </a:p>
          <a:p>
            <a:pPr marL="171450" indent="-171450">
              <a:buFont typeface="Arial" panose="020B0604020202020204" pitchFamily="34" charset="0"/>
              <a:buChar char="•"/>
            </a:pPr>
            <a:r>
              <a:rPr lang="en-GB" dirty="0"/>
              <a:t>Explore some of the bullets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You could also ask the employer about the typical work they undertake and establish if this in in line with the T Level.</a:t>
            </a:r>
          </a:p>
        </p:txBody>
      </p:sp>
      <p:sp>
        <p:nvSpPr>
          <p:cNvPr id="4" name="Slide Number Placeholder 3"/>
          <p:cNvSpPr>
            <a:spLocks noGrp="1"/>
          </p:cNvSpPr>
          <p:nvPr>
            <p:ph type="sldNum" sz="quarter" idx="5"/>
          </p:nvPr>
        </p:nvSpPr>
        <p:spPr/>
        <p:txBody>
          <a:bodyPr/>
          <a:lstStyle/>
          <a:p>
            <a:fld id="{6143F48B-3A48-9244-B0B5-D26A6BFFB480}" type="slidenum">
              <a:rPr lang="en-GB" smtClean="0"/>
              <a:t>12</a:t>
            </a:fld>
            <a:endParaRPr lang="en-GB"/>
          </a:p>
        </p:txBody>
      </p:sp>
    </p:spTree>
    <p:extLst>
      <p:ext uri="{BB962C8B-B14F-4D97-AF65-F5344CB8AC3E}">
        <p14:creationId xmlns:p14="http://schemas.microsoft.com/office/powerpoint/2010/main" val="3848371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SPEAKERS NOTES:</a:t>
            </a:r>
          </a:p>
          <a:p>
            <a:endParaRPr lang="en-GB" dirty="0"/>
          </a:p>
          <a:p>
            <a:pPr marL="171450" indent="-171450">
              <a:buFont typeface="Arial" panose="020B0604020202020204" pitchFamily="34" charset="0"/>
              <a:buChar char="•"/>
            </a:pPr>
            <a:r>
              <a:rPr lang="en-GB" dirty="0"/>
              <a:t>Industry placements can be delivered in a number of ways, depending on the needs of the employer and the student. </a:t>
            </a:r>
          </a:p>
          <a:p>
            <a:pPr marL="171450" indent="-171450">
              <a:buFont typeface="Arial" panose="020B0604020202020204" pitchFamily="34" charset="0"/>
              <a:buChar char="•"/>
            </a:pPr>
            <a:r>
              <a:rPr lang="en-GB" dirty="0"/>
              <a:t>There are several delivery models that can be used, including block placements, day-release placements, and staggered placements. </a:t>
            </a:r>
          </a:p>
          <a:p>
            <a:pPr marL="171450" indent="-171450">
              <a:buFont typeface="Arial" panose="020B0604020202020204" pitchFamily="34" charset="0"/>
              <a:buChar char="•"/>
            </a:pPr>
            <a:r>
              <a:rPr lang="en-GB" dirty="0"/>
              <a:t>Block placements involve the student working full-time for an extended period of time, usually 6-8 weeks, while day-release placements involve the student attending work one or two days per week over a longer period of time. </a:t>
            </a:r>
          </a:p>
          <a:p>
            <a:pPr marL="171450" indent="-171450">
              <a:buFont typeface="Arial" panose="020B0604020202020204" pitchFamily="34" charset="0"/>
              <a:buChar char="•"/>
            </a:pPr>
            <a:r>
              <a:rPr lang="en-GB" dirty="0"/>
              <a:t>Staggered placements involve the student working part-time over a longer period of time. </a:t>
            </a:r>
          </a:p>
          <a:p>
            <a:pPr marL="171450" indent="-171450">
              <a:buFont typeface="Arial" panose="020B0604020202020204" pitchFamily="34" charset="0"/>
              <a:buChar char="•"/>
            </a:pPr>
            <a:r>
              <a:rPr lang="en-GB" dirty="0"/>
              <a:t>Placements can also be project-based, with a specific focus on a particular project or task. Employers should work with the school or college to determine the most appropriate delivery model for their needs and the needs of the student.</a:t>
            </a:r>
          </a:p>
          <a:p>
            <a:pPr marL="171450" indent="-171450">
              <a:buFont typeface="Arial" panose="020B0604020202020204" pitchFamily="34" charset="0"/>
              <a:buChar char="•"/>
            </a:pPr>
            <a:r>
              <a:rPr lang="en-GB" dirty="0"/>
              <a:t>Ask the employer if they, even at this early stage would have any preferences / would your model work for them? (BE CAREFUL NOT TO MAKE THIS A BARRIER – THEIR RESPONSE MAY MEAN FURTHER DISCUSSION ABOUT FLEXIBILITIES OF YOUR DELIVERY MODEL IS NECESSARY.) </a:t>
            </a:r>
          </a:p>
        </p:txBody>
      </p:sp>
      <p:sp>
        <p:nvSpPr>
          <p:cNvPr id="4" name="Slide Number Placeholder 3"/>
          <p:cNvSpPr>
            <a:spLocks noGrp="1"/>
          </p:cNvSpPr>
          <p:nvPr>
            <p:ph type="sldNum" sz="quarter" idx="5"/>
          </p:nvPr>
        </p:nvSpPr>
        <p:spPr/>
        <p:txBody>
          <a:bodyPr/>
          <a:lstStyle/>
          <a:p>
            <a:fld id="{6143F48B-3A48-9244-B0B5-D26A6BFFB480}" type="slidenum">
              <a:rPr lang="en-GB" smtClean="0"/>
              <a:t>13</a:t>
            </a:fld>
            <a:endParaRPr lang="en-GB"/>
          </a:p>
        </p:txBody>
      </p:sp>
    </p:spTree>
    <p:extLst>
      <p:ext uri="{BB962C8B-B14F-4D97-AF65-F5344CB8AC3E}">
        <p14:creationId xmlns:p14="http://schemas.microsoft.com/office/powerpoint/2010/main" val="3308305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SPEAKER NOTES:</a:t>
            </a:r>
          </a:p>
          <a:p>
            <a:endParaRPr lang="en-GB" dirty="0"/>
          </a:p>
          <a:p>
            <a:pPr marL="171450" indent="-171450">
              <a:buFont typeface="Arial" panose="020B0604020202020204" pitchFamily="34" charset="0"/>
              <a:buChar char="•"/>
            </a:pPr>
            <a:r>
              <a:rPr lang="en-GB" dirty="0"/>
              <a:t>Employers who offer industry placements make a commitment to provide valuable training and work experience to T-Level students. </a:t>
            </a:r>
          </a:p>
          <a:p>
            <a:pPr marL="171450" indent="-171450">
              <a:buFont typeface="Arial" panose="020B0604020202020204" pitchFamily="34" charset="0"/>
              <a:buChar char="•"/>
            </a:pPr>
            <a:r>
              <a:rPr lang="en-GB" dirty="0"/>
              <a:t>Employers are responsible for ensuring that the student is treated fairly and respectfully and is provided with meaningful tasks and responsibilities. </a:t>
            </a:r>
          </a:p>
          <a:p>
            <a:pPr marL="171450" indent="-171450">
              <a:buFont typeface="Arial" panose="020B0604020202020204" pitchFamily="34" charset="0"/>
              <a:buChar char="•"/>
            </a:pPr>
            <a:r>
              <a:rPr lang="en-GB" dirty="0"/>
              <a:t>Employers will also need to provide regular feedback and support, and help the student develop employability skills. It is important to adhere to relevant laws and regulations, including health and safety, data protection, and equality and diversity. </a:t>
            </a:r>
          </a:p>
          <a:p>
            <a:pPr marL="171450" indent="-171450">
              <a:buFont typeface="Arial" panose="020B0604020202020204" pitchFamily="34" charset="0"/>
              <a:buChar char="•"/>
            </a:pPr>
            <a:r>
              <a:rPr lang="en-GB" dirty="0"/>
              <a:t>By offering an industry placement, employers can help develop the next generation of skilled workers and benefit from fresh perspectives and new talent in their organisation.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You may also wish to explain there are no requirements for payment, offer of a job longer-term etc.</a:t>
            </a:r>
          </a:p>
        </p:txBody>
      </p:sp>
      <p:sp>
        <p:nvSpPr>
          <p:cNvPr id="4" name="Slide Number Placeholder 3"/>
          <p:cNvSpPr>
            <a:spLocks noGrp="1"/>
          </p:cNvSpPr>
          <p:nvPr>
            <p:ph type="sldNum" sz="quarter" idx="5"/>
          </p:nvPr>
        </p:nvSpPr>
        <p:spPr/>
        <p:txBody>
          <a:bodyPr/>
          <a:lstStyle/>
          <a:p>
            <a:fld id="{6143F48B-3A48-9244-B0B5-D26A6BFFB480}" type="slidenum">
              <a:rPr lang="en-GB" smtClean="0"/>
              <a:t>14</a:t>
            </a:fld>
            <a:endParaRPr lang="en-GB" dirty="0"/>
          </a:p>
        </p:txBody>
      </p:sp>
    </p:spTree>
    <p:extLst>
      <p:ext uri="{BB962C8B-B14F-4D97-AF65-F5344CB8AC3E}">
        <p14:creationId xmlns:p14="http://schemas.microsoft.com/office/powerpoint/2010/main" val="3244146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 </a:t>
            </a:r>
          </a:p>
          <a:p>
            <a:endParaRPr lang="en-GB" dirty="0"/>
          </a:p>
          <a:p>
            <a:r>
              <a:rPr lang="en-GB" dirty="0"/>
              <a:t>During an industry placement, it is important that both employer and student are supported to ensure a successful outcome. In this slide, discuss how you will support both parties during the placement. You may wish to edit this slide with your specific approach however, this sets out the minimum expectations.</a:t>
            </a:r>
          </a:p>
        </p:txBody>
      </p:sp>
      <p:sp>
        <p:nvSpPr>
          <p:cNvPr id="4" name="Slide Number Placeholder 3"/>
          <p:cNvSpPr>
            <a:spLocks noGrp="1"/>
          </p:cNvSpPr>
          <p:nvPr>
            <p:ph type="sldNum" sz="quarter" idx="5"/>
          </p:nvPr>
        </p:nvSpPr>
        <p:spPr/>
        <p:txBody>
          <a:bodyPr/>
          <a:lstStyle/>
          <a:p>
            <a:fld id="{6143F48B-3A48-9244-B0B5-D26A6BFFB480}" type="slidenum">
              <a:rPr lang="en-GB" smtClean="0"/>
              <a:t>15</a:t>
            </a:fld>
            <a:endParaRPr lang="en-GB" dirty="0"/>
          </a:p>
        </p:txBody>
      </p:sp>
    </p:spTree>
    <p:extLst>
      <p:ext uri="{BB962C8B-B14F-4D97-AF65-F5344CB8AC3E}">
        <p14:creationId xmlns:p14="http://schemas.microsoft.com/office/powerpoint/2010/main" val="4048430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u="none" strike="noStrike" dirty="0">
                <a:solidFill>
                  <a:srgbClr val="000000"/>
                </a:solidFill>
                <a:effectLst/>
                <a:highlight>
                  <a:srgbClr val="FFFF00"/>
                </a:highlight>
                <a:latin typeface="Segoe UI" panose="020B0502040204020203" pitchFamily="34" charset="0"/>
              </a:rPr>
              <a:t>If you offer a progression route such as an apprenticeship, make sure to make this part of the information – you want to demonstrate you can develop their workforce pipeline with T Levels and your wider skills offer.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u="none" strike="noStrike" dirty="0">
                <a:solidFill>
                  <a:srgbClr val="000000"/>
                </a:solidFill>
                <a:effectLst/>
                <a:highlight>
                  <a:srgbClr val="FFFF00"/>
                </a:highlight>
                <a:latin typeface="Segoe UI" panose="020B0502040204020203" pitchFamily="34" charset="0"/>
              </a:rPr>
              <a:t>Examples provided cover both T Levels, you may wish to edit to be relevant to just one T Level if you don’t offer both or if this is a targeted pitch at a particular employer. </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r>
              <a:rPr lang="en-GB" dirty="0"/>
              <a:t>SPEAKER NOTES:</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This slide outlines the various progression routes available to Construction T Level students. Students can pursue higher education in a related field or enter the workforce directly. Various career options are available, including tradespeople, maintenance and building design. With experience, students can progress to roles such as site managers, surveyors and engineers.</a:t>
            </a:r>
          </a:p>
          <a:p>
            <a:endParaRPr lang="en-GB" dirty="0"/>
          </a:p>
        </p:txBody>
      </p:sp>
      <p:sp>
        <p:nvSpPr>
          <p:cNvPr id="4" name="Slide Number Placeholder 3"/>
          <p:cNvSpPr>
            <a:spLocks noGrp="1"/>
          </p:cNvSpPr>
          <p:nvPr>
            <p:ph type="sldNum" sz="quarter" idx="5"/>
          </p:nvPr>
        </p:nvSpPr>
        <p:spPr/>
        <p:txBody>
          <a:bodyPr/>
          <a:lstStyle/>
          <a:p>
            <a:fld id="{6143F48B-3A48-9244-B0B5-D26A6BFFB480}" type="slidenum">
              <a:rPr lang="en-GB" smtClean="0"/>
              <a:t>16</a:t>
            </a:fld>
            <a:endParaRPr lang="en-GB" dirty="0"/>
          </a:p>
        </p:txBody>
      </p:sp>
    </p:spTree>
    <p:extLst>
      <p:ext uri="{BB962C8B-B14F-4D97-AF65-F5344CB8AC3E}">
        <p14:creationId xmlns:p14="http://schemas.microsoft.com/office/powerpoint/2010/main" val="3586998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282575"/>
            <a:ext cx="6523038" cy="3670300"/>
          </a:xfrm>
        </p:spPr>
      </p:sp>
      <p:sp>
        <p:nvSpPr>
          <p:cNvPr id="3" name="Notes Placeholder 2"/>
          <p:cNvSpPr>
            <a:spLocks noGrp="1"/>
          </p:cNvSpPr>
          <p:nvPr>
            <p:ph type="body" idx="1"/>
          </p:nvPr>
        </p:nvSpPr>
        <p:spPr>
          <a:xfrm>
            <a:off x="404400" y="4265542"/>
            <a:ext cx="5740416" cy="5251150"/>
          </a:xfrm>
        </p:spPr>
        <p:txBody>
          <a:bodyPr/>
          <a:lstStyle/>
          <a:p>
            <a:endParaRPr lang="en-GB" sz="1050" dirty="0"/>
          </a:p>
          <a:p>
            <a:endParaRPr lang="en-GB" sz="1050" dirty="0"/>
          </a:p>
          <a:p>
            <a:r>
              <a:rPr lang="en-GB" dirty="0"/>
              <a:t>SPEAKERS NOTES:</a:t>
            </a:r>
          </a:p>
          <a:p>
            <a:endParaRPr lang="en-GB" dirty="0"/>
          </a:p>
          <a:p>
            <a:pPr marL="171450" indent="-171450">
              <a:buFont typeface="Arial" panose="020B0604020202020204" pitchFamily="34" charset="0"/>
              <a:buChar char="•"/>
            </a:pPr>
            <a:r>
              <a:rPr lang="en-GB" dirty="0"/>
              <a:t>Open the discussion up for any questions…</a:t>
            </a:r>
          </a:p>
          <a:p>
            <a:endParaRPr lang="en-GB" dirty="0"/>
          </a:p>
        </p:txBody>
      </p:sp>
      <p:sp>
        <p:nvSpPr>
          <p:cNvPr id="4" name="Slide Number Placeholder 3"/>
          <p:cNvSpPr>
            <a:spLocks noGrp="1"/>
          </p:cNvSpPr>
          <p:nvPr>
            <p:ph type="sldNum" sz="quarter" idx="5"/>
          </p:nvPr>
        </p:nvSpPr>
        <p:spPr/>
        <p:txBody>
          <a:bodyPr/>
          <a:lstStyle/>
          <a:p>
            <a:fld id="{A43584B4-5C97-4A4F-8376-21A6D0FC9A32}" type="slidenum">
              <a:rPr lang="en-GB" smtClean="0"/>
              <a:t>17</a:t>
            </a:fld>
            <a:endParaRPr lang="en-GB" dirty="0"/>
          </a:p>
        </p:txBody>
      </p:sp>
    </p:spTree>
    <p:extLst>
      <p:ext uri="{BB962C8B-B14F-4D97-AF65-F5344CB8AC3E}">
        <p14:creationId xmlns:p14="http://schemas.microsoft.com/office/powerpoint/2010/main" val="813820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NOTES: Edit this slide as appropriate. This is the call for action for the employer this will depend on whether you are presenting this to a group of employers, or an individual employer.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SPEAKER NOTES: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&lt;To be inserted by presenter&gt;</a:t>
            </a:r>
          </a:p>
        </p:txBody>
      </p:sp>
      <p:sp>
        <p:nvSpPr>
          <p:cNvPr id="4" name="Slide Number Placeholder 3"/>
          <p:cNvSpPr>
            <a:spLocks noGrp="1"/>
          </p:cNvSpPr>
          <p:nvPr>
            <p:ph type="sldNum" sz="quarter" idx="5"/>
          </p:nvPr>
        </p:nvSpPr>
        <p:spPr/>
        <p:txBody>
          <a:bodyPr/>
          <a:lstStyle/>
          <a:p>
            <a:fld id="{EFF8DC11-5811-E54C-93FB-BDA3EAE90651}" type="slidenum">
              <a:rPr lang="en-GB" smtClean="0"/>
              <a:t>18</a:t>
            </a:fld>
            <a:endParaRPr lang="en-GB" dirty="0"/>
          </a:p>
        </p:txBody>
      </p:sp>
    </p:spTree>
    <p:extLst>
      <p:ext uri="{BB962C8B-B14F-4D97-AF65-F5344CB8AC3E}">
        <p14:creationId xmlns:p14="http://schemas.microsoft.com/office/powerpoint/2010/main" val="1706319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282575"/>
            <a:ext cx="6523038" cy="3670300"/>
          </a:xfrm>
        </p:spPr>
      </p:sp>
      <p:sp>
        <p:nvSpPr>
          <p:cNvPr id="3" name="Notes Placeholder 2"/>
          <p:cNvSpPr>
            <a:spLocks noGrp="1"/>
          </p:cNvSpPr>
          <p:nvPr>
            <p:ph type="body" idx="1"/>
          </p:nvPr>
        </p:nvSpPr>
        <p:spPr>
          <a:xfrm>
            <a:off x="403514" y="4265541"/>
            <a:ext cx="5955832" cy="4678125"/>
          </a:xfrm>
        </p:spPr>
        <p:txBody>
          <a:bodyPr/>
          <a:lstStyle/>
          <a:p>
            <a:r>
              <a:rPr lang="en-GB" dirty="0"/>
              <a:t>NOTES:</a:t>
            </a:r>
          </a:p>
          <a:p>
            <a:endParaRPr lang="en-GB" dirty="0"/>
          </a:p>
          <a:p>
            <a:r>
              <a:rPr lang="en-GB" dirty="0"/>
              <a:t>If you have relevant case studies – provide links etc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584B4-5C97-4A4F-8376-21A6D0FC9A32}"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967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SPEAKER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This session is aimed to give you an overview of the Construction T Level, the occupational specialisms and the industry placements</a:t>
            </a: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I will provide you with an overview of the programme, tell you a little about our students and why you might be interested in hosting a student in your workplace.  We will explore the types and projects and tasks a student would typically be involved in whilst on their industry placement, describe how our placement model works and answer any questions. </a:t>
            </a: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Finally, I am keen to understand if you remain interested and if you would like to progress this further.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FF8DC11-5811-E54C-93FB-BDA3EAE90651}" type="slidenum">
              <a:rPr lang="en-GB" smtClean="0"/>
              <a:t>2</a:t>
            </a:fld>
            <a:endParaRPr lang="en-GB" dirty="0"/>
          </a:p>
        </p:txBody>
      </p:sp>
    </p:spTree>
    <p:extLst>
      <p:ext uri="{BB962C8B-B14F-4D97-AF65-F5344CB8AC3E}">
        <p14:creationId xmlns:p14="http://schemas.microsoft.com/office/powerpoint/2010/main" val="4236538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NOTES: Make sure the contact details you provide (phone and email) are manned and will be responded to in a timely way.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SPEAKER NOTES:</a:t>
            </a:r>
          </a:p>
          <a:p>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Thank audience for their time and ensure there is a clear route for further engagement.</a:t>
            </a:r>
          </a:p>
        </p:txBody>
      </p:sp>
      <p:sp>
        <p:nvSpPr>
          <p:cNvPr id="4" name="Slide Number Placeholder 3"/>
          <p:cNvSpPr>
            <a:spLocks noGrp="1"/>
          </p:cNvSpPr>
          <p:nvPr>
            <p:ph type="sldNum" sz="quarter" idx="5"/>
          </p:nvPr>
        </p:nvSpPr>
        <p:spPr/>
        <p:txBody>
          <a:bodyPr/>
          <a:lstStyle/>
          <a:p>
            <a:fld id="{EFF8DC11-5811-E54C-93FB-BDA3EAE90651}" type="slidenum">
              <a:rPr lang="en-GB" smtClean="0"/>
              <a:t>20</a:t>
            </a:fld>
            <a:endParaRPr lang="en-GB" dirty="0"/>
          </a:p>
        </p:txBody>
      </p:sp>
    </p:spTree>
    <p:extLst>
      <p:ext uri="{BB962C8B-B14F-4D97-AF65-F5344CB8AC3E}">
        <p14:creationId xmlns:p14="http://schemas.microsoft.com/office/powerpoint/2010/main" val="398144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You may need to edit this slide to reflect the T Levels that your organisation offers, if you choose to do this you may also want to edit the whole slide pack to be relevant to just 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There may however be some value in sharing the wider offer with employers as you may gain some useful intelligence and understanding on which T Levels employers would be most interested in, which could support future curriculum planning.</a:t>
            </a:r>
          </a:p>
          <a:p>
            <a:endParaRPr lang="en-GB" dirty="0"/>
          </a:p>
        </p:txBody>
      </p:sp>
      <p:sp>
        <p:nvSpPr>
          <p:cNvPr id="4" name="Slide Number Placeholder 3"/>
          <p:cNvSpPr>
            <a:spLocks noGrp="1"/>
          </p:cNvSpPr>
          <p:nvPr>
            <p:ph type="sldNum" sz="quarter" idx="5"/>
          </p:nvPr>
        </p:nvSpPr>
        <p:spPr/>
        <p:txBody>
          <a:bodyPr/>
          <a:lstStyle/>
          <a:p>
            <a:fld id="{6143F48B-3A48-9244-B0B5-D26A6BFFB480}" type="slidenum">
              <a:rPr lang="en-GB" smtClean="0"/>
              <a:t>3</a:t>
            </a:fld>
            <a:endParaRPr lang="en-GB" dirty="0"/>
          </a:p>
        </p:txBody>
      </p:sp>
    </p:spTree>
    <p:extLst>
      <p:ext uri="{BB962C8B-B14F-4D97-AF65-F5344CB8AC3E}">
        <p14:creationId xmlns:p14="http://schemas.microsoft.com/office/powerpoint/2010/main" val="2304498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You may need to edit this slide to reflect the occupational specialisms that your organisation offers.  Whilst you could remove those you don’t there could be some value in understanding which employers would be most interested in to support your future curriculum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SPEAKER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rgbClr val="E8462B"/>
                </a:solidFill>
                <a:effectLst/>
              </a:rPr>
              <a:t>Provide a high-level overview of the Building Services Engineering for Construction T Level. </a:t>
            </a:r>
          </a:p>
          <a:p>
            <a:endParaRPr lang="en-GB" dirty="0"/>
          </a:p>
          <a:p>
            <a:endParaRPr lang="en-GB" dirty="0"/>
          </a:p>
        </p:txBody>
      </p:sp>
      <p:sp>
        <p:nvSpPr>
          <p:cNvPr id="4" name="Slide Number Placeholder 3"/>
          <p:cNvSpPr>
            <a:spLocks noGrp="1"/>
          </p:cNvSpPr>
          <p:nvPr>
            <p:ph type="sldNum" sz="quarter" idx="5"/>
          </p:nvPr>
        </p:nvSpPr>
        <p:spPr/>
        <p:txBody>
          <a:bodyPr/>
          <a:lstStyle/>
          <a:p>
            <a:fld id="{6143F48B-3A48-9244-B0B5-D26A6BFFB480}" type="slidenum">
              <a:rPr lang="en-GB" smtClean="0"/>
              <a:t>4</a:t>
            </a:fld>
            <a:endParaRPr lang="en-GB" dirty="0"/>
          </a:p>
        </p:txBody>
      </p:sp>
    </p:spTree>
    <p:extLst>
      <p:ext uri="{BB962C8B-B14F-4D97-AF65-F5344CB8AC3E}">
        <p14:creationId xmlns:p14="http://schemas.microsoft.com/office/powerpoint/2010/main" val="473897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282575"/>
            <a:ext cx="6523038" cy="3670300"/>
          </a:xfrm>
        </p:spPr>
      </p:sp>
      <p:sp>
        <p:nvSpPr>
          <p:cNvPr id="3" name="Notes Placeholder 2"/>
          <p:cNvSpPr>
            <a:spLocks noGrp="1"/>
          </p:cNvSpPr>
          <p:nvPr>
            <p:ph type="body" idx="1"/>
          </p:nvPr>
        </p:nvSpPr>
        <p:spPr>
          <a:xfrm>
            <a:off x="404399" y="4187370"/>
            <a:ext cx="5955832" cy="6331866"/>
          </a:xfrm>
        </p:spPr>
        <p:txBody>
          <a:bodyPr/>
          <a:lstStyle/>
          <a:p>
            <a:pPr>
              <a:lnSpc>
                <a:spcPct val="110000"/>
              </a:lnSpc>
            </a:pPr>
            <a:r>
              <a:rPr lang="en-GB" sz="1050" dirty="0"/>
              <a:t>NOTES:</a:t>
            </a:r>
          </a:p>
          <a:p>
            <a:pPr marL="171450" indent="-171450">
              <a:lnSpc>
                <a:spcPct val="110000"/>
              </a:lnSpc>
              <a:buFont typeface="Arial" panose="020B0604020202020204" pitchFamily="34" charset="0"/>
              <a:buChar char="•"/>
            </a:pPr>
            <a:r>
              <a:rPr lang="en-GB" sz="1050" dirty="0"/>
              <a:t>Choice to edit occupational specialisms, in line with your offer</a:t>
            </a:r>
          </a:p>
          <a:p>
            <a:pPr>
              <a:lnSpc>
                <a:spcPct val="110000"/>
              </a:lnSpc>
            </a:pPr>
            <a:endParaRPr lang="en-GB" sz="1050" dirty="0"/>
          </a:p>
          <a:p>
            <a:pPr>
              <a:lnSpc>
                <a:spcPct val="110000"/>
              </a:lnSpc>
            </a:pPr>
            <a:r>
              <a:rPr lang="en-GB" sz="1050" dirty="0"/>
              <a:t>SPEAKERS NOTES:</a:t>
            </a:r>
          </a:p>
          <a:p>
            <a:pPr>
              <a:lnSpc>
                <a:spcPct val="110000"/>
              </a:lnSpc>
            </a:pPr>
            <a:endParaRPr lang="en-GB" sz="1050" dirty="0"/>
          </a:p>
          <a:p>
            <a:pPr>
              <a:lnSpc>
                <a:spcPct val="110000"/>
              </a:lnSpc>
            </a:pPr>
            <a:r>
              <a:rPr lang="en-GB" sz="1050" dirty="0"/>
              <a:t>What makes up </a:t>
            </a:r>
            <a:r>
              <a:rPr lang="en-GB" sz="1050" b="0" dirty="0">
                <a:solidFill>
                  <a:srgbClr val="E8462B"/>
                </a:solidFill>
                <a:effectLst/>
              </a:rPr>
              <a:t>Building Services Engineering for Construction </a:t>
            </a:r>
            <a:r>
              <a:rPr lang="en-GB" sz="1050" dirty="0"/>
              <a:t> T Level</a:t>
            </a:r>
          </a:p>
          <a:p>
            <a:pPr>
              <a:lnSpc>
                <a:spcPct val="110000"/>
              </a:lnSpc>
            </a:pPr>
            <a:endParaRPr lang="en-GB" sz="1050" dirty="0"/>
          </a:p>
          <a:p>
            <a:pPr>
              <a:lnSpc>
                <a:spcPct val="110000"/>
              </a:lnSpc>
            </a:pPr>
            <a:r>
              <a:rPr lang="en-GB" sz="1050" b="1" dirty="0">
                <a:solidFill>
                  <a:srgbClr val="E8472B"/>
                </a:solidFill>
              </a:rPr>
              <a:t>Core</a:t>
            </a:r>
          </a:p>
          <a:p>
            <a:pPr>
              <a:lnSpc>
                <a:spcPct val="110000"/>
              </a:lnSpc>
            </a:pPr>
            <a:r>
              <a:rPr lang="en-GB" sz="1050" dirty="0"/>
              <a:t>Students learn knowledge, concepts, and principles about the route</a:t>
            </a:r>
          </a:p>
          <a:p>
            <a:pPr>
              <a:lnSpc>
                <a:spcPct val="110000"/>
              </a:lnSpc>
            </a:pPr>
            <a:r>
              <a:rPr lang="en-GB" sz="1050" dirty="0"/>
              <a:t>The Core will be assessed through an exam and a project</a:t>
            </a:r>
          </a:p>
          <a:p>
            <a:pPr>
              <a:lnSpc>
                <a:spcPct val="110000"/>
              </a:lnSpc>
            </a:pPr>
            <a:endParaRPr lang="en-GB" sz="1050" dirty="0"/>
          </a:p>
          <a:p>
            <a:pPr>
              <a:lnSpc>
                <a:spcPct val="110000"/>
              </a:lnSpc>
            </a:pPr>
            <a:endParaRPr lang="en-GB" sz="1050" b="1" dirty="0"/>
          </a:p>
          <a:p>
            <a:pPr>
              <a:lnSpc>
                <a:spcPct val="110000"/>
              </a:lnSpc>
            </a:pPr>
            <a:r>
              <a:rPr lang="en-GB" sz="1050" b="1" dirty="0">
                <a:solidFill>
                  <a:srgbClr val="E8472B"/>
                </a:solidFill>
              </a:rPr>
              <a:t>Occupational specialism</a:t>
            </a:r>
          </a:p>
          <a:p>
            <a:pPr>
              <a:lnSpc>
                <a:spcPct val="110000"/>
              </a:lnSpc>
            </a:pPr>
            <a:r>
              <a:rPr lang="en-GB" sz="1050" dirty="0"/>
              <a:t>Students choose a specialism</a:t>
            </a:r>
          </a:p>
          <a:p>
            <a:pPr>
              <a:lnSpc>
                <a:spcPct val="110000"/>
              </a:lnSpc>
            </a:pPr>
            <a:r>
              <a:rPr lang="en-GB" sz="1050" dirty="0"/>
              <a:t>They will learn and be assessed on the knowledge and skills needed to do a specific job</a:t>
            </a:r>
          </a:p>
          <a:p>
            <a:pPr>
              <a:lnSpc>
                <a:spcPct val="110000"/>
              </a:lnSpc>
            </a:pPr>
            <a:r>
              <a:rPr lang="en-GB" sz="1050" dirty="0"/>
              <a:t>This will be assessed through assignments and tasks, which might be part of the industry placement</a:t>
            </a:r>
          </a:p>
          <a:p>
            <a:pPr>
              <a:lnSpc>
                <a:spcPct val="110000"/>
              </a:lnSpc>
            </a:pPr>
            <a:endParaRPr lang="en-GB" sz="1050" b="1" dirty="0"/>
          </a:p>
          <a:p>
            <a:pPr>
              <a:lnSpc>
                <a:spcPct val="110000"/>
              </a:lnSpc>
            </a:pPr>
            <a:r>
              <a:rPr lang="en-GB" sz="1050" b="1" dirty="0">
                <a:solidFill>
                  <a:srgbClr val="E8472B"/>
                </a:solidFill>
              </a:rPr>
              <a:t>Industry placement</a:t>
            </a:r>
          </a:p>
          <a:p>
            <a:pPr>
              <a:lnSpc>
                <a:spcPct val="110000"/>
              </a:lnSpc>
            </a:pPr>
            <a:r>
              <a:rPr lang="en-GB" sz="1050" b="0" dirty="0"/>
              <a:t>This is time spent with an employer like you, making a meaningful contribution to your organisation </a:t>
            </a:r>
          </a:p>
          <a:p>
            <a:pPr>
              <a:lnSpc>
                <a:spcPct val="110000"/>
              </a:lnSpc>
            </a:pPr>
            <a:r>
              <a:rPr lang="en-GB" sz="1400" b="0" i="0" dirty="0">
                <a:solidFill>
                  <a:srgbClr val="0B0C0C"/>
                </a:solidFill>
                <a:effectLst/>
                <a:latin typeface="GDS Transport"/>
              </a:rPr>
              <a:t>Students may spend up to one third of their total placement hours in an approved skills hub (such as the CITB’s) or employer training centre. </a:t>
            </a:r>
            <a:endParaRPr lang="en-GB" sz="1050" b="0" dirty="0"/>
          </a:p>
          <a:p>
            <a:pPr>
              <a:lnSpc>
                <a:spcPct val="110000"/>
              </a:lnSpc>
            </a:pPr>
            <a:endParaRPr lang="en-GB" sz="1050" dirty="0"/>
          </a:p>
          <a:p>
            <a:pPr>
              <a:lnSpc>
                <a:spcPct val="110000"/>
              </a:lnSpc>
            </a:pPr>
            <a:endParaRPr lang="en-GB" sz="1050" dirty="0"/>
          </a:p>
          <a:p>
            <a:pPr>
              <a:lnSpc>
                <a:spcPct val="110000"/>
              </a:lnSpc>
            </a:pPr>
            <a:r>
              <a:rPr lang="en-GB" sz="1050" b="1" dirty="0">
                <a:solidFill>
                  <a:srgbClr val="E8472B"/>
                </a:solidFill>
              </a:rPr>
              <a:t>Other requirements</a:t>
            </a:r>
          </a:p>
          <a:p>
            <a:pPr>
              <a:lnSpc>
                <a:spcPct val="110000"/>
              </a:lnSpc>
            </a:pPr>
            <a:r>
              <a:rPr lang="en-GB" sz="1050" dirty="0"/>
              <a:t>The employer panels who designed the T Level included specific requirements and accreditations that students will need in the workplace, again getting them ready for work. These could include additional training, certifications or memberships</a:t>
            </a:r>
          </a:p>
          <a:p>
            <a:endParaRPr lang="en-GB" sz="1050" dirty="0"/>
          </a:p>
        </p:txBody>
      </p:sp>
      <p:sp>
        <p:nvSpPr>
          <p:cNvPr id="4" name="Slide Number Placeholder 3"/>
          <p:cNvSpPr>
            <a:spLocks noGrp="1"/>
          </p:cNvSpPr>
          <p:nvPr>
            <p:ph type="sldNum" sz="quarter" idx="5"/>
          </p:nvPr>
        </p:nvSpPr>
        <p:spPr/>
        <p:txBody>
          <a:bodyPr/>
          <a:lstStyle/>
          <a:p>
            <a:fld id="{A43584B4-5C97-4A4F-8376-21A6D0FC9A32}" type="slidenum">
              <a:rPr lang="en-GB" smtClean="0"/>
              <a:t>5</a:t>
            </a:fld>
            <a:endParaRPr lang="en-GB" dirty="0"/>
          </a:p>
        </p:txBody>
      </p:sp>
    </p:spTree>
    <p:extLst>
      <p:ext uri="{BB962C8B-B14F-4D97-AF65-F5344CB8AC3E}">
        <p14:creationId xmlns:p14="http://schemas.microsoft.com/office/powerpoint/2010/main" val="3042559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You may need to edit this slide to reflect the occupational specialisms that your organisation offers.  Whilst you could remove those you don’t there could be some value in understanding which employers would be most interested in to support your future curriculum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SPEAKER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rgbClr val="E8462B"/>
                </a:solidFill>
                <a:effectLst/>
              </a:rPr>
              <a:t>Provide a high-level overview of the </a:t>
            </a:r>
            <a:r>
              <a:rPr lang="en-GB" sz="1200" dirty="0"/>
              <a:t>Design Surveying &amp; Planning for Construction  </a:t>
            </a:r>
            <a:r>
              <a:rPr lang="en-GB" sz="1200" b="0" dirty="0">
                <a:solidFill>
                  <a:srgbClr val="E8462B"/>
                </a:solidFill>
                <a:effectLst/>
              </a:rPr>
              <a:t>T Level.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Design Surveying &amp; Planning for Construction  </a:t>
            </a:r>
            <a:r>
              <a:rPr lang="en-GB" dirty="0"/>
              <a:t>T Level is a highly practical course that provides students with practical knowledge and skills required for employment in the </a:t>
            </a:r>
            <a:r>
              <a:rPr lang="en-GB" sz="1200" dirty="0"/>
              <a:t>construction </a:t>
            </a:r>
            <a:r>
              <a:rPr lang="en-GB" dirty="0"/>
              <a:t>industry.</a:t>
            </a:r>
          </a:p>
        </p:txBody>
      </p:sp>
      <p:sp>
        <p:nvSpPr>
          <p:cNvPr id="4" name="Slide Number Placeholder 3"/>
          <p:cNvSpPr>
            <a:spLocks noGrp="1"/>
          </p:cNvSpPr>
          <p:nvPr>
            <p:ph type="sldNum" sz="quarter" idx="5"/>
          </p:nvPr>
        </p:nvSpPr>
        <p:spPr/>
        <p:txBody>
          <a:bodyPr/>
          <a:lstStyle/>
          <a:p>
            <a:fld id="{6143F48B-3A48-9244-B0B5-D26A6BFFB480}" type="slidenum">
              <a:rPr lang="en-GB" smtClean="0"/>
              <a:t>6</a:t>
            </a:fld>
            <a:endParaRPr lang="en-GB" dirty="0"/>
          </a:p>
        </p:txBody>
      </p:sp>
    </p:spTree>
    <p:extLst>
      <p:ext uri="{BB962C8B-B14F-4D97-AF65-F5344CB8AC3E}">
        <p14:creationId xmlns:p14="http://schemas.microsoft.com/office/powerpoint/2010/main" val="2113082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282575"/>
            <a:ext cx="6523038" cy="3670300"/>
          </a:xfrm>
        </p:spPr>
      </p:sp>
      <p:sp>
        <p:nvSpPr>
          <p:cNvPr id="3" name="Notes Placeholder 2"/>
          <p:cNvSpPr>
            <a:spLocks noGrp="1"/>
          </p:cNvSpPr>
          <p:nvPr>
            <p:ph type="body" idx="1"/>
          </p:nvPr>
        </p:nvSpPr>
        <p:spPr>
          <a:xfrm>
            <a:off x="404399" y="4187370"/>
            <a:ext cx="5955832" cy="6331866"/>
          </a:xfrm>
        </p:spPr>
        <p:txBody>
          <a:bodyPr/>
          <a:lstStyle/>
          <a:p>
            <a:pPr>
              <a:lnSpc>
                <a:spcPct val="110000"/>
              </a:lnSpc>
            </a:pPr>
            <a:r>
              <a:rPr lang="en-GB" sz="1050" dirty="0"/>
              <a:t>NOTES:</a:t>
            </a:r>
          </a:p>
          <a:p>
            <a:pPr marL="171450" indent="-171450">
              <a:lnSpc>
                <a:spcPct val="110000"/>
              </a:lnSpc>
              <a:buFont typeface="Arial" panose="020B0604020202020204" pitchFamily="34" charset="0"/>
              <a:buChar char="•"/>
            </a:pPr>
            <a:r>
              <a:rPr lang="en-GB" sz="1050" dirty="0"/>
              <a:t>Choice to edit occupational specialisms, in line with your offer</a:t>
            </a:r>
          </a:p>
          <a:p>
            <a:pPr>
              <a:lnSpc>
                <a:spcPct val="110000"/>
              </a:lnSpc>
            </a:pPr>
            <a:endParaRPr lang="en-GB" sz="1050" dirty="0"/>
          </a:p>
          <a:p>
            <a:pPr>
              <a:lnSpc>
                <a:spcPct val="110000"/>
              </a:lnSpc>
            </a:pPr>
            <a:r>
              <a:rPr lang="en-GB" sz="1050" dirty="0"/>
              <a:t>SPEAKERS NOTES:</a:t>
            </a:r>
          </a:p>
          <a:p>
            <a:pPr>
              <a:lnSpc>
                <a:spcPct val="110000"/>
              </a:lnSpc>
            </a:pPr>
            <a:endParaRPr lang="en-GB" sz="1050" dirty="0"/>
          </a:p>
          <a:p>
            <a:pPr>
              <a:lnSpc>
                <a:spcPct val="110000"/>
              </a:lnSpc>
            </a:pPr>
            <a:r>
              <a:rPr lang="en-GB" sz="1050" dirty="0"/>
              <a:t>What makes up Design Surveying &amp; Planning for Construction T Level</a:t>
            </a:r>
          </a:p>
          <a:p>
            <a:pPr>
              <a:lnSpc>
                <a:spcPct val="110000"/>
              </a:lnSpc>
            </a:pPr>
            <a:endParaRPr lang="en-GB" sz="1050" dirty="0"/>
          </a:p>
          <a:p>
            <a:pPr>
              <a:lnSpc>
                <a:spcPct val="110000"/>
              </a:lnSpc>
            </a:pPr>
            <a:r>
              <a:rPr lang="en-GB" sz="1050" b="1" dirty="0">
                <a:solidFill>
                  <a:srgbClr val="E8472B"/>
                </a:solidFill>
              </a:rPr>
              <a:t>Core</a:t>
            </a:r>
          </a:p>
          <a:p>
            <a:pPr>
              <a:lnSpc>
                <a:spcPct val="110000"/>
              </a:lnSpc>
            </a:pPr>
            <a:r>
              <a:rPr lang="en-GB" sz="1050" dirty="0"/>
              <a:t>Students learn knowledge, concepts, and principles about the route</a:t>
            </a:r>
          </a:p>
          <a:p>
            <a:pPr>
              <a:lnSpc>
                <a:spcPct val="110000"/>
              </a:lnSpc>
            </a:pPr>
            <a:r>
              <a:rPr lang="en-GB" sz="1050" dirty="0"/>
              <a:t>The Core will be assessed through an exam and a project</a:t>
            </a:r>
          </a:p>
          <a:p>
            <a:pPr>
              <a:lnSpc>
                <a:spcPct val="110000"/>
              </a:lnSpc>
            </a:pPr>
            <a:endParaRPr lang="en-GB" sz="1050" dirty="0"/>
          </a:p>
          <a:p>
            <a:pPr>
              <a:lnSpc>
                <a:spcPct val="110000"/>
              </a:lnSpc>
            </a:pPr>
            <a:endParaRPr lang="en-GB" sz="1050" b="1" dirty="0"/>
          </a:p>
          <a:p>
            <a:pPr>
              <a:lnSpc>
                <a:spcPct val="110000"/>
              </a:lnSpc>
            </a:pPr>
            <a:r>
              <a:rPr lang="en-GB" sz="1050" b="1" dirty="0">
                <a:solidFill>
                  <a:srgbClr val="E8472B"/>
                </a:solidFill>
              </a:rPr>
              <a:t>Occupational specialism</a:t>
            </a:r>
          </a:p>
          <a:p>
            <a:pPr>
              <a:lnSpc>
                <a:spcPct val="110000"/>
              </a:lnSpc>
            </a:pPr>
            <a:r>
              <a:rPr lang="en-GB" sz="1050" dirty="0"/>
              <a:t>Students choose a specialism</a:t>
            </a:r>
          </a:p>
          <a:p>
            <a:pPr>
              <a:lnSpc>
                <a:spcPct val="110000"/>
              </a:lnSpc>
            </a:pPr>
            <a:r>
              <a:rPr lang="en-GB" sz="1050" dirty="0"/>
              <a:t>They will learn and be assessed on the knowledge and skills needed to do a specific job</a:t>
            </a:r>
          </a:p>
          <a:p>
            <a:pPr>
              <a:lnSpc>
                <a:spcPct val="110000"/>
              </a:lnSpc>
            </a:pPr>
            <a:r>
              <a:rPr lang="en-GB" sz="1050" dirty="0"/>
              <a:t>This will be assessed through assignments and tasks, which might be part of the industry placement</a:t>
            </a:r>
          </a:p>
          <a:p>
            <a:pPr>
              <a:lnSpc>
                <a:spcPct val="110000"/>
              </a:lnSpc>
            </a:pPr>
            <a:endParaRPr lang="en-GB" sz="1050" b="1" dirty="0"/>
          </a:p>
          <a:p>
            <a:pPr>
              <a:lnSpc>
                <a:spcPct val="110000"/>
              </a:lnSpc>
            </a:pPr>
            <a:r>
              <a:rPr lang="en-GB" sz="1050" b="1" dirty="0">
                <a:solidFill>
                  <a:srgbClr val="E8472B"/>
                </a:solidFill>
              </a:rPr>
              <a:t>Industry placement</a:t>
            </a:r>
          </a:p>
          <a:p>
            <a:pPr>
              <a:lnSpc>
                <a:spcPct val="110000"/>
              </a:lnSpc>
            </a:pPr>
            <a:r>
              <a:rPr lang="en-GB" sz="1050" b="0" dirty="0"/>
              <a:t>This is time spent with an employer like you, making a meaningful contribution to your organisation </a:t>
            </a:r>
          </a:p>
          <a:p>
            <a:pPr>
              <a:lnSpc>
                <a:spcPct val="110000"/>
              </a:lnSpc>
            </a:pPr>
            <a:r>
              <a:rPr lang="en-GB" sz="1400" b="0" i="0" dirty="0">
                <a:solidFill>
                  <a:srgbClr val="0B0C0C"/>
                </a:solidFill>
                <a:effectLst/>
                <a:latin typeface="GDS Transport"/>
              </a:rPr>
              <a:t>Students may spend up to one third of their total placement hours in an approved skills hub (such as the CITB’s) or employer training centre. </a:t>
            </a:r>
            <a:endParaRPr lang="en-GB" sz="1050" b="0" dirty="0"/>
          </a:p>
          <a:p>
            <a:pPr>
              <a:lnSpc>
                <a:spcPct val="110000"/>
              </a:lnSpc>
            </a:pPr>
            <a:endParaRPr lang="en-GB" sz="1050" dirty="0"/>
          </a:p>
          <a:p>
            <a:pPr>
              <a:lnSpc>
                <a:spcPct val="110000"/>
              </a:lnSpc>
            </a:pPr>
            <a:r>
              <a:rPr lang="en-GB" sz="1050" b="1" dirty="0">
                <a:solidFill>
                  <a:srgbClr val="E8472B"/>
                </a:solidFill>
              </a:rPr>
              <a:t>Other requirements</a:t>
            </a:r>
          </a:p>
          <a:p>
            <a:pPr>
              <a:lnSpc>
                <a:spcPct val="110000"/>
              </a:lnSpc>
            </a:pPr>
            <a:r>
              <a:rPr lang="en-GB" sz="1050" dirty="0"/>
              <a:t>The employer panels who designed the T Level included specific requirements and accreditations that students will need in the workplace, again getting them ready for work. These could include additional training, certifications or memberships</a:t>
            </a:r>
          </a:p>
          <a:p>
            <a:endParaRPr lang="en-GB" sz="1050" dirty="0"/>
          </a:p>
        </p:txBody>
      </p:sp>
      <p:sp>
        <p:nvSpPr>
          <p:cNvPr id="4" name="Slide Number Placeholder 3"/>
          <p:cNvSpPr>
            <a:spLocks noGrp="1"/>
          </p:cNvSpPr>
          <p:nvPr>
            <p:ph type="sldNum" sz="quarter" idx="5"/>
          </p:nvPr>
        </p:nvSpPr>
        <p:spPr/>
        <p:txBody>
          <a:bodyPr/>
          <a:lstStyle/>
          <a:p>
            <a:fld id="{A43584B4-5C97-4A4F-8376-21A6D0FC9A32}" type="slidenum">
              <a:rPr lang="en-GB" smtClean="0"/>
              <a:t>7</a:t>
            </a:fld>
            <a:endParaRPr lang="en-GB" dirty="0"/>
          </a:p>
        </p:txBody>
      </p:sp>
    </p:spTree>
    <p:extLst>
      <p:ext uri="{BB962C8B-B14F-4D97-AF65-F5344CB8AC3E}">
        <p14:creationId xmlns:p14="http://schemas.microsoft.com/office/powerpoint/2010/main" val="212332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You may need to edit this slide to reflect the occupational specialisms that your organisation offers.  Whilst you could remove those you don’t there could be some value in understanding which employers would be most interested in to support your future curriculum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SPEAKER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rgbClr val="E8462B"/>
                </a:solidFill>
                <a:effectLst/>
              </a:rPr>
              <a:t>Provide a high-level overview of the Onsite Construction T Level.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rgbClr val="E8462B"/>
                </a:solidFill>
                <a:effectLst/>
              </a:rPr>
              <a:t>Onsite Construction </a:t>
            </a:r>
            <a:r>
              <a:rPr lang="en-GB" dirty="0"/>
              <a:t>T Level is a highly immersive course that provides students with practical knowledge and skills required for employment in the craft and design industry.</a:t>
            </a:r>
          </a:p>
        </p:txBody>
      </p:sp>
      <p:sp>
        <p:nvSpPr>
          <p:cNvPr id="4" name="Slide Number Placeholder 3"/>
          <p:cNvSpPr>
            <a:spLocks noGrp="1"/>
          </p:cNvSpPr>
          <p:nvPr>
            <p:ph type="sldNum" sz="quarter" idx="5"/>
          </p:nvPr>
        </p:nvSpPr>
        <p:spPr/>
        <p:txBody>
          <a:bodyPr/>
          <a:lstStyle/>
          <a:p>
            <a:fld id="{6143F48B-3A48-9244-B0B5-D26A6BFFB480}" type="slidenum">
              <a:rPr lang="en-GB" smtClean="0"/>
              <a:t>8</a:t>
            </a:fld>
            <a:endParaRPr lang="en-GB" dirty="0"/>
          </a:p>
        </p:txBody>
      </p:sp>
    </p:spTree>
    <p:extLst>
      <p:ext uri="{BB962C8B-B14F-4D97-AF65-F5344CB8AC3E}">
        <p14:creationId xmlns:p14="http://schemas.microsoft.com/office/powerpoint/2010/main" val="2120614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282575"/>
            <a:ext cx="6523038" cy="3670300"/>
          </a:xfrm>
        </p:spPr>
      </p:sp>
      <p:sp>
        <p:nvSpPr>
          <p:cNvPr id="3" name="Notes Placeholder 2"/>
          <p:cNvSpPr>
            <a:spLocks noGrp="1"/>
          </p:cNvSpPr>
          <p:nvPr>
            <p:ph type="body" idx="1"/>
          </p:nvPr>
        </p:nvSpPr>
        <p:spPr>
          <a:xfrm>
            <a:off x="404399" y="4187370"/>
            <a:ext cx="5955832" cy="6331866"/>
          </a:xfrm>
        </p:spPr>
        <p:txBody>
          <a:bodyPr/>
          <a:lstStyle/>
          <a:p>
            <a:pPr>
              <a:lnSpc>
                <a:spcPct val="110000"/>
              </a:lnSpc>
            </a:pPr>
            <a:r>
              <a:rPr lang="en-GB" sz="1050" dirty="0"/>
              <a:t>NOTES:</a:t>
            </a:r>
          </a:p>
          <a:p>
            <a:pPr marL="171450" indent="-171450">
              <a:lnSpc>
                <a:spcPct val="110000"/>
              </a:lnSpc>
              <a:buFont typeface="Arial" panose="020B0604020202020204" pitchFamily="34" charset="0"/>
              <a:buChar char="•"/>
            </a:pPr>
            <a:r>
              <a:rPr lang="en-GB" sz="1050" dirty="0"/>
              <a:t>Choice to edit occupational specialisms, in line with your offer</a:t>
            </a:r>
          </a:p>
          <a:p>
            <a:pPr>
              <a:lnSpc>
                <a:spcPct val="110000"/>
              </a:lnSpc>
            </a:pPr>
            <a:endParaRPr lang="en-GB" sz="1050" dirty="0"/>
          </a:p>
          <a:p>
            <a:pPr>
              <a:lnSpc>
                <a:spcPct val="110000"/>
              </a:lnSpc>
            </a:pPr>
            <a:r>
              <a:rPr lang="en-GB" sz="1050" dirty="0"/>
              <a:t>SPEAKERS NOTES:</a:t>
            </a:r>
          </a:p>
          <a:p>
            <a:pPr>
              <a:lnSpc>
                <a:spcPct val="110000"/>
              </a:lnSpc>
            </a:pPr>
            <a:endParaRPr lang="en-GB" sz="1050" dirty="0"/>
          </a:p>
          <a:p>
            <a:pPr>
              <a:lnSpc>
                <a:spcPct val="110000"/>
              </a:lnSpc>
            </a:pPr>
            <a:r>
              <a:rPr lang="en-GB" sz="1050" dirty="0"/>
              <a:t>What makes up </a:t>
            </a:r>
            <a:r>
              <a:rPr lang="en-GB" sz="1050" b="0" dirty="0">
                <a:solidFill>
                  <a:srgbClr val="E8462B"/>
                </a:solidFill>
                <a:effectLst/>
              </a:rPr>
              <a:t>Onsite Construction </a:t>
            </a:r>
            <a:r>
              <a:rPr lang="en-GB" sz="1050" dirty="0"/>
              <a:t>T Level</a:t>
            </a:r>
          </a:p>
          <a:p>
            <a:pPr>
              <a:lnSpc>
                <a:spcPct val="110000"/>
              </a:lnSpc>
            </a:pPr>
            <a:endParaRPr lang="en-GB" sz="1050" dirty="0"/>
          </a:p>
          <a:p>
            <a:pPr>
              <a:lnSpc>
                <a:spcPct val="110000"/>
              </a:lnSpc>
            </a:pPr>
            <a:r>
              <a:rPr lang="en-GB" sz="1050" b="1" dirty="0">
                <a:solidFill>
                  <a:srgbClr val="E8472B"/>
                </a:solidFill>
              </a:rPr>
              <a:t>Core</a:t>
            </a:r>
          </a:p>
          <a:p>
            <a:pPr>
              <a:lnSpc>
                <a:spcPct val="110000"/>
              </a:lnSpc>
            </a:pPr>
            <a:r>
              <a:rPr lang="en-GB" sz="1050" dirty="0"/>
              <a:t>Students learn knowledge, concepts, and principles about the route</a:t>
            </a:r>
          </a:p>
          <a:p>
            <a:pPr>
              <a:lnSpc>
                <a:spcPct val="110000"/>
              </a:lnSpc>
            </a:pPr>
            <a:r>
              <a:rPr lang="en-GB" sz="1050" dirty="0"/>
              <a:t>The Core will be assessed through an exam and a project</a:t>
            </a:r>
          </a:p>
          <a:p>
            <a:pPr>
              <a:lnSpc>
                <a:spcPct val="110000"/>
              </a:lnSpc>
            </a:pPr>
            <a:endParaRPr lang="en-GB" sz="1050" dirty="0"/>
          </a:p>
          <a:p>
            <a:pPr>
              <a:lnSpc>
                <a:spcPct val="110000"/>
              </a:lnSpc>
            </a:pPr>
            <a:endParaRPr lang="en-GB" sz="1050" b="1" dirty="0"/>
          </a:p>
          <a:p>
            <a:pPr>
              <a:lnSpc>
                <a:spcPct val="110000"/>
              </a:lnSpc>
            </a:pPr>
            <a:r>
              <a:rPr lang="en-GB" sz="1050" b="1" dirty="0">
                <a:solidFill>
                  <a:srgbClr val="E8472B"/>
                </a:solidFill>
              </a:rPr>
              <a:t>Occupational specialism</a:t>
            </a:r>
          </a:p>
          <a:p>
            <a:pPr>
              <a:lnSpc>
                <a:spcPct val="110000"/>
              </a:lnSpc>
            </a:pPr>
            <a:r>
              <a:rPr lang="en-GB" sz="1050" dirty="0"/>
              <a:t>Students choose a specialism</a:t>
            </a:r>
          </a:p>
          <a:p>
            <a:pPr>
              <a:lnSpc>
                <a:spcPct val="110000"/>
              </a:lnSpc>
            </a:pPr>
            <a:r>
              <a:rPr lang="en-GB" sz="1050" dirty="0"/>
              <a:t>They will learn and be assessed on the knowledge and skills needed to do a specific job</a:t>
            </a:r>
          </a:p>
          <a:p>
            <a:pPr>
              <a:lnSpc>
                <a:spcPct val="110000"/>
              </a:lnSpc>
            </a:pPr>
            <a:r>
              <a:rPr lang="en-GB" sz="1050" dirty="0"/>
              <a:t>This will be assessed through assignments and tasks, which might be part of the industry placement</a:t>
            </a:r>
          </a:p>
          <a:p>
            <a:pPr>
              <a:lnSpc>
                <a:spcPct val="110000"/>
              </a:lnSpc>
            </a:pPr>
            <a:endParaRPr lang="en-GB" sz="1050" b="1" dirty="0"/>
          </a:p>
          <a:p>
            <a:pPr>
              <a:lnSpc>
                <a:spcPct val="110000"/>
              </a:lnSpc>
            </a:pPr>
            <a:r>
              <a:rPr lang="en-GB" sz="1050" b="1" dirty="0">
                <a:solidFill>
                  <a:srgbClr val="E8472B"/>
                </a:solidFill>
              </a:rPr>
              <a:t>Industry placement</a:t>
            </a:r>
          </a:p>
          <a:p>
            <a:pPr>
              <a:lnSpc>
                <a:spcPct val="110000"/>
              </a:lnSpc>
            </a:pPr>
            <a:r>
              <a:rPr lang="en-GB" sz="1050" b="0" dirty="0"/>
              <a:t>This is time spent with an employer like you, making a meaningful contribution to your organisation </a:t>
            </a:r>
          </a:p>
          <a:p>
            <a:pPr>
              <a:lnSpc>
                <a:spcPct val="110000"/>
              </a:lnSpc>
            </a:pPr>
            <a:r>
              <a:rPr lang="en-GB" sz="1400" b="0" i="0" dirty="0">
                <a:solidFill>
                  <a:srgbClr val="0B0C0C"/>
                </a:solidFill>
                <a:effectLst/>
                <a:latin typeface="GDS Transport"/>
              </a:rPr>
              <a:t>Students may spend up to one third of their total placement hours in an approved skills hub (such as the CITB’s) or employer training centre. </a:t>
            </a:r>
            <a:endParaRPr lang="en-GB" sz="1050" b="0" dirty="0"/>
          </a:p>
          <a:p>
            <a:pPr>
              <a:lnSpc>
                <a:spcPct val="110000"/>
              </a:lnSpc>
            </a:pPr>
            <a:endParaRPr lang="en-GB" sz="1050" dirty="0"/>
          </a:p>
          <a:p>
            <a:pPr>
              <a:lnSpc>
                <a:spcPct val="110000"/>
              </a:lnSpc>
            </a:pPr>
            <a:r>
              <a:rPr lang="en-GB" sz="1050" b="1" dirty="0">
                <a:solidFill>
                  <a:srgbClr val="E8472B"/>
                </a:solidFill>
              </a:rPr>
              <a:t>Other requirements</a:t>
            </a:r>
          </a:p>
          <a:p>
            <a:pPr>
              <a:lnSpc>
                <a:spcPct val="110000"/>
              </a:lnSpc>
            </a:pPr>
            <a:r>
              <a:rPr lang="en-GB" sz="1050" dirty="0"/>
              <a:t>The employer panels who designed the T Level included specific requirements and accreditations that students will need in the workplace, again getting them ready for work. These could include additional training, certifications or memberships</a:t>
            </a:r>
          </a:p>
          <a:p>
            <a:endParaRPr lang="en-GB" sz="1050" dirty="0"/>
          </a:p>
        </p:txBody>
      </p:sp>
      <p:sp>
        <p:nvSpPr>
          <p:cNvPr id="4" name="Slide Number Placeholder 3"/>
          <p:cNvSpPr>
            <a:spLocks noGrp="1"/>
          </p:cNvSpPr>
          <p:nvPr>
            <p:ph type="sldNum" sz="quarter" idx="5"/>
          </p:nvPr>
        </p:nvSpPr>
        <p:spPr/>
        <p:txBody>
          <a:bodyPr/>
          <a:lstStyle/>
          <a:p>
            <a:fld id="{A43584B4-5C97-4A4F-8376-21A6D0FC9A32}" type="slidenum">
              <a:rPr lang="en-GB" smtClean="0"/>
              <a:t>9</a:t>
            </a:fld>
            <a:endParaRPr lang="en-GB" dirty="0"/>
          </a:p>
        </p:txBody>
      </p:sp>
    </p:spTree>
    <p:extLst>
      <p:ext uri="{BB962C8B-B14F-4D97-AF65-F5344CB8AC3E}">
        <p14:creationId xmlns:p14="http://schemas.microsoft.com/office/powerpoint/2010/main" val="2416792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215F7-B893-F335-398C-0DB86EDC518F}"/>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D02ACF1A-900F-C99C-924F-F3FE0545FE2D}"/>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CD790A13-A12C-3086-7E67-58C057775D26}"/>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F590588-3972-B14A-B434-98F7B01B42C7}" type="slidenum">
              <a:rPr lang="en-GB" smtClean="0"/>
              <a:pPr/>
              <a:t>‹#›</a:t>
            </a:fld>
            <a:endParaRPr lang="en-GB"/>
          </a:p>
        </p:txBody>
      </p:sp>
      <p:sp>
        <p:nvSpPr>
          <p:cNvPr id="7" name="Freeform 6">
            <a:extLst>
              <a:ext uri="{FF2B5EF4-FFF2-40B4-BE49-F238E27FC236}">
                <a16:creationId xmlns:a16="http://schemas.microsoft.com/office/drawing/2014/main" id="{70A69C31-D06C-1A0B-454E-A0AE91A0D4A0}"/>
              </a:ext>
            </a:extLst>
          </p:cNvPr>
          <p:cNvSpPr/>
          <p:nvPr userDrawn="1"/>
        </p:nvSpPr>
        <p:spPr>
          <a:xfrm>
            <a:off x="1" y="1712830"/>
            <a:ext cx="1149349"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3535694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813B-646E-BC0F-7D70-66A375187B4D}"/>
              </a:ext>
            </a:extLst>
          </p:cNvPr>
          <p:cNvSpPr>
            <a:spLocks noGrp="1"/>
          </p:cNvSpPr>
          <p:nvPr>
            <p:ph type="title"/>
          </p:nvPr>
        </p:nvSpPr>
        <p:spPr/>
        <p:txBody>
          <a:bodyPr>
            <a:normAutofit/>
          </a:bodyPr>
          <a:lstStyle>
            <a:lvl1pPr>
              <a:defRPr lang="en-GB" sz="4400" b="1" i="1" kern="0" cap="all" baseline="0" dirty="0">
                <a:solidFill>
                  <a:srgbClr val="E8462B"/>
                </a:solidFill>
                <a:latin typeface="Arial" panose="020B0604020202020204" pitchFamily="34" charset="0"/>
                <a:ea typeface="+mj-ea"/>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2987C673-3935-1D75-8EF9-2C5B6158E210}"/>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462F96DF-809F-AB3D-0C96-9B2EAFC68D51}"/>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F590588-3972-B14A-B434-98F7B01B42C7}" type="slidenum">
              <a:rPr lang="en-GB" smtClean="0"/>
              <a:pPr/>
              <a:t>‹#›</a:t>
            </a:fld>
            <a:endParaRPr lang="en-GB"/>
          </a:p>
        </p:txBody>
      </p:sp>
      <p:sp>
        <p:nvSpPr>
          <p:cNvPr id="7" name="Freeform 6">
            <a:extLst>
              <a:ext uri="{FF2B5EF4-FFF2-40B4-BE49-F238E27FC236}">
                <a16:creationId xmlns:a16="http://schemas.microsoft.com/office/drawing/2014/main" id="{BF41F464-E226-7F3B-0A43-7175A1671634}"/>
              </a:ext>
            </a:extLst>
          </p:cNvPr>
          <p:cNvSpPr/>
          <p:nvPr userDrawn="1"/>
        </p:nvSpPr>
        <p:spPr>
          <a:xfrm>
            <a:off x="1" y="1712830"/>
            <a:ext cx="1149349"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39161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FAAE7-E19B-31B8-F641-10F7C00BECCC}"/>
              </a:ext>
            </a:extLst>
          </p:cNvPr>
          <p:cNvSpPr>
            <a:spLocks noGrp="1"/>
          </p:cNvSpPr>
          <p:nvPr>
            <p:ph type="title"/>
          </p:nvPr>
        </p:nvSpPr>
        <p:spPr>
          <a:xfrm>
            <a:off x="831850" y="1709738"/>
            <a:ext cx="10515600" cy="2852737"/>
          </a:xfrm>
        </p:spPr>
        <p:txBody>
          <a:bodyPr anchor="b"/>
          <a:lstStyle>
            <a:lvl1pPr>
              <a:defRPr sz="6000">
                <a:solidFill>
                  <a:srgbClr val="E8462B"/>
                </a:solidFill>
              </a:defRPr>
            </a:lvl1pPr>
          </a:lstStyle>
          <a:p>
            <a:r>
              <a:rPr lang="en-GB"/>
              <a:t>Click to edit Master title style</a:t>
            </a:r>
          </a:p>
        </p:txBody>
      </p:sp>
      <p:sp>
        <p:nvSpPr>
          <p:cNvPr id="3" name="Text Placeholder 2">
            <a:extLst>
              <a:ext uri="{FF2B5EF4-FFF2-40B4-BE49-F238E27FC236}">
                <a16:creationId xmlns:a16="http://schemas.microsoft.com/office/drawing/2014/main" id="{CDBF9910-82B9-8B24-7A94-168548BFB3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13254E89-F0F3-72FC-EBCC-7D64AE3DB955}"/>
              </a:ext>
            </a:extLst>
          </p:cNvPr>
          <p:cNvSpPr>
            <a:spLocks noGrp="1"/>
          </p:cNvSpPr>
          <p:nvPr>
            <p:ph type="sldNum" sz="quarter" idx="12"/>
          </p:nvPr>
        </p:nvSpPr>
        <p:spPr/>
        <p:txBody>
          <a:bodyPr/>
          <a:lstStyle/>
          <a:p>
            <a:fld id="{0F590588-3972-B14A-B434-98F7B01B42C7}" type="slidenum">
              <a:rPr lang="en-GB" smtClean="0"/>
              <a:t>‹#›</a:t>
            </a:fld>
            <a:endParaRPr lang="en-GB"/>
          </a:p>
        </p:txBody>
      </p:sp>
      <p:sp>
        <p:nvSpPr>
          <p:cNvPr id="8" name="Freeform 7">
            <a:extLst>
              <a:ext uri="{FF2B5EF4-FFF2-40B4-BE49-F238E27FC236}">
                <a16:creationId xmlns:a16="http://schemas.microsoft.com/office/drawing/2014/main" id="{76CD94F9-FFEF-4145-62BA-12125F320709}"/>
              </a:ext>
            </a:extLst>
          </p:cNvPr>
          <p:cNvSpPr/>
          <p:nvPr userDrawn="1"/>
        </p:nvSpPr>
        <p:spPr>
          <a:xfrm>
            <a:off x="1" y="1712830"/>
            <a:ext cx="1149349"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3555041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1ABB1-4741-E507-792A-EB4AC76BE7E8}"/>
              </a:ext>
            </a:extLst>
          </p:cNvPr>
          <p:cNvSpPr>
            <a:spLocks noGrp="1"/>
          </p:cNvSpPr>
          <p:nvPr>
            <p:ph type="title"/>
          </p:nvPr>
        </p:nvSpPr>
        <p:spPr/>
        <p:txBody>
          <a:bodyPr>
            <a:normAutofit/>
          </a:bodyPr>
          <a:lstStyle>
            <a:lvl1pPr algn="l" defTabSz="914400" rtl="0" eaLnBrk="1" latinLnBrk="0" hangingPunct="1">
              <a:lnSpc>
                <a:spcPct val="90000"/>
              </a:lnSpc>
              <a:spcBef>
                <a:spcPct val="0"/>
              </a:spcBef>
              <a:buNone/>
              <a:defRPr lang="en-GB" sz="4400" b="1" i="1" kern="0" cap="all" baseline="0" dirty="0">
                <a:solidFill>
                  <a:srgbClr val="E8462B"/>
                </a:solidFill>
                <a:latin typeface="+mj-lt"/>
                <a:ea typeface="+mj-ea"/>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846456A3-1C1E-D214-7739-9CD1B24DC03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BF614F4-DEB2-D2C8-F7EF-96D43EFC14C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564E57A1-148D-2771-9EF1-F6DCAD9B03DF}"/>
              </a:ext>
            </a:extLst>
          </p:cNvPr>
          <p:cNvSpPr>
            <a:spLocks noGrp="1"/>
          </p:cNvSpPr>
          <p:nvPr>
            <p:ph type="sldNum" sz="quarter" idx="12"/>
          </p:nvPr>
        </p:nvSpPr>
        <p:spPr/>
        <p:txBody>
          <a:bodyPr/>
          <a:lstStyle/>
          <a:p>
            <a:fld id="{0F590588-3972-B14A-B434-98F7B01B42C7}" type="slidenum">
              <a:rPr lang="en-GB" smtClean="0"/>
              <a:t>‹#›</a:t>
            </a:fld>
            <a:endParaRPr lang="en-GB"/>
          </a:p>
        </p:txBody>
      </p:sp>
      <p:sp>
        <p:nvSpPr>
          <p:cNvPr id="8" name="Freeform 7">
            <a:extLst>
              <a:ext uri="{FF2B5EF4-FFF2-40B4-BE49-F238E27FC236}">
                <a16:creationId xmlns:a16="http://schemas.microsoft.com/office/drawing/2014/main" id="{94FD8B57-957E-494A-0EEA-B0AE3702F0A4}"/>
              </a:ext>
            </a:extLst>
          </p:cNvPr>
          <p:cNvSpPr/>
          <p:nvPr userDrawn="1"/>
        </p:nvSpPr>
        <p:spPr>
          <a:xfrm>
            <a:off x="1" y="1712830"/>
            <a:ext cx="1149349"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1608729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white">
    <p:spTree>
      <p:nvGrpSpPr>
        <p:cNvPr id="1" name=""/>
        <p:cNvGrpSpPr/>
        <p:nvPr/>
      </p:nvGrpSpPr>
      <p:grpSpPr>
        <a:xfrm>
          <a:off x="0" y="0"/>
          <a:ext cx="0" cy="0"/>
          <a:chOff x="0" y="0"/>
          <a:chExt cx="0" cy="0"/>
        </a:xfrm>
      </p:grpSpPr>
      <p:sp>
        <p:nvSpPr>
          <p:cNvPr id="37" name="Title 6">
            <a:extLst>
              <a:ext uri="{FF2B5EF4-FFF2-40B4-BE49-F238E27FC236}">
                <a16:creationId xmlns:a16="http://schemas.microsoft.com/office/drawing/2014/main" id="{8DB2D349-8FE2-0848-82B2-5C80737EA677}"/>
              </a:ext>
            </a:extLst>
          </p:cNvPr>
          <p:cNvSpPr>
            <a:spLocks noGrp="1"/>
          </p:cNvSpPr>
          <p:nvPr>
            <p:ph type="title"/>
          </p:nvPr>
        </p:nvSpPr>
        <p:spPr>
          <a:xfrm>
            <a:off x="1204443" y="1038332"/>
            <a:ext cx="9782221"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a:t>Click to edit Master title style</a:t>
            </a:r>
          </a:p>
        </p:txBody>
      </p:sp>
      <p:sp>
        <p:nvSpPr>
          <p:cNvPr id="5" name="Freeform 4">
            <a:extLst>
              <a:ext uri="{FF2B5EF4-FFF2-40B4-BE49-F238E27FC236}">
                <a16:creationId xmlns:a16="http://schemas.microsoft.com/office/drawing/2014/main" id="{A6EE97E9-8615-5641-BA96-50B5F1568314}"/>
              </a:ext>
            </a:extLst>
          </p:cNvPr>
          <p:cNvSpPr/>
          <p:nvPr/>
        </p:nvSpPr>
        <p:spPr>
          <a:xfrm>
            <a:off x="0" y="481"/>
            <a:ext cx="12192000" cy="685751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1092"/>
          </a:p>
        </p:txBody>
      </p:sp>
      <p:sp>
        <p:nvSpPr>
          <p:cNvPr id="7" name="Freeform 6">
            <a:extLst>
              <a:ext uri="{FF2B5EF4-FFF2-40B4-BE49-F238E27FC236}">
                <a16:creationId xmlns:a16="http://schemas.microsoft.com/office/drawing/2014/main" id="{4C7ADA1A-7896-E442-830A-907F10FB58E2}"/>
              </a:ext>
            </a:extLst>
          </p:cNvPr>
          <p:cNvSpPr/>
          <p:nvPr/>
        </p:nvSpPr>
        <p:spPr>
          <a:xfrm>
            <a:off x="0" y="1712830"/>
            <a:ext cx="1149350"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3435322698"/>
      </p:ext>
    </p:extLst>
  </p:cSld>
  <p:clrMapOvr>
    <a:masterClrMapping/>
  </p:clrMapOvr>
  <p:extLst>
    <p:ext uri="{DCECCB84-F9BA-43D5-87BE-67443E8EF086}">
      <p15:sldGuideLst xmlns:p15="http://schemas.microsoft.com/office/powerpoint/2012/main">
        <p15:guide id="1" orient="horz" pos="3562">
          <p15:clr>
            <a:srgbClr val="FBAE40"/>
          </p15:clr>
        </p15:guide>
        <p15:guide id="2" pos="1274">
          <p15:clr>
            <a:srgbClr val="FBAE40"/>
          </p15:clr>
        </p15:guide>
        <p15:guide id="3" pos="1141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529C7A-97CA-338D-D9C7-80C70A996D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34439A0-8E22-FBE4-21BB-2027FF0181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22FB23BE-4F78-8555-D0F7-EB6A9F28B8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F590588-3972-B14A-B434-98F7B01B42C7}" type="slidenum">
              <a:rPr lang="en-GB" smtClean="0"/>
              <a:pPr/>
              <a:t>‹#›</a:t>
            </a:fld>
            <a:endParaRPr lang="en-GB"/>
          </a:p>
        </p:txBody>
      </p:sp>
      <p:pic>
        <p:nvPicPr>
          <p:cNvPr id="7" name="Picture 6" descr="A black background with a black square&#10;&#10;Description automatically generated with medium confidence">
            <a:extLst>
              <a:ext uri="{FF2B5EF4-FFF2-40B4-BE49-F238E27FC236}">
                <a16:creationId xmlns:a16="http://schemas.microsoft.com/office/drawing/2014/main" id="{B070656B-8B1B-19B7-1970-2425493AEF69}"/>
              </a:ext>
            </a:extLst>
          </p:cNvPr>
          <p:cNvPicPr>
            <a:picLocks noChangeAspect="1"/>
          </p:cNvPicPr>
          <p:nvPr userDrawn="1"/>
        </p:nvPicPr>
        <p:blipFill>
          <a:blip r:embed="rId7"/>
          <a:stretch>
            <a:fillRect/>
          </a:stretch>
        </p:blipFill>
        <p:spPr>
          <a:xfrm>
            <a:off x="254000" y="6055360"/>
            <a:ext cx="753570" cy="611664"/>
          </a:xfrm>
          <a:prstGeom prst="rect">
            <a:avLst/>
          </a:prstGeom>
        </p:spPr>
      </p:pic>
    </p:spTree>
    <p:extLst>
      <p:ext uri="{BB962C8B-B14F-4D97-AF65-F5344CB8AC3E}">
        <p14:creationId xmlns:p14="http://schemas.microsoft.com/office/powerpoint/2010/main" val="375055059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95" r:id="rId5"/>
  </p:sldLayoutIdLst>
  <p:hf sldNum="0" hdr="0"/>
  <p:txStyles>
    <p:titleStyle>
      <a:lvl1pPr algn="l" defTabSz="914400" rtl="0" eaLnBrk="1" latinLnBrk="0" hangingPunct="1">
        <a:lnSpc>
          <a:spcPct val="90000"/>
        </a:lnSpc>
        <a:spcBef>
          <a:spcPct val="0"/>
        </a:spcBef>
        <a:buNone/>
        <a:defRPr sz="4400" kern="1200">
          <a:solidFill>
            <a:srgbClr val="E8462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gov.uk/government/publications/brand-and-communication-guidelines-for-t-level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mployers.tlevels.gov.uk/hc/en-gb/sections/4403442852626-Health-and-Science"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mployers.tlevels.gov.uk/hc/en-gb"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B7CD4B-B4E3-A3CD-BE6C-B7E4AF8D42FB}"/>
              </a:ext>
            </a:extLst>
          </p:cNvPr>
          <p:cNvSpPr>
            <a:spLocks noGrp="1"/>
          </p:cNvSpPr>
          <p:nvPr>
            <p:ph type="ctrTitle"/>
          </p:nvPr>
        </p:nvSpPr>
        <p:spPr>
          <a:xfrm>
            <a:off x="1493519" y="2411754"/>
            <a:ext cx="10282177" cy="2387600"/>
          </a:xfrm>
        </p:spPr>
        <p:txBody>
          <a:bodyPr>
            <a:normAutofit/>
          </a:bodyPr>
          <a:lstStyle/>
          <a:p>
            <a:r>
              <a:rPr lang="en-GB" b="1" i="1" dirty="0"/>
              <a:t>INTRODUCTION </a:t>
            </a:r>
            <a:br>
              <a:rPr lang="en-GB" b="1" i="1" dirty="0"/>
            </a:br>
            <a:r>
              <a:rPr lang="en-GB" sz="4800" b="1" i="1" dirty="0"/>
              <a:t>CONSTRUCTION</a:t>
            </a:r>
            <a:endParaRPr lang="en-GB" b="1" i="1" dirty="0"/>
          </a:p>
        </p:txBody>
      </p:sp>
      <p:pic>
        <p:nvPicPr>
          <p:cNvPr id="2" name="Picture 1" descr="A black background with orange letters&#10;&#10;Description automatically generated">
            <a:extLst>
              <a:ext uri="{FF2B5EF4-FFF2-40B4-BE49-F238E27FC236}">
                <a16:creationId xmlns:a16="http://schemas.microsoft.com/office/drawing/2014/main" id="{5F809D33-1892-C7B5-F3FE-43BCEA82F99E}"/>
              </a:ext>
            </a:extLst>
          </p:cNvPr>
          <p:cNvPicPr>
            <a:picLocks noChangeAspect="1"/>
          </p:cNvPicPr>
          <p:nvPr/>
        </p:nvPicPr>
        <p:blipFill>
          <a:blip r:embed="rId3"/>
          <a:stretch>
            <a:fillRect/>
          </a:stretch>
        </p:blipFill>
        <p:spPr>
          <a:xfrm>
            <a:off x="3491357" y="739406"/>
            <a:ext cx="6286500" cy="2044700"/>
          </a:xfrm>
          <a:prstGeom prst="rect">
            <a:avLst/>
          </a:prstGeom>
        </p:spPr>
      </p:pic>
      <p:sp>
        <p:nvSpPr>
          <p:cNvPr id="5" name="TextBox 4">
            <a:extLst>
              <a:ext uri="{FF2B5EF4-FFF2-40B4-BE49-F238E27FC236}">
                <a16:creationId xmlns:a16="http://schemas.microsoft.com/office/drawing/2014/main" id="{3223EA5D-E4E2-69C2-AEE0-F8E673187A04}"/>
              </a:ext>
            </a:extLst>
          </p:cNvPr>
          <p:cNvSpPr txBox="1"/>
          <p:nvPr/>
        </p:nvSpPr>
        <p:spPr>
          <a:xfrm>
            <a:off x="9949943" y="1381612"/>
            <a:ext cx="3651504" cy="483209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solidFill>
                  <a:srgbClr val="FF0000"/>
                </a:solidFill>
                <a:latin typeface="Arial" panose="020B0604020202020204" pitchFamily="34" charset="0"/>
                <a:cs typeface="Arial" panose="020B0604020202020204" pitchFamily="34" charset="0"/>
              </a:rPr>
              <a:t>SUPPORTING NOTES - DELETE BEFORE PRESENTING</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This is an outline slide deck to introduce the Construction T Level Route to Employers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Key T Level messages have been included throughout however; each slide is editable to customise it to your specific T Level offer.</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Branding has been kept to a minimum to allow you to apply your own logo’s, imagery and style, however, where possible please align this to the </a:t>
            </a:r>
            <a:r>
              <a:rPr lang="en-GB" sz="1400" dirty="0">
                <a:latin typeface="Arial" panose="020B0604020202020204" pitchFamily="34" charset="0"/>
                <a:cs typeface="Arial" panose="020B0604020202020204" pitchFamily="34" charset="0"/>
                <a:hlinkClick r:id="rId4"/>
              </a:rPr>
              <a:t>T Level Branding Guidance</a:t>
            </a: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en-GB" sz="1400" dirty="0">
                <a:highlight>
                  <a:srgbClr val="FFFF00"/>
                </a:highlight>
                <a:latin typeface="Arial" panose="020B0604020202020204" pitchFamily="34" charset="0"/>
                <a:cs typeface="Arial" panose="020B0604020202020204" pitchFamily="34" charset="0"/>
              </a:rPr>
              <a:t>&lt;xxx&gt; </a:t>
            </a:r>
            <a:r>
              <a:rPr lang="en-GB" sz="1400" dirty="0">
                <a:latin typeface="Arial" panose="020B0604020202020204" pitchFamily="34" charset="0"/>
                <a:cs typeface="Arial" panose="020B0604020202020204" pitchFamily="34" charset="0"/>
              </a:rPr>
              <a:t>is used to indicate where an insertion of specific detail is required by you. Please overtype this and remove the highlighting.</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There may be further guidance and / or speaker notes within the notes section of each slide. </a:t>
            </a:r>
          </a:p>
        </p:txBody>
      </p:sp>
    </p:spTree>
    <p:extLst>
      <p:ext uri="{BB962C8B-B14F-4D97-AF65-F5344CB8AC3E}">
        <p14:creationId xmlns:p14="http://schemas.microsoft.com/office/powerpoint/2010/main" val="1907742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C34BFCF5-34F3-5FCF-285C-1A2C2B466D84}"/>
              </a:ext>
            </a:extLst>
          </p:cNvPr>
          <p:cNvSpPr>
            <a:spLocks noGrp="1"/>
          </p:cNvSpPr>
          <p:nvPr>
            <p:ph sz="half" idx="1"/>
          </p:nvPr>
        </p:nvSpPr>
        <p:spPr>
          <a:xfrm>
            <a:off x="1098550" y="1991537"/>
            <a:ext cx="5657850" cy="4351338"/>
          </a:xfrm>
        </p:spPr>
        <p:txBody>
          <a:bodyPr vert="horz" lIns="91440" tIns="45720" rIns="91440" bIns="45720" rtlCol="0">
            <a:noAutofit/>
          </a:bodyPr>
          <a:lstStyle/>
          <a:p>
            <a:pPr algn="l" fontAlgn="base">
              <a:lnSpc>
                <a:spcPct val="100000"/>
              </a:lnSpc>
              <a:spcBef>
                <a:spcPts val="1200"/>
              </a:spcBef>
              <a:spcAft>
                <a:spcPts val="1200"/>
              </a:spcAft>
              <a:buFont typeface="Arial" panose="020B0604020202020204" pitchFamily="34" charset="0"/>
              <a:buChar char="•"/>
            </a:pPr>
            <a:r>
              <a:rPr lang="en-GB" sz="2000" b="1" dirty="0"/>
              <a:t>Students will </a:t>
            </a:r>
            <a:r>
              <a:rPr lang="en-GB" sz="2000" dirty="0"/>
              <a:t>have a broad understanding of </a:t>
            </a:r>
            <a:r>
              <a:rPr lang="en-GB" sz="2000" b="0" i="0" dirty="0">
                <a:solidFill>
                  <a:srgbClr val="000000"/>
                </a:solidFill>
                <a:effectLst/>
              </a:rPr>
              <a:t>scientific methodology and the science sector</a:t>
            </a:r>
          </a:p>
          <a:p>
            <a:pPr>
              <a:lnSpc>
                <a:spcPct val="100000"/>
              </a:lnSpc>
              <a:spcBef>
                <a:spcPts val="1200"/>
              </a:spcBef>
              <a:spcAft>
                <a:spcPts val="1200"/>
              </a:spcAft>
            </a:pPr>
            <a:r>
              <a:rPr lang="en-GB" sz="2000" b="1" dirty="0"/>
              <a:t>Students will </a:t>
            </a:r>
            <a:r>
              <a:rPr lang="en-GB" sz="2000" dirty="0"/>
              <a:t>be trained in </a:t>
            </a:r>
            <a:r>
              <a:rPr lang="en-GB" sz="2000" b="0" i="0" dirty="0">
                <a:solidFill>
                  <a:srgbClr val="000000"/>
                </a:solidFill>
                <a:effectLst/>
              </a:rPr>
              <a:t>experimental equipment and techniques and </a:t>
            </a:r>
            <a:r>
              <a:rPr lang="en-GB" sz="2000" dirty="0"/>
              <a:t>skills required for their industry placement</a:t>
            </a:r>
          </a:p>
          <a:p>
            <a:pPr>
              <a:lnSpc>
                <a:spcPct val="100000"/>
              </a:lnSpc>
              <a:spcBef>
                <a:spcPts val="1200"/>
              </a:spcBef>
              <a:spcAft>
                <a:spcPts val="1200"/>
              </a:spcAft>
            </a:pPr>
            <a:r>
              <a:rPr lang="en-GB" sz="2000" b="1" dirty="0"/>
              <a:t>Students will </a:t>
            </a:r>
            <a:r>
              <a:rPr lang="en-GB" sz="2000" dirty="0"/>
              <a:t>have developed teamwork, communication, health and safety and customer service skills</a:t>
            </a:r>
          </a:p>
          <a:p>
            <a:pPr>
              <a:lnSpc>
                <a:spcPct val="100000"/>
              </a:lnSpc>
              <a:spcBef>
                <a:spcPts val="1200"/>
              </a:spcBef>
              <a:spcAft>
                <a:spcPts val="1200"/>
              </a:spcAft>
            </a:pPr>
            <a:r>
              <a:rPr lang="en-GB" sz="2000" b="1" dirty="0"/>
              <a:t>But</a:t>
            </a:r>
            <a:r>
              <a:rPr lang="en-GB" sz="2000" dirty="0"/>
              <a:t> it might be their first time in a workplace</a:t>
            </a:r>
          </a:p>
          <a:p>
            <a:pPr>
              <a:lnSpc>
                <a:spcPct val="100000"/>
              </a:lnSpc>
              <a:spcBef>
                <a:spcPts val="1200"/>
              </a:spcBef>
              <a:spcAft>
                <a:spcPts val="1200"/>
              </a:spcAft>
            </a:pPr>
            <a:r>
              <a:rPr lang="en-GB" sz="2000" dirty="0"/>
              <a:t>They will need mentoring and supporting</a:t>
            </a:r>
          </a:p>
        </p:txBody>
      </p:sp>
      <p:sp>
        <p:nvSpPr>
          <p:cNvPr id="10" name="Title 1">
            <a:extLst>
              <a:ext uri="{FF2B5EF4-FFF2-40B4-BE49-F238E27FC236}">
                <a16:creationId xmlns:a16="http://schemas.microsoft.com/office/drawing/2014/main" id="{92F77A5C-7634-FB2D-FCEA-099BA1FE4587}"/>
              </a:ext>
            </a:extLst>
          </p:cNvPr>
          <p:cNvSpPr txBox="1">
            <a:spLocks/>
          </p:cNvSpPr>
          <p:nvPr/>
        </p:nvSpPr>
        <p:spPr>
          <a:xfrm>
            <a:off x="670792" y="346075"/>
            <a:ext cx="10800000" cy="1296000"/>
          </a:xfrm>
          <a:prstGeom prst="rect">
            <a:avLst/>
          </a:prstGeom>
        </p:spPr>
        <p:txBody>
          <a:bodyPr vert="horz" lIns="91440" tIns="45720" rIns="91440" bIns="45720" rtlCol="0" anchor="t">
            <a:noAutofit/>
          </a:bodyPr>
          <a:lstStyle>
            <a:defPPr>
              <a:defRPr lang="en-US"/>
            </a:defPPr>
            <a:lvl1pPr>
              <a:lnSpc>
                <a:spcPct val="100000"/>
              </a:lnSpc>
              <a:spcBef>
                <a:spcPct val="0"/>
              </a:spcBef>
              <a:buNone/>
              <a:defRPr sz="4000" b="1" i="1" kern="0" cap="all" baseline="0">
                <a:solidFill>
                  <a:srgbClr val="E8462B"/>
                </a:solidFill>
                <a:latin typeface="Arial" panose="020B0604020202020204" pitchFamily="34" charset="0"/>
                <a:ea typeface="+mj-ea"/>
                <a:cs typeface="Arial" panose="020B0604020202020204" pitchFamily="34" charset="0"/>
              </a:defRPr>
            </a:lvl1pPr>
          </a:lstStyle>
          <a:p>
            <a:r>
              <a:rPr lang="en-GB" dirty="0"/>
              <a:t>Skills and Experience </a:t>
            </a:r>
          </a:p>
          <a:p>
            <a:r>
              <a:rPr lang="en-GB" dirty="0"/>
              <a:t>of OUR T Level Students</a:t>
            </a:r>
          </a:p>
        </p:txBody>
      </p:sp>
      <p:pic>
        <p:nvPicPr>
          <p:cNvPr id="6" name="Picture 5" descr="A person wearing a hard hat and a yellow helmet&#10;&#10;Description automatically generated">
            <a:extLst>
              <a:ext uri="{FF2B5EF4-FFF2-40B4-BE49-F238E27FC236}">
                <a16:creationId xmlns:a16="http://schemas.microsoft.com/office/drawing/2014/main" id="{A99DD15C-1C6B-9D9E-5F69-8FE88CBCB11E}"/>
              </a:ext>
            </a:extLst>
          </p:cNvPr>
          <p:cNvPicPr>
            <a:picLocks noChangeAspect="1"/>
          </p:cNvPicPr>
          <p:nvPr/>
        </p:nvPicPr>
        <p:blipFill>
          <a:blip r:embed="rId3"/>
          <a:stretch>
            <a:fillRect/>
          </a:stretch>
        </p:blipFill>
        <p:spPr>
          <a:xfrm>
            <a:off x="6756400" y="2241550"/>
            <a:ext cx="5142060" cy="3416300"/>
          </a:xfrm>
          <a:prstGeom prst="rect">
            <a:avLst/>
          </a:prstGeom>
        </p:spPr>
      </p:pic>
    </p:spTree>
    <p:extLst>
      <p:ext uri="{BB962C8B-B14F-4D97-AF65-F5344CB8AC3E}">
        <p14:creationId xmlns:p14="http://schemas.microsoft.com/office/powerpoint/2010/main" val="3957661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5FC75-794D-D10E-F390-764FCD43449D}"/>
              </a:ext>
            </a:extLst>
          </p:cNvPr>
          <p:cNvSpPr>
            <a:spLocks noGrp="1"/>
          </p:cNvSpPr>
          <p:nvPr>
            <p:ph type="title"/>
          </p:nvPr>
        </p:nvSpPr>
        <p:spPr>
          <a:xfrm>
            <a:off x="0" y="152400"/>
            <a:ext cx="12192000" cy="1325563"/>
          </a:xfrm>
        </p:spPr>
        <p:txBody>
          <a:bodyPr anchor="ctr">
            <a:normAutofit/>
          </a:bodyPr>
          <a:lstStyle/>
          <a:p>
            <a:pPr algn="ctr"/>
            <a:r>
              <a:rPr lang="en-GB" sz="4000" dirty="0"/>
              <a:t>Benefits of Hosting </a:t>
            </a:r>
            <a:br>
              <a:rPr lang="en-GB" sz="4000"/>
            </a:br>
            <a:r>
              <a:rPr lang="en-GB" sz="4000"/>
              <a:t>T Level </a:t>
            </a:r>
            <a:r>
              <a:rPr lang="en-GB" sz="4000" dirty="0"/>
              <a:t>Industry Placement </a:t>
            </a:r>
            <a:r>
              <a:rPr lang="en-GB" sz="4000" dirty="0" err="1"/>
              <a:t>StudentS</a:t>
            </a:r>
            <a:endParaRPr lang="en-GB" sz="4000" dirty="0"/>
          </a:p>
        </p:txBody>
      </p:sp>
      <p:sp>
        <p:nvSpPr>
          <p:cNvPr id="4" name="Content Placeholder 3">
            <a:extLst>
              <a:ext uri="{FF2B5EF4-FFF2-40B4-BE49-F238E27FC236}">
                <a16:creationId xmlns:a16="http://schemas.microsoft.com/office/drawing/2014/main" id="{C8A337F8-F938-8018-8E18-D8C0F2CFFED6}"/>
              </a:ext>
            </a:extLst>
          </p:cNvPr>
          <p:cNvSpPr>
            <a:spLocks noGrp="1"/>
          </p:cNvSpPr>
          <p:nvPr>
            <p:ph sz="half" idx="2"/>
          </p:nvPr>
        </p:nvSpPr>
        <p:spPr>
          <a:xfrm>
            <a:off x="1099673" y="1806577"/>
            <a:ext cx="5799666" cy="4848226"/>
          </a:xfrm>
        </p:spPr>
        <p:txBody>
          <a:bodyPr>
            <a:noAutofit/>
          </a:bodyPr>
          <a:lstStyle/>
          <a:p>
            <a:pPr>
              <a:lnSpc>
                <a:spcPct val="100000"/>
              </a:lnSpc>
              <a:spcBef>
                <a:spcPts val="1800"/>
              </a:spcBef>
              <a:spcAft>
                <a:spcPts val="1800"/>
              </a:spcAft>
            </a:pPr>
            <a:r>
              <a:rPr lang="en-GB" sz="2600" b="1" dirty="0"/>
              <a:t>Fresh perspectives and innovative ideas from the next generation</a:t>
            </a:r>
          </a:p>
          <a:p>
            <a:pPr>
              <a:lnSpc>
                <a:spcPct val="100000"/>
              </a:lnSpc>
              <a:spcBef>
                <a:spcPts val="1800"/>
              </a:spcBef>
              <a:spcAft>
                <a:spcPts val="1800"/>
              </a:spcAft>
            </a:pPr>
            <a:r>
              <a:rPr lang="en-GB" sz="2600" b="1" dirty="0">
                <a:solidFill>
                  <a:srgbClr val="E8462B"/>
                </a:solidFill>
              </a:rPr>
              <a:t>Fill skills gaps now and identify potential employees for the future</a:t>
            </a:r>
          </a:p>
          <a:p>
            <a:pPr>
              <a:lnSpc>
                <a:spcPct val="100000"/>
              </a:lnSpc>
              <a:spcBef>
                <a:spcPts val="1800"/>
              </a:spcBef>
              <a:spcAft>
                <a:spcPts val="1800"/>
              </a:spcAft>
            </a:pPr>
            <a:r>
              <a:rPr lang="en-GB" sz="2600" b="1" dirty="0"/>
              <a:t>Build a more diverse workforce</a:t>
            </a:r>
          </a:p>
          <a:p>
            <a:pPr>
              <a:lnSpc>
                <a:spcPct val="100000"/>
              </a:lnSpc>
              <a:spcBef>
                <a:spcPts val="1800"/>
              </a:spcBef>
              <a:spcAft>
                <a:spcPts val="1800"/>
              </a:spcAft>
            </a:pPr>
            <a:r>
              <a:rPr lang="en-GB" sz="2600" b="1" dirty="0">
                <a:solidFill>
                  <a:srgbClr val="E8462B"/>
                </a:solidFill>
              </a:rPr>
              <a:t>Contribute to a skilled future workforce in your industry</a:t>
            </a:r>
          </a:p>
          <a:p>
            <a:pPr>
              <a:lnSpc>
                <a:spcPct val="100000"/>
              </a:lnSpc>
              <a:spcBef>
                <a:spcPts val="1800"/>
              </a:spcBef>
              <a:spcAft>
                <a:spcPts val="1800"/>
              </a:spcAft>
            </a:pPr>
            <a:endParaRPr lang="en-GB" sz="2600" b="1" dirty="0"/>
          </a:p>
        </p:txBody>
      </p:sp>
      <p:sp>
        <p:nvSpPr>
          <p:cNvPr id="8" name="Content Placeholder 3">
            <a:extLst>
              <a:ext uri="{FF2B5EF4-FFF2-40B4-BE49-F238E27FC236}">
                <a16:creationId xmlns:a16="http://schemas.microsoft.com/office/drawing/2014/main" id="{CD23FAD9-AC6D-417E-2067-F854AB1756E5}"/>
              </a:ext>
            </a:extLst>
          </p:cNvPr>
          <p:cNvSpPr txBox="1">
            <a:spLocks/>
          </p:cNvSpPr>
          <p:nvPr/>
        </p:nvSpPr>
        <p:spPr>
          <a:xfrm>
            <a:off x="7246473" y="2166940"/>
            <a:ext cx="4810061" cy="39859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800"/>
              </a:spcBef>
              <a:spcAft>
                <a:spcPts val="1800"/>
              </a:spcAft>
            </a:pPr>
            <a:r>
              <a:rPr lang="en-GB" sz="2600" b="1" dirty="0"/>
              <a:t>Develop your staff with supervision and mentoring experience</a:t>
            </a:r>
          </a:p>
          <a:p>
            <a:pPr>
              <a:lnSpc>
                <a:spcPct val="100000"/>
              </a:lnSpc>
              <a:spcBef>
                <a:spcPts val="1800"/>
              </a:spcBef>
              <a:spcAft>
                <a:spcPts val="1800"/>
              </a:spcAft>
            </a:pPr>
            <a:r>
              <a:rPr lang="en-GB" sz="2600" b="1" dirty="0">
                <a:solidFill>
                  <a:srgbClr val="E8462B"/>
                </a:solidFill>
              </a:rPr>
              <a:t>Enhance your profile and reputation as an employer </a:t>
            </a:r>
          </a:p>
          <a:p>
            <a:pPr>
              <a:lnSpc>
                <a:spcPct val="100000"/>
              </a:lnSpc>
              <a:spcBef>
                <a:spcPts val="1800"/>
              </a:spcBef>
              <a:spcAft>
                <a:spcPts val="1800"/>
              </a:spcAft>
            </a:pPr>
            <a:r>
              <a:rPr lang="en-GB" sz="2600" b="1" dirty="0"/>
              <a:t>Contribute to social mobility</a:t>
            </a:r>
          </a:p>
        </p:txBody>
      </p:sp>
    </p:spTree>
    <p:extLst>
      <p:ext uri="{BB962C8B-B14F-4D97-AF65-F5344CB8AC3E}">
        <p14:creationId xmlns:p14="http://schemas.microsoft.com/office/powerpoint/2010/main" val="3685906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99653870-A7DD-6179-CBAB-E75041E15B93}"/>
              </a:ext>
            </a:extLst>
          </p:cNvPr>
          <p:cNvSpPr txBox="1">
            <a:spLocks/>
          </p:cNvSpPr>
          <p:nvPr/>
        </p:nvSpPr>
        <p:spPr>
          <a:xfrm>
            <a:off x="6026150" y="1918406"/>
            <a:ext cx="6097228" cy="39150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800"/>
              </a:spcBef>
              <a:spcAft>
                <a:spcPts val="800"/>
              </a:spcAft>
            </a:pPr>
            <a:r>
              <a:rPr lang="en-GB" sz="2400" dirty="0">
                <a:solidFill>
                  <a:srgbClr val="0B0C0C"/>
                </a:solidFill>
                <a:latin typeface="+mn-lt"/>
              </a:rPr>
              <a:t>Interpret plumbing system information from specifications and technical manuals</a:t>
            </a:r>
          </a:p>
          <a:p>
            <a:pPr>
              <a:lnSpc>
                <a:spcPct val="100000"/>
              </a:lnSpc>
              <a:spcBef>
                <a:spcPts val="800"/>
              </a:spcBef>
              <a:spcAft>
                <a:spcPts val="800"/>
              </a:spcAft>
            </a:pPr>
            <a:r>
              <a:rPr lang="en-GB" sz="2400" dirty="0">
                <a:solidFill>
                  <a:srgbClr val="0B0C0C"/>
                </a:solidFill>
                <a:latin typeface="+mn-lt"/>
              </a:rPr>
              <a:t>Update online customer maintenance documents and records</a:t>
            </a:r>
          </a:p>
          <a:p>
            <a:pPr>
              <a:lnSpc>
                <a:spcPct val="100000"/>
              </a:lnSpc>
              <a:spcBef>
                <a:spcPts val="800"/>
              </a:spcBef>
              <a:spcAft>
                <a:spcPts val="800"/>
              </a:spcAft>
            </a:pPr>
            <a:r>
              <a:rPr lang="en-GB" sz="2400" dirty="0">
                <a:solidFill>
                  <a:srgbClr val="0B0C0C"/>
                </a:solidFill>
                <a:latin typeface="+mn-lt"/>
              </a:rPr>
              <a:t>Calculate resource and component requirements for maintenance assignments</a:t>
            </a:r>
          </a:p>
          <a:p>
            <a:pPr>
              <a:lnSpc>
                <a:spcPct val="100000"/>
              </a:lnSpc>
              <a:spcBef>
                <a:spcPts val="800"/>
              </a:spcBef>
              <a:spcAft>
                <a:spcPts val="800"/>
              </a:spcAft>
            </a:pPr>
            <a:r>
              <a:rPr lang="en-GB" sz="2400" dirty="0">
                <a:solidFill>
                  <a:srgbClr val="0B0C0C"/>
                </a:solidFill>
                <a:latin typeface="+mn-lt"/>
              </a:rPr>
              <a:t>Conduct research into potential civil engineering solutions</a:t>
            </a:r>
          </a:p>
        </p:txBody>
      </p:sp>
      <p:sp>
        <p:nvSpPr>
          <p:cNvPr id="7" name="Title 1">
            <a:extLst>
              <a:ext uri="{FF2B5EF4-FFF2-40B4-BE49-F238E27FC236}">
                <a16:creationId xmlns:a16="http://schemas.microsoft.com/office/drawing/2014/main" id="{363D63E4-4BEA-0324-DEC1-32E8D85E650B}"/>
              </a:ext>
            </a:extLst>
          </p:cNvPr>
          <p:cNvSpPr txBox="1">
            <a:spLocks/>
          </p:cNvSpPr>
          <p:nvPr/>
        </p:nvSpPr>
        <p:spPr>
          <a:xfrm>
            <a:off x="670792" y="172509"/>
            <a:ext cx="10800000" cy="1296000"/>
          </a:xfrm>
          <a:prstGeom prst="rect">
            <a:avLst/>
          </a:prstGeom>
        </p:spPr>
        <p:txBody>
          <a:bodyPr vert="horz" lIns="91440" tIns="45720" rIns="91440" bIns="45720" rtlCol="0" anchor="t">
            <a:noAutofit/>
          </a:bodyPr>
          <a:lstStyle>
            <a:defPPr>
              <a:defRPr lang="en-US"/>
            </a:defPPr>
            <a:lvl1pPr>
              <a:lnSpc>
                <a:spcPct val="100000"/>
              </a:lnSpc>
              <a:spcBef>
                <a:spcPct val="0"/>
              </a:spcBef>
              <a:buNone/>
              <a:defRPr sz="4000" b="1" i="1" kern="0" cap="all" baseline="0">
                <a:solidFill>
                  <a:srgbClr val="E8462B"/>
                </a:solidFill>
                <a:latin typeface="Arial" panose="020B0604020202020204" pitchFamily="34" charset="0"/>
                <a:ea typeface="+mj-ea"/>
                <a:cs typeface="Arial" panose="020B0604020202020204" pitchFamily="34" charset="0"/>
              </a:defRPr>
            </a:lvl1pPr>
          </a:lstStyle>
          <a:p>
            <a:r>
              <a:rPr lang="en-GB" dirty="0"/>
              <a:t>EXAMPLE Industry Placement PROJECTS AND TASKS</a:t>
            </a:r>
          </a:p>
        </p:txBody>
      </p:sp>
      <p:pic>
        <p:nvPicPr>
          <p:cNvPr id="9" name="Picture 8" descr="A person and person wearing safety gear&#10;&#10;Description automatically generated">
            <a:extLst>
              <a:ext uri="{FF2B5EF4-FFF2-40B4-BE49-F238E27FC236}">
                <a16:creationId xmlns:a16="http://schemas.microsoft.com/office/drawing/2014/main" id="{F28325A4-E8B1-41DD-655A-75AA74CE0E18}"/>
              </a:ext>
            </a:extLst>
          </p:cNvPr>
          <p:cNvPicPr>
            <a:picLocks noChangeAspect="1"/>
          </p:cNvPicPr>
          <p:nvPr/>
        </p:nvPicPr>
        <p:blipFill rotWithShape="1">
          <a:blip r:embed="rId3"/>
          <a:srcRect l="13081"/>
          <a:stretch/>
        </p:blipFill>
        <p:spPr>
          <a:xfrm>
            <a:off x="1215188" y="2202656"/>
            <a:ext cx="4514850" cy="2921794"/>
          </a:xfrm>
          <a:prstGeom prst="rect">
            <a:avLst/>
          </a:prstGeom>
        </p:spPr>
      </p:pic>
    </p:spTree>
    <p:extLst>
      <p:ext uri="{BB962C8B-B14F-4D97-AF65-F5344CB8AC3E}">
        <p14:creationId xmlns:p14="http://schemas.microsoft.com/office/powerpoint/2010/main" val="854086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DFB3C-2822-E9F3-EA0C-25690ED3C89C}"/>
              </a:ext>
            </a:extLst>
          </p:cNvPr>
          <p:cNvSpPr>
            <a:spLocks noGrp="1"/>
          </p:cNvSpPr>
          <p:nvPr>
            <p:ph type="title"/>
          </p:nvPr>
        </p:nvSpPr>
        <p:spPr>
          <a:xfrm>
            <a:off x="838200" y="365125"/>
            <a:ext cx="10515600" cy="1325563"/>
          </a:xfrm>
        </p:spPr>
        <p:txBody>
          <a:bodyPr anchor="ctr">
            <a:normAutofit/>
          </a:bodyPr>
          <a:lstStyle/>
          <a:p>
            <a:r>
              <a:rPr lang="en-GB" sz="3700"/>
              <a:t>THE placement MODEL</a:t>
            </a:r>
          </a:p>
        </p:txBody>
      </p:sp>
      <p:sp>
        <p:nvSpPr>
          <p:cNvPr id="4" name="Content Placeholder 3">
            <a:extLst>
              <a:ext uri="{FF2B5EF4-FFF2-40B4-BE49-F238E27FC236}">
                <a16:creationId xmlns:a16="http://schemas.microsoft.com/office/drawing/2014/main" id="{959DC0F4-79F2-4B32-6DEC-D4FD32F3F94F}"/>
              </a:ext>
            </a:extLst>
          </p:cNvPr>
          <p:cNvSpPr>
            <a:spLocks noGrp="1"/>
          </p:cNvSpPr>
          <p:nvPr>
            <p:ph sz="half" idx="2"/>
          </p:nvPr>
        </p:nvSpPr>
        <p:spPr>
          <a:xfrm>
            <a:off x="1335024" y="1825625"/>
            <a:ext cx="10018776" cy="4351338"/>
          </a:xfrm>
        </p:spPr>
        <p:txBody>
          <a:bodyPr>
            <a:normAutofit/>
          </a:bodyPr>
          <a:lstStyle/>
          <a:p>
            <a:pPr>
              <a:lnSpc>
                <a:spcPct val="100000"/>
              </a:lnSpc>
              <a:spcBef>
                <a:spcPts val="1200"/>
              </a:spcBef>
              <a:spcAft>
                <a:spcPts val="1200"/>
              </a:spcAft>
            </a:pPr>
            <a:r>
              <a:rPr lang="en-GB">
                <a:highlight>
                  <a:srgbClr val="FFFF00"/>
                </a:highlight>
              </a:rPr>
              <a:t>&lt;Describe your delivery model - Typical delivery models include block, day-release, and staggered placements&gt;</a:t>
            </a:r>
          </a:p>
          <a:p>
            <a:pPr>
              <a:lnSpc>
                <a:spcPct val="100000"/>
              </a:lnSpc>
              <a:spcBef>
                <a:spcPts val="1200"/>
              </a:spcBef>
              <a:spcAft>
                <a:spcPts val="1200"/>
              </a:spcAft>
            </a:pPr>
            <a:r>
              <a:rPr lang="en-GB">
                <a:highlight>
                  <a:srgbClr val="FFFF00"/>
                </a:highlight>
              </a:rPr>
              <a:t>&lt;When in the year are you looking for the IP to begin?&gt;</a:t>
            </a:r>
          </a:p>
          <a:p>
            <a:pPr>
              <a:lnSpc>
                <a:spcPct val="100000"/>
              </a:lnSpc>
              <a:spcBef>
                <a:spcPts val="1200"/>
              </a:spcBef>
              <a:spcAft>
                <a:spcPts val="1200"/>
              </a:spcAft>
            </a:pPr>
            <a:r>
              <a:rPr lang="en-GB">
                <a:highlight>
                  <a:srgbClr val="FFFF00"/>
                </a:highlight>
              </a:rPr>
              <a:t>&lt;If you can be flexible make sure this is clear&gt;</a:t>
            </a:r>
          </a:p>
        </p:txBody>
      </p:sp>
    </p:spTree>
    <p:extLst>
      <p:ext uri="{BB962C8B-B14F-4D97-AF65-F5344CB8AC3E}">
        <p14:creationId xmlns:p14="http://schemas.microsoft.com/office/powerpoint/2010/main" val="1561147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1F0443-91B6-87CF-6E89-CB0A590F9EE5}"/>
              </a:ext>
            </a:extLst>
          </p:cNvPr>
          <p:cNvSpPr>
            <a:spLocks noGrp="1"/>
          </p:cNvSpPr>
          <p:nvPr>
            <p:ph sz="half" idx="1"/>
          </p:nvPr>
        </p:nvSpPr>
        <p:spPr>
          <a:xfrm>
            <a:off x="1174750" y="2090738"/>
            <a:ext cx="6699250" cy="4351338"/>
          </a:xfrm>
        </p:spPr>
        <p:txBody>
          <a:bodyPr>
            <a:noAutofit/>
          </a:bodyPr>
          <a:lstStyle/>
          <a:p>
            <a:pPr>
              <a:lnSpc>
                <a:spcPct val="100000"/>
              </a:lnSpc>
              <a:spcAft>
                <a:spcPts val="1000"/>
              </a:spcAft>
            </a:pPr>
            <a:r>
              <a:rPr lang="en-GB" sz="1800" dirty="0"/>
              <a:t>Provide a meaningful work experience, tasks and responsibilities related to the T Level course</a:t>
            </a:r>
          </a:p>
          <a:p>
            <a:pPr>
              <a:lnSpc>
                <a:spcPct val="100000"/>
              </a:lnSpc>
              <a:spcAft>
                <a:spcPts val="1000"/>
              </a:spcAft>
            </a:pPr>
            <a:r>
              <a:rPr lang="en-GB" sz="1800" dirty="0"/>
              <a:t>Provide on-the-job training and support during the placement</a:t>
            </a:r>
          </a:p>
          <a:p>
            <a:pPr>
              <a:lnSpc>
                <a:spcPct val="100000"/>
              </a:lnSpc>
              <a:spcAft>
                <a:spcPts val="1000"/>
              </a:spcAft>
            </a:pPr>
            <a:r>
              <a:rPr lang="en-GB" sz="1800" dirty="0"/>
              <a:t>Treat the student fairly and with respect, </a:t>
            </a:r>
          </a:p>
          <a:p>
            <a:pPr>
              <a:lnSpc>
                <a:spcPct val="100000"/>
              </a:lnSpc>
              <a:spcAft>
                <a:spcPts val="1000"/>
              </a:spcAft>
            </a:pPr>
            <a:r>
              <a:rPr lang="en-GB" sz="1800" dirty="0"/>
              <a:t>Make sure the student is always safe</a:t>
            </a:r>
          </a:p>
          <a:p>
            <a:pPr>
              <a:lnSpc>
                <a:spcPct val="100000"/>
              </a:lnSpc>
              <a:spcAft>
                <a:spcPts val="1000"/>
              </a:spcAft>
            </a:pPr>
            <a:r>
              <a:rPr lang="en-GB" sz="1800" dirty="0"/>
              <a:t>Provide regular feedback and opportunities to review progress</a:t>
            </a:r>
          </a:p>
          <a:p>
            <a:pPr>
              <a:lnSpc>
                <a:spcPct val="100000"/>
              </a:lnSpc>
              <a:spcAft>
                <a:spcPts val="1000"/>
              </a:spcAft>
            </a:pPr>
            <a:r>
              <a:rPr lang="en-GB" sz="1800" dirty="0"/>
              <a:t>Help the student develop employability skills and prepare for their future career</a:t>
            </a:r>
          </a:p>
          <a:p>
            <a:pPr>
              <a:lnSpc>
                <a:spcPct val="100000"/>
              </a:lnSpc>
              <a:spcAft>
                <a:spcPts val="1000"/>
              </a:spcAft>
            </a:pPr>
            <a:r>
              <a:rPr lang="en-GB" sz="1800" dirty="0"/>
              <a:t>Adhere to relevant laws and regulations, including health and safety, data protection, and equality and diversity</a:t>
            </a:r>
          </a:p>
        </p:txBody>
      </p:sp>
      <p:sp>
        <p:nvSpPr>
          <p:cNvPr id="5" name="Title 1">
            <a:extLst>
              <a:ext uri="{FF2B5EF4-FFF2-40B4-BE49-F238E27FC236}">
                <a16:creationId xmlns:a16="http://schemas.microsoft.com/office/drawing/2014/main" id="{D7788660-F505-2879-C85B-8084BC4B41F8}"/>
              </a:ext>
            </a:extLst>
          </p:cNvPr>
          <p:cNvSpPr txBox="1">
            <a:spLocks/>
          </p:cNvSpPr>
          <p:nvPr/>
        </p:nvSpPr>
        <p:spPr>
          <a:xfrm>
            <a:off x="670792" y="346075"/>
            <a:ext cx="10395141" cy="1296000"/>
          </a:xfrm>
          <a:prstGeom prst="rect">
            <a:avLst/>
          </a:prstGeom>
        </p:spPr>
        <p:txBody>
          <a:bodyPr vert="horz" lIns="91440" tIns="45720" rIns="91440" bIns="45720" rtlCol="0" anchor="t">
            <a:noAutofit/>
          </a:bodyPr>
          <a:lstStyle>
            <a:defPPr>
              <a:defRPr lang="en-US"/>
            </a:defPPr>
            <a:lvl1pPr>
              <a:lnSpc>
                <a:spcPct val="100000"/>
              </a:lnSpc>
              <a:spcBef>
                <a:spcPct val="0"/>
              </a:spcBef>
              <a:buNone/>
              <a:defRPr sz="4000" b="1" i="1" kern="0" cap="all" baseline="0">
                <a:solidFill>
                  <a:srgbClr val="E8462B"/>
                </a:solidFill>
                <a:latin typeface="Arial" panose="020B0604020202020204" pitchFamily="34" charset="0"/>
                <a:ea typeface="+mj-ea"/>
                <a:cs typeface="Arial" panose="020B0604020202020204" pitchFamily="34" charset="0"/>
              </a:defRPr>
            </a:lvl1pPr>
          </a:lstStyle>
          <a:p>
            <a:r>
              <a:rPr lang="en-GB" dirty="0"/>
              <a:t>Employer Commitments to Industry Placement Students</a:t>
            </a:r>
          </a:p>
        </p:txBody>
      </p:sp>
      <p:pic>
        <p:nvPicPr>
          <p:cNvPr id="6" name="Picture 5" descr="A black background with white text&#10;&#10;Description automatically generated">
            <a:extLst>
              <a:ext uri="{FF2B5EF4-FFF2-40B4-BE49-F238E27FC236}">
                <a16:creationId xmlns:a16="http://schemas.microsoft.com/office/drawing/2014/main" id="{45ED162B-03E5-5137-483B-FA3D76A1182C}"/>
              </a:ext>
            </a:extLst>
          </p:cNvPr>
          <p:cNvPicPr>
            <a:picLocks noChangeAspect="1"/>
          </p:cNvPicPr>
          <p:nvPr/>
        </p:nvPicPr>
        <p:blipFill>
          <a:blip r:embed="rId3"/>
          <a:stretch>
            <a:fillRect/>
          </a:stretch>
        </p:blipFill>
        <p:spPr>
          <a:xfrm>
            <a:off x="8705850" y="2090738"/>
            <a:ext cx="3150589" cy="4421187"/>
          </a:xfrm>
          <a:prstGeom prst="rect">
            <a:avLst/>
          </a:prstGeom>
        </p:spPr>
      </p:pic>
    </p:spTree>
    <p:extLst>
      <p:ext uri="{BB962C8B-B14F-4D97-AF65-F5344CB8AC3E}">
        <p14:creationId xmlns:p14="http://schemas.microsoft.com/office/powerpoint/2010/main" val="2137428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B0C4B39-AE94-DC9B-91CF-1F404AFF7662}"/>
              </a:ext>
            </a:extLst>
          </p:cNvPr>
          <p:cNvSpPr>
            <a:spLocks noGrp="1"/>
          </p:cNvSpPr>
          <p:nvPr>
            <p:ph sz="half" idx="2"/>
          </p:nvPr>
        </p:nvSpPr>
        <p:spPr>
          <a:xfrm>
            <a:off x="5670550" y="1345025"/>
            <a:ext cx="6324600" cy="5033550"/>
          </a:xfrm>
        </p:spPr>
        <p:txBody>
          <a:bodyPr vert="horz" lIns="91440" tIns="45720" rIns="91440" bIns="45720" rtlCol="0">
            <a:noAutofit/>
          </a:bodyPr>
          <a:lstStyle/>
          <a:p>
            <a:pPr marL="0" indent="0">
              <a:lnSpc>
                <a:spcPct val="100000"/>
              </a:lnSpc>
              <a:spcBef>
                <a:spcPts val="1200"/>
              </a:spcBef>
              <a:spcAft>
                <a:spcPts val="1200"/>
              </a:spcAft>
              <a:buNone/>
            </a:pPr>
            <a:r>
              <a:rPr lang="en-GB" sz="2400" b="1" dirty="0"/>
              <a:t>We will</a:t>
            </a:r>
          </a:p>
          <a:p>
            <a:pPr>
              <a:lnSpc>
                <a:spcPct val="100000"/>
              </a:lnSpc>
              <a:spcBef>
                <a:spcPts val="1200"/>
              </a:spcBef>
              <a:spcAft>
                <a:spcPts val="1200"/>
              </a:spcAft>
            </a:pPr>
            <a:r>
              <a:rPr lang="en-GB" sz="2200" dirty="0"/>
              <a:t>Provide you with a single point of contact</a:t>
            </a:r>
          </a:p>
          <a:p>
            <a:pPr>
              <a:lnSpc>
                <a:spcPct val="100000"/>
              </a:lnSpc>
              <a:spcBef>
                <a:spcPts val="1200"/>
              </a:spcBef>
              <a:spcAft>
                <a:spcPts val="1200"/>
              </a:spcAft>
            </a:pPr>
            <a:r>
              <a:rPr lang="en-GB" sz="2200" dirty="0"/>
              <a:t>Work with you to design industry placement(s) that meet you and your students’ needs</a:t>
            </a:r>
          </a:p>
          <a:p>
            <a:pPr>
              <a:lnSpc>
                <a:spcPct val="100000"/>
              </a:lnSpc>
              <a:spcBef>
                <a:spcPts val="1200"/>
              </a:spcBef>
              <a:spcAft>
                <a:spcPts val="1200"/>
              </a:spcAft>
            </a:pPr>
            <a:r>
              <a:rPr lang="en-GB" sz="2200" dirty="0"/>
              <a:t>Train students to help prepare for the placement and develop the skills and understand their responsibilities</a:t>
            </a:r>
          </a:p>
          <a:p>
            <a:pPr>
              <a:lnSpc>
                <a:spcPct val="100000"/>
              </a:lnSpc>
              <a:spcBef>
                <a:spcPts val="1200"/>
              </a:spcBef>
              <a:spcAft>
                <a:spcPts val="1200"/>
              </a:spcAft>
            </a:pPr>
            <a:r>
              <a:rPr lang="en-GB" sz="2200" dirty="0"/>
              <a:t>Support students throughout, providing regular check-ins and feedback on their progress</a:t>
            </a:r>
          </a:p>
          <a:p>
            <a:pPr>
              <a:lnSpc>
                <a:spcPct val="100000"/>
              </a:lnSpc>
              <a:spcBef>
                <a:spcPts val="1200"/>
              </a:spcBef>
              <a:spcAft>
                <a:spcPts val="1200"/>
              </a:spcAft>
            </a:pPr>
            <a:r>
              <a:rPr lang="en-GB" sz="2200" dirty="0"/>
              <a:t>Work with both you and the student to quickly resolve any issues during the placement</a:t>
            </a:r>
          </a:p>
        </p:txBody>
      </p:sp>
      <p:sp>
        <p:nvSpPr>
          <p:cNvPr id="3" name="Title 1">
            <a:extLst>
              <a:ext uri="{FF2B5EF4-FFF2-40B4-BE49-F238E27FC236}">
                <a16:creationId xmlns:a16="http://schemas.microsoft.com/office/drawing/2014/main" id="{F4DE4726-B5AE-FF28-2630-9F4D785689F3}"/>
              </a:ext>
            </a:extLst>
          </p:cNvPr>
          <p:cNvSpPr txBox="1">
            <a:spLocks/>
          </p:cNvSpPr>
          <p:nvPr/>
        </p:nvSpPr>
        <p:spPr>
          <a:xfrm>
            <a:off x="670791" y="346075"/>
            <a:ext cx="11428075" cy="1296000"/>
          </a:xfrm>
          <a:prstGeom prst="rect">
            <a:avLst/>
          </a:prstGeom>
        </p:spPr>
        <p:txBody>
          <a:bodyPr vert="horz" lIns="91440" tIns="45720" rIns="91440" bIns="45720" rtlCol="0" anchor="t">
            <a:noAutofit/>
          </a:bodyPr>
          <a:lstStyle>
            <a:defPPr>
              <a:defRPr lang="en-US"/>
            </a:defPPr>
            <a:lvl1pPr>
              <a:lnSpc>
                <a:spcPct val="100000"/>
              </a:lnSpc>
              <a:spcBef>
                <a:spcPct val="0"/>
              </a:spcBef>
              <a:buNone/>
              <a:defRPr sz="4000" b="1" i="1" kern="0" cap="all" baseline="0">
                <a:solidFill>
                  <a:srgbClr val="E8462B"/>
                </a:solidFill>
                <a:latin typeface="Arial" panose="020B0604020202020204" pitchFamily="34" charset="0"/>
                <a:ea typeface="+mj-ea"/>
                <a:cs typeface="Arial" panose="020B0604020202020204" pitchFamily="34" charset="0"/>
              </a:defRPr>
            </a:lvl1pPr>
          </a:lstStyle>
          <a:p>
            <a:r>
              <a:rPr lang="en-GB" dirty="0"/>
              <a:t>Support During Industry Placements</a:t>
            </a:r>
          </a:p>
        </p:txBody>
      </p:sp>
      <p:pic>
        <p:nvPicPr>
          <p:cNvPr id="8" name="Picture 7" descr="A person holding a computer looking at another person&#10;&#10;Description automatically generated">
            <a:extLst>
              <a:ext uri="{FF2B5EF4-FFF2-40B4-BE49-F238E27FC236}">
                <a16:creationId xmlns:a16="http://schemas.microsoft.com/office/drawing/2014/main" id="{63B4B403-C35D-0BB4-7366-C50C32F48B26}"/>
              </a:ext>
            </a:extLst>
          </p:cNvPr>
          <p:cNvPicPr>
            <a:picLocks noChangeAspect="1"/>
          </p:cNvPicPr>
          <p:nvPr/>
        </p:nvPicPr>
        <p:blipFill>
          <a:blip r:embed="rId3"/>
          <a:stretch>
            <a:fillRect/>
          </a:stretch>
        </p:blipFill>
        <p:spPr>
          <a:xfrm>
            <a:off x="1439479" y="2134600"/>
            <a:ext cx="3970721" cy="3903421"/>
          </a:xfrm>
          <a:prstGeom prst="rect">
            <a:avLst/>
          </a:prstGeom>
        </p:spPr>
      </p:pic>
    </p:spTree>
    <p:extLst>
      <p:ext uri="{BB962C8B-B14F-4D97-AF65-F5344CB8AC3E}">
        <p14:creationId xmlns:p14="http://schemas.microsoft.com/office/powerpoint/2010/main" val="4112628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43E1606-61DD-C92E-95F1-23E5A034E318}"/>
              </a:ext>
            </a:extLst>
          </p:cNvPr>
          <p:cNvSpPr>
            <a:spLocks noGrp="1"/>
          </p:cNvSpPr>
          <p:nvPr>
            <p:ph sz="half" idx="1"/>
          </p:nvPr>
        </p:nvSpPr>
        <p:spPr>
          <a:xfrm>
            <a:off x="1098550" y="1310523"/>
            <a:ext cx="6733486" cy="3892074"/>
          </a:xfrm>
        </p:spPr>
        <p:txBody>
          <a:bodyPr>
            <a:noAutofit/>
          </a:bodyPr>
          <a:lstStyle/>
          <a:p>
            <a:pPr marL="0" indent="0">
              <a:lnSpc>
                <a:spcPct val="100000"/>
              </a:lnSpc>
              <a:spcBef>
                <a:spcPts val="1200"/>
              </a:spcBef>
              <a:spcAft>
                <a:spcPts val="1200"/>
              </a:spcAft>
              <a:buNone/>
            </a:pPr>
            <a:r>
              <a:rPr lang="en-GB" sz="2400" b="1" dirty="0">
                <a:latin typeface="+mn-lt"/>
              </a:rPr>
              <a:t>Students can progress</a:t>
            </a:r>
          </a:p>
          <a:p>
            <a:pPr>
              <a:lnSpc>
                <a:spcPct val="100000"/>
              </a:lnSpc>
              <a:spcBef>
                <a:spcPts val="0"/>
              </a:spcBef>
              <a:spcAft>
                <a:spcPts val="1200"/>
              </a:spcAft>
            </a:pPr>
            <a:r>
              <a:rPr lang="en-GB" sz="2200" dirty="0">
                <a:latin typeface="+mn-lt"/>
              </a:rPr>
              <a:t>directly into skilled employment</a:t>
            </a:r>
          </a:p>
          <a:p>
            <a:pPr>
              <a:lnSpc>
                <a:spcPct val="100000"/>
              </a:lnSpc>
              <a:spcBef>
                <a:spcPts val="0"/>
              </a:spcBef>
              <a:spcAft>
                <a:spcPts val="1200"/>
              </a:spcAft>
            </a:pPr>
            <a:r>
              <a:rPr lang="en-GB" sz="2200" dirty="0">
                <a:latin typeface="+mn-lt"/>
              </a:rPr>
              <a:t>to higher level apprenticeships or technical training</a:t>
            </a:r>
          </a:p>
          <a:p>
            <a:pPr>
              <a:lnSpc>
                <a:spcPct val="100000"/>
              </a:lnSpc>
              <a:spcBef>
                <a:spcPts val="0"/>
              </a:spcBef>
              <a:spcAft>
                <a:spcPts val="1200"/>
              </a:spcAft>
            </a:pPr>
            <a:r>
              <a:rPr lang="en-GB" sz="2200" dirty="0">
                <a:latin typeface="+mn-lt"/>
              </a:rPr>
              <a:t>to university-level education in a related field</a:t>
            </a:r>
          </a:p>
          <a:p>
            <a:pPr marL="0" indent="0">
              <a:lnSpc>
                <a:spcPct val="100000"/>
              </a:lnSpc>
              <a:spcBef>
                <a:spcPts val="2400"/>
              </a:spcBef>
              <a:buNone/>
            </a:pPr>
            <a:r>
              <a:rPr lang="en-GB" sz="2000" b="1" i="1" dirty="0">
                <a:latin typeface="+mn-lt"/>
              </a:rPr>
              <a:t>Career options are vast</a:t>
            </a:r>
          </a:p>
          <a:p>
            <a:pPr marL="0" indent="0">
              <a:lnSpc>
                <a:spcPct val="100000"/>
              </a:lnSpc>
              <a:spcBef>
                <a:spcPts val="0"/>
              </a:spcBef>
              <a:spcAft>
                <a:spcPts val="1200"/>
              </a:spcAft>
              <a:buNone/>
            </a:pPr>
            <a:r>
              <a:rPr lang="en-GB" sz="2000" i="1" dirty="0">
                <a:latin typeface="+mn-lt"/>
              </a:rPr>
              <a:t>Depending on the occupational specialism, these could include careers as a :</a:t>
            </a:r>
          </a:p>
        </p:txBody>
      </p:sp>
      <p:sp>
        <p:nvSpPr>
          <p:cNvPr id="6" name="Title 1">
            <a:extLst>
              <a:ext uri="{FF2B5EF4-FFF2-40B4-BE49-F238E27FC236}">
                <a16:creationId xmlns:a16="http://schemas.microsoft.com/office/drawing/2014/main" id="{A3C0604B-EFF6-ACA3-5A44-A57BC7AAE606}"/>
              </a:ext>
            </a:extLst>
          </p:cNvPr>
          <p:cNvSpPr txBox="1">
            <a:spLocks/>
          </p:cNvSpPr>
          <p:nvPr/>
        </p:nvSpPr>
        <p:spPr>
          <a:xfrm>
            <a:off x="670792" y="346075"/>
            <a:ext cx="10800000" cy="12960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GB" sz="4400" b="1" i="1" kern="0" cap="all" baseline="0" dirty="0">
                <a:solidFill>
                  <a:srgbClr val="E8462B"/>
                </a:solidFill>
                <a:latin typeface="Arial" panose="020B0604020202020204" pitchFamily="34" charset="0"/>
                <a:ea typeface="+mj-ea"/>
                <a:cs typeface="Arial" panose="020B0604020202020204" pitchFamily="34" charset="0"/>
              </a:defRPr>
            </a:lvl1pPr>
          </a:lstStyle>
          <a:p>
            <a:r>
              <a:rPr lang="en-GB" sz="4000" dirty="0"/>
              <a:t>Progression for T Level Students</a:t>
            </a:r>
          </a:p>
        </p:txBody>
      </p:sp>
      <p:pic>
        <p:nvPicPr>
          <p:cNvPr id="8" name="Picture 7" descr="A black and orange poster with white text&#10;&#10;Description automatically generated">
            <a:extLst>
              <a:ext uri="{FF2B5EF4-FFF2-40B4-BE49-F238E27FC236}">
                <a16:creationId xmlns:a16="http://schemas.microsoft.com/office/drawing/2014/main" id="{661FC6B4-E54B-9C82-6E01-3E839141A6DC}"/>
              </a:ext>
            </a:extLst>
          </p:cNvPr>
          <p:cNvPicPr>
            <a:picLocks noChangeAspect="1"/>
          </p:cNvPicPr>
          <p:nvPr/>
        </p:nvPicPr>
        <p:blipFill>
          <a:blip r:embed="rId3"/>
          <a:stretch>
            <a:fillRect/>
          </a:stretch>
        </p:blipFill>
        <p:spPr>
          <a:xfrm>
            <a:off x="7954618" y="1636713"/>
            <a:ext cx="4114800" cy="4114800"/>
          </a:xfrm>
          <a:prstGeom prst="rect">
            <a:avLst/>
          </a:prstGeom>
        </p:spPr>
      </p:pic>
      <p:sp>
        <p:nvSpPr>
          <p:cNvPr id="10" name="TextBox 9">
            <a:extLst>
              <a:ext uri="{FF2B5EF4-FFF2-40B4-BE49-F238E27FC236}">
                <a16:creationId xmlns:a16="http://schemas.microsoft.com/office/drawing/2014/main" id="{545EC6D5-30C4-F14B-C76E-11E26CCE76A6}"/>
              </a:ext>
            </a:extLst>
          </p:cNvPr>
          <p:cNvSpPr txBox="1"/>
          <p:nvPr/>
        </p:nvSpPr>
        <p:spPr>
          <a:xfrm>
            <a:off x="1369195" y="4627601"/>
            <a:ext cx="4842308" cy="1938992"/>
          </a:xfrm>
          <a:prstGeom prst="rect">
            <a:avLst/>
          </a:prstGeom>
          <a:noFill/>
        </p:spPr>
        <p:txBody>
          <a:bodyPr wrap="square">
            <a:spAutoFit/>
          </a:bodyPr>
          <a:lstStyle/>
          <a:p>
            <a:pPr marL="285750" indent="-285750">
              <a:lnSpc>
                <a:spcPct val="100000"/>
              </a:lnSpc>
              <a:spcBef>
                <a:spcPts val="600"/>
              </a:spcBef>
              <a:spcAft>
                <a:spcPts val="600"/>
              </a:spcAft>
              <a:buFont typeface="Arial" panose="020B0604020202020204" pitchFamily="34" charset="0"/>
              <a:buChar char="•"/>
            </a:pPr>
            <a:r>
              <a:rPr lang="en-GB" sz="1600" i="1" dirty="0">
                <a:latin typeface="+mn-lt"/>
              </a:rPr>
              <a:t>electric installation and maintenance</a:t>
            </a:r>
          </a:p>
          <a:p>
            <a:pPr marL="285750" indent="-285750">
              <a:lnSpc>
                <a:spcPct val="100000"/>
              </a:lnSpc>
              <a:spcBef>
                <a:spcPts val="600"/>
              </a:spcBef>
              <a:spcAft>
                <a:spcPts val="600"/>
              </a:spcAft>
              <a:buFont typeface="Arial" panose="020B0604020202020204" pitchFamily="34" charset="0"/>
              <a:buChar char="•"/>
            </a:pPr>
            <a:r>
              <a:rPr lang="en-GB" sz="1600" i="1" dirty="0">
                <a:latin typeface="+mn-lt"/>
              </a:rPr>
              <a:t>plumbing or heating</a:t>
            </a:r>
          </a:p>
          <a:p>
            <a:pPr marL="285750" indent="-285750">
              <a:lnSpc>
                <a:spcPct val="100000"/>
              </a:lnSpc>
              <a:spcBef>
                <a:spcPts val="600"/>
              </a:spcBef>
              <a:spcAft>
                <a:spcPts val="600"/>
              </a:spcAft>
              <a:buFont typeface="Arial" panose="020B0604020202020204" pitchFamily="34" charset="0"/>
              <a:buChar char="•"/>
            </a:pPr>
            <a:r>
              <a:rPr lang="en-GB" sz="1600" i="1" dirty="0">
                <a:latin typeface="+mn-lt"/>
              </a:rPr>
              <a:t>surveying and design</a:t>
            </a:r>
          </a:p>
          <a:p>
            <a:pPr marL="285750" indent="-285750">
              <a:lnSpc>
                <a:spcPct val="100000"/>
              </a:lnSpc>
              <a:spcBef>
                <a:spcPts val="600"/>
              </a:spcBef>
              <a:spcAft>
                <a:spcPts val="600"/>
              </a:spcAft>
              <a:buFont typeface="Arial" panose="020B0604020202020204" pitchFamily="34" charset="0"/>
              <a:buChar char="•"/>
            </a:pPr>
            <a:r>
              <a:rPr lang="en-GB" sz="1600" i="1" dirty="0">
                <a:latin typeface="+mn-lt"/>
              </a:rPr>
              <a:t>civil engineering</a:t>
            </a:r>
          </a:p>
          <a:p>
            <a:pPr marL="285750" indent="-285750">
              <a:lnSpc>
                <a:spcPct val="100000"/>
              </a:lnSpc>
              <a:spcBef>
                <a:spcPts val="600"/>
              </a:spcBef>
              <a:spcAft>
                <a:spcPts val="600"/>
              </a:spcAft>
              <a:buFont typeface="Arial" panose="020B0604020202020204" pitchFamily="34" charset="0"/>
              <a:buChar char="•"/>
            </a:pPr>
            <a:r>
              <a:rPr lang="en-GB" sz="1600" i="1" dirty="0">
                <a:latin typeface="+mn-lt"/>
              </a:rPr>
              <a:t>building services design	</a:t>
            </a:r>
          </a:p>
        </p:txBody>
      </p:sp>
      <p:sp>
        <p:nvSpPr>
          <p:cNvPr id="11" name="TextBox 10">
            <a:extLst>
              <a:ext uri="{FF2B5EF4-FFF2-40B4-BE49-F238E27FC236}">
                <a16:creationId xmlns:a16="http://schemas.microsoft.com/office/drawing/2014/main" id="{1D13E9DD-939D-46FE-6905-57CC470FD7C0}"/>
              </a:ext>
            </a:extLst>
          </p:cNvPr>
          <p:cNvSpPr txBox="1"/>
          <p:nvPr/>
        </p:nvSpPr>
        <p:spPr>
          <a:xfrm>
            <a:off x="5213111" y="4627602"/>
            <a:ext cx="3374979" cy="2185214"/>
          </a:xfrm>
          <a:prstGeom prst="rect">
            <a:avLst/>
          </a:prstGeom>
          <a:noFill/>
        </p:spPr>
        <p:txBody>
          <a:bodyPr wrap="square">
            <a:spAutoFit/>
          </a:bodyPr>
          <a:lstStyle/>
          <a:p>
            <a:pPr marL="285750" indent="-285750">
              <a:lnSpc>
                <a:spcPct val="100000"/>
              </a:lnSpc>
              <a:spcBef>
                <a:spcPts val="600"/>
              </a:spcBef>
              <a:spcAft>
                <a:spcPts val="600"/>
              </a:spcAft>
              <a:buFont typeface="Arial" panose="020B0604020202020204" pitchFamily="34" charset="0"/>
              <a:buChar char="•"/>
            </a:pPr>
            <a:r>
              <a:rPr lang="en-GB" sz="1600" i="1" dirty="0">
                <a:latin typeface="+mn-lt"/>
              </a:rPr>
              <a:t>bricklaying</a:t>
            </a:r>
          </a:p>
          <a:p>
            <a:pPr marL="285750" indent="-285750">
              <a:lnSpc>
                <a:spcPct val="100000"/>
              </a:lnSpc>
              <a:spcBef>
                <a:spcPts val="600"/>
              </a:spcBef>
              <a:spcAft>
                <a:spcPts val="600"/>
              </a:spcAft>
              <a:buFont typeface="Arial" panose="020B0604020202020204" pitchFamily="34" charset="0"/>
              <a:buChar char="•"/>
            </a:pPr>
            <a:r>
              <a:rPr lang="en-GB" sz="1600" i="1" dirty="0">
                <a:latin typeface="+mn-lt"/>
              </a:rPr>
              <a:t>carpentry and joinery</a:t>
            </a:r>
          </a:p>
          <a:p>
            <a:pPr marL="285750" indent="-285750">
              <a:lnSpc>
                <a:spcPct val="100000"/>
              </a:lnSpc>
              <a:spcBef>
                <a:spcPts val="600"/>
              </a:spcBef>
              <a:spcAft>
                <a:spcPts val="600"/>
              </a:spcAft>
              <a:buFont typeface="Arial" panose="020B0604020202020204" pitchFamily="34" charset="0"/>
              <a:buChar char="•"/>
            </a:pPr>
            <a:r>
              <a:rPr lang="en-GB" sz="1600" i="1" dirty="0">
                <a:latin typeface="+mn-lt"/>
              </a:rPr>
              <a:t>plastering, painting and decorating</a:t>
            </a:r>
          </a:p>
          <a:p>
            <a:pPr marL="285750" indent="-285750">
              <a:spcBef>
                <a:spcPts val="600"/>
              </a:spcBef>
              <a:spcAft>
                <a:spcPts val="600"/>
              </a:spcAft>
              <a:buFont typeface="Arial" panose="020B0604020202020204" pitchFamily="34" charset="0"/>
              <a:buChar char="•"/>
            </a:pPr>
            <a:r>
              <a:rPr lang="en-GB" sz="1600" i="1" dirty="0">
                <a:latin typeface="+mn-lt"/>
              </a:rPr>
              <a:t>hazardous materials surveying</a:t>
            </a:r>
          </a:p>
          <a:p>
            <a:pPr marL="285750" indent="-285750">
              <a:lnSpc>
                <a:spcPct val="100000"/>
              </a:lnSpc>
              <a:spcBef>
                <a:spcPts val="600"/>
              </a:spcBef>
              <a:spcAft>
                <a:spcPts val="600"/>
              </a:spcAft>
              <a:buFont typeface="Arial" panose="020B0604020202020204" pitchFamily="34" charset="0"/>
              <a:buChar char="•"/>
            </a:pPr>
            <a:endParaRPr lang="en-GB" sz="1600" i="1" dirty="0">
              <a:latin typeface="+mn-lt"/>
            </a:endParaRPr>
          </a:p>
        </p:txBody>
      </p:sp>
    </p:spTree>
    <p:extLst>
      <p:ext uri="{BB962C8B-B14F-4D97-AF65-F5344CB8AC3E}">
        <p14:creationId xmlns:p14="http://schemas.microsoft.com/office/powerpoint/2010/main" val="2359149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1BCAC6-9A59-474C-8492-9DD4C1F9497D}"/>
              </a:ext>
            </a:extLst>
          </p:cNvPr>
          <p:cNvSpPr txBox="1"/>
          <p:nvPr/>
        </p:nvSpPr>
        <p:spPr>
          <a:xfrm>
            <a:off x="1416050" y="1515262"/>
            <a:ext cx="5446192" cy="1675482"/>
          </a:xfrm>
          <a:prstGeom prst="rect">
            <a:avLst/>
          </a:prstGeom>
          <a:noFill/>
          <a:ln>
            <a:solidFill>
              <a:srgbClr val="765AB0"/>
            </a:solidFill>
          </a:ln>
        </p:spPr>
        <p:txBody>
          <a:bodyPr wrap="square" rtlCol="0" anchor="ctr">
            <a:noAutofit/>
          </a:bodyPr>
          <a:lstStyle/>
          <a:p>
            <a:pPr>
              <a:spcBef>
                <a:spcPts val="900"/>
              </a:spcBef>
              <a:spcAft>
                <a:spcPts val="900"/>
              </a:spcAft>
            </a:pPr>
            <a:r>
              <a:rPr lang="en-GB" b="1" i="1" dirty="0">
                <a:latin typeface="Arial" panose="020B0604020202020204" pitchFamily="34" charset="0"/>
                <a:cs typeface="Arial" panose="020B0604020202020204" pitchFamily="34" charset="0"/>
              </a:rPr>
              <a:t>WHO’S GOING TO LOOK AFTER THEM?</a:t>
            </a:r>
          </a:p>
          <a:p>
            <a:pPr marL="285750" indent="-285750">
              <a:spcBef>
                <a:spcPts val="900"/>
              </a:spcBef>
              <a:spcAft>
                <a:spcPts val="900"/>
              </a:spcAft>
              <a:buFont typeface="Arial" panose="020B0604020202020204" pitchFamily="34" charset="0"/>
              <a:buChar char="•"/>
            </a:pPr>
            <a:r>
              <a:rPr lang="en-GB" sz="1600" dirty="0">
                <a:latin typeface="Arial" panose="020B0604020202020204" pitchFamily="34" charset="0"/>
                <a:cs typeface="Arial" panose="020B0604020202020204" pitchFamily="34" charset="0"/>
              </a:rPr>
              <a:t>A supervisor and a mentor (could be the same person)</a:t>
            </a:r>
          </a:p>
          <a:p>
            <a:pPr marL="285750" indent="-285750">
              <a:spcBef>
                <a:spcPts val="900"/>
              </a:spcBef>
              <a:spcAft>
                <a:spcPts val="900"/>
              </a:spcAft>
              <a:buFont typeface="Arial" panose="020B0604020202020204" pitchFamily="34" charset="0"/>
              <a:buChar char="•"/>
            </a:pPr>
            <a:r>
              <a:rPr lang="en-GB" sz="1600" dirty="0">
                <a:latin typeface="Arial" panose="020B0604020202020204" pitchFamily="34" charset="0"/>
                <a:cs typeface="Arial" panose="020B0604020202020204" pitchFamily="34" charset="0"/>
              </a:rPr>
              <a:t>A great opportunity for staff to develop mentoring skills</a:t>
            </a:r>
          </a:p>
        </p:txBody>
      </p:sp>
      <p:sp>
        <p:nvSpPr>
          <p:cNvPr id="5" name="TextBox 4">
            <a:extLst>
              <a:ext uri="{FF2B5EF4-FFF2-40B4-BE49-F238E27FC236}">
                <a16:creationId xmlns:a16="http://schemas.microsoft.com/office/drawing/2014/main" id="{F9777855-3851-401C-964F-482255823283}"/>
              </a:ext>
            </a:extLst>
          </p:cNvPr>
          <p:cNvSpPr txBox="1"/>
          <p:nvPr/>
        </p:nvSpPr>
        <p:spPr>
          <a:xfrm>
            <a:off x="7252320" y="630224"/>
            <a:ext cx="4680000" cy="2316176"/>
          </a:xfrm>
          <a:prstGeom prst="rect">
            <a:avLst/>
          </a:prstGeom>
          <a:noFill/>
          <a:ln>
            <a:solidFill>
              <a:srgbClr val="765AB0"/>
            </a:solidFill>
          </a:ln>
        </p:spPr>
        <p:txBody>
          <a:bodyPr wrap="square" rtlCol="0" anchor="ctr">
            <a:noAutofit/>
          </a:bodyPr>
          <a:lstStyle/>
          <a:p>
            <a:pPr>
              <a:spcBef>
                <a:spcPts val="900"/>
              </a:spcBef>
              <a:spcAft>
                <a:spcPts val="900"/>
              </a:spcAft>
            </a:pPr>
            <a:r>
              <a:rPr lang="en-GB" b="1" i="1" dirty="0">
                <a:latin typeface="Arial" panose="020B0604020202020204" pitchFamily="34" charset="0"/>
                <a:cs typeface="Arial" panose="020B0604020202020204" pitchFamily="34" charset="0"/>
              </a:rPr>
              <a:t>WON’T IT TAKE TOO MUCH TIME?</a:t>
            </a:r>
          </a:p>
          <a:p>
            <a:pPr marL="285750" indent="-285750">
              <a:spcBef>
                <a:spcPts val="900"/>
              </a:spcBef>
              <a:spcAft>
                <a:spcPts val="900"/>
              </a:spcAft>
              <a:buFont typeface="Arial" panose="020B0604020202020204" pitchFamily="34" charset="0"/>
              <a:buChar char="•"/>
            </a:pPr>
            <a:r>
              <a:rPr lang="en-GB" sz="1600" dirty="0">
                <a:latin typeface="Arial" panose="020B0604020202020204" pitchFamily="34" charset="0"/>
                <a:cs typeface="Arial" panose="020B0604020202020204" pitchFamily="34" charset="0"/>
              </a:rPr>
              <a:t>It should be quite a quick process to design a placement and it will get quicker once you’ve had your first placement</a:t>
            </a:r>
          </a:p>
          <a:p>
            <a:pPr marL="285750" indent="-285750">
              <a:spcBef>
                <a:spcPts val="900"/>
              </a:spcBef>
              <a:spcAft>
                <a:spcPts val="900"/>
              </a:spcAft>
              <a:buFont typeface="Arial" panose="020B0604020202020204" pitchFamily="34" charset="0"/>
              <a:buChar char="•"/>
            </a:pPr>
            <a:r>
              <a:rPr lang="en-GB" sz="1600" dirty="0">
                <a:latin typeface="Arial" panose="020B0604020202020204" pitchFamily="34" charset="0"/>
                <a:cs typeface="Arial" panose="020B0604020202020204" pitchFamily="34" charset="0"/>
              </a:rPr>
              <a:t>The short- and long-term benefits will make it worth the time investment</a:t>
            </a:r>
          </a:p>
        </p:txBody>
      </p:sp>
      <p:sp>
        <p:nvSpPr>
          <p:cNvPr id="6" name="TextBox 5">
            <a:extLst>
              <a:ext uri="{FF2B5EF4-FFF2-40B4-BE49-F238E27FC236}">
                <a16:creationId xmlns:a16="http://schemas.microsoft.com/office/drawing/2014/main" id="{E0D3BCA6-D1BC-4ED1-8E5E-871872AAE3D9}"/>
              </a:ext>
            </a:extLst>
          </p:cNvPr>
          <p:cNvSpPr txBox="1"/>
          <p:nvPr/>
        </p:nvSpPr>
        <p:spPr>
          <a:xfrm>
            <a:off x="6731620" y="3506551"/>
            <a:ext cx="4680000" cy="2424350"/>
          </a:xfrm>
          <a:prstGeom prst="rect">
            <a:avLst/>
          </a:prstGeom>
          <a:noFill/>
          <a:ln>
            <a:solidFill>
              <a:srgbClr val="765AB0"/>
            </a:solidFill>
          </a:ln>
        </p:spPr>
        <p:txBody>
          <a:bodyPr wrap="square" rtlCol="0" anchor="ctr">
            <a:noAutofit/>
          </a:bodyPr>
          <a:lstStyle/>
          <a:p>
            <a:pPr>
              <a:spcBef>
                <a:spcPts val="900"/>
              </a:spcBef>
              <a:spcAft>
                <a:spcPts val="900"/>
              </a:spcAft>
            </a:pPr>
            <a:r>
              <a:rPr lang="en-GB" b="1" i="1" dirty="0">
                <a:latin typeface="Arial" panose="020B0604020202020204" pitchFamily="34" charset="0"/>
                <a:cs typeface="Arial" panose="020B0604020202020204" pitchFamily="34" charset="0"/>
              </a:rPr>
              <a:t>WILL STUDENTS BE HIGH-CALIBRE?</a:t>
            </a:r>
          </a:p>
          <a:p>
            <a:pPr marL="285750" indent="-285750">
              <a:spcBef>
                <a:spcPts val="900"/>
              </a:spcBef>
              <a:spcAft>
                <a:spcPts val="900"/>
              </a:spcAft>
              <a:buFont typeface="Arial" panose="020B0604020202020204" pitchFamily="34" charset="0"/>
              <a:buChar char="•"/>
            </a:pPr>
            <a:r>
              <a:rPr lang="en-GB" sz="1600" dirty="0">
                <a:latin typeface="Arial" panose="020B0604020202020204" pitchFamily="34" charset="0"/>
                <a:cs typeface="Arial" panose="020B0604020202020204" pitchFamily="34" charset="0"/>
              </a:rPr>
              <a:t>T Levels are demanding courses</a:t>
            </a:r>
          </a:p>
          <a:p>
            <a:pPr marL="285750" indent="-285750">
              <a:spcBef>
                <a:spcPts val="900"/>
              </a:spcBef>
              <a:spcAft>
                <a:spcPts val="900"/>
              </a:spcAft>
              <a:buFont typeface="Arial" panose="020B0604020202020204" pitchFamily="34" charset="0"/>
              <a:buChar char="•"/>
            </a:pPr>
            <a:r>
              <a:rPr lang="en-GB" sz="1600" dirty="0">
                <a:latin typeface="Arial" panose="020B0604020202020204" pitchFamily="34" charset="0"/>
                <a:cs typeface="Arial" panose="020B0604020202020204" pitchFamily="34" charset="0"/>
              </a:rPr>
              <a:t>We will work with you to understand your needs and find students that fit well with you</a:t>
            </a:r>
          </a:p>
          <a:p>
            <a:pPr marL="285750" indent="-285750">
              <a:spcBef>
                <a:spcPts val="900"/>
              </a:spcBef>
              <a:spcAft>
                <a:spcPts val="900"/>
              </a:spcAft>
              <a:buFont typeface="Arial" panose="020B0604020202020204" pitchFamily="34" charset="0"/>
              <a:buChar char="•"/>
            </a:pPr>
            <a:r>
              <a:rPr lang="en-GB" sz="1600" dirty="0">
                <a:latin typeface="Arial" panose="020B0604020202020204" pitchFamily="34" charset="0"/>
                <a:cs typeface="Arial" panose="020B0604020202020204" pitchFamily="34" charset="0"/>
              </a:rPr>
              <a:t>You can also be involved in recruiting students</a:t>
            </a:r>
          </a:p>
        </p:txBody>
      </p:sp>
      <p:sp>
        <p:nvSpPr>
          <p:cNvPr id="8" name="TextBox 7">
            <a:extLst>
              <a:ext uri="{FF2B5EF4-FFF2-40B4-BE49-F238E27FC236}">
                <a16:creationId xmlns:a16="http://schemas.microsoft.com/office/drawing/2014/main" id="{286A10A5-AC92-4AD8-AC5C-3EADE01F37FC}"/>
              </a:ext>
            </a:extLst>
          </p:cNvPr>
          <p:cNvSpPr txBox="1"/>
          <p:nvPr/>
        </p:nvSpPr>
        <p:spPr>
          <a:xfrm>
            <a:off x="1744207" y="3667257"/>
            <a:ext cx="4195417" cy="2780218"/>
          </a:xfrm>
          <a:prstGeom prst="rect">
            <a:avLst/>
          </a:prstGeom>
          <a:noFill/>
          <a:ln>
            <a:solidFill>
              <a:srgbClr val="765AB0"/>
            </a:solidFill>
          </a:ln>
        </p:spPr>
        <p:txBody>
          <a:bodyPr wrap="square" rtlCol="0" anchor="ctr">
            <a:noAutofit/>
          </a:bodyPr>
          <a:lstStyle/>
          <a:p>
            <a:pPr>
              <a:spcBef>
                <a:spcPts val="2400"/>
              </a:spcBef>
              <a:spcAft>
                <a:spcPts val="600"/>
              </a:spcAft>
            </a:pPr>
            <a:r>
              <a:rPr lang="en-GB" b="1" i="1" dirty="0">
                <a:latin typeface="Arial" panose="020B0604020202020204" pitchFamily="34" charset="0"/>
                <a:cs typeface="Arial" panose="020B0604020202020204" pitchFamily="34" charset="0"/>
              </a:rPr>
              <a:t>HOW CAN WE MAKE SURE STUDENTS ARE SAFE?</a:t>
            </a:r>
          </a:p>
          <a:p>
            <a:pPr marL="285750" indent="-285750">
              <a:spcBef>
                <a:spcPts val="2400"/>
              </a:spcBef>
              <a:spcAft>
                <a:spcPts val="600"/>
              </a:spcAft>
              <a:buFont typeface="Arial" panose="020B0604020202020204" pitchFamily="34" charset="0"/>
              <a:buChar char="•"/>
            </a:pPr>
            <a:r>
              <a:rPr lang="en-GB" sz="1800" b="0" dirty="0">
                <a:solidFill>
                  <a:srgbClr val="0B0C0C"/>
                </a:solidFill>
                <a:effectLst/>
              </a:rPr>
              <a:t>For some occupational specialisms in construction, it may be a requirement for industry placement students to have a CSCS trainee card</a:t>
            </a:r>
            <a:endParaRPr lang="en-GB" sz="1800" dirty="0">
              <a:cs typeface="Arial" panose="020B0604020202020204" pitchFamily="34" charset="0"/>
            </a:endParaRPr>
          </a:p>
        </p:txBody>
      </p:sp>
      <p:sp>
        <p:nvSpPr>
          <p:cNvPr id="2" name="Title 1">
            <a:extLst>
              <a:ext uri="{FF2B5EF4-FFF2-40B4-BE49-F238E27FC236}">
                <a16:creationId xmlns:a16="http://schemas.microsoft.com/office/drawing/2014/main" id="{F8ED3746-69AA-5304-0850-DD7B6FAD5795}"/>
              </a:ext>
            </a:extLst>
          </p:cNvPr>
          <p:cNvSpPr txBox="1">
            <a:spLocks/>
          </p:cNvSpPr>
          <p:nvPr/>
        </p:nvSpPr>
        <p:spPr>
          <a:xfrm>
            <a:off x="670792" y="346075"/>
            <a:ext cx="10800000" cy="1296000"/>
          </a:xfrm>
          <a:prstGeom prst="rect">
            <a:avLst/>
          </a:prstGeom>
        </p:spPr>
        <p:txBody>
          <a:bodyPr vert="horz" lIns="91440" tIns="45720" rIns="91440" bIns="45720" rtlCol="0" anchor="t">
            <a:noAutofit/>
          </a:bodyPr>
          <a:lstStyle>
            <a:defPPr>
              <a:defRPr lang="en-US"/>
            </a:defPPr>
            <a:lvl1pPr>
              <a:lnSpc>
                <a:spcPct val="100000"/>
              </a:lnSpc>
              <a:spcBef>
                <a:spcPct val="0"/>
              </a:spcBef>
              <a:buNone/>
              <a:defRPr sz="4000" b="1" i="1" kern="0" cap="all" baseline="0">
                <a:solidFill>
                  <a:srgbClr val="E8462B"/>
                </a:solidFill>
                <a:latin typeface="Arial" panose="020B0604020202020204" pitchFamily="34" charset="0"/>
                <a:ea typeface="+mj-ea"/>
                <a:cs typeface="Arial" panose="020B0604020202020204" pitchFamily="34" charset="0"/>
              </a:defRPr>
            </a:lvl1pPr>
          </a:lstStyle>
          <a:p>
            <a:r>
              <a:rPr lang="en-GB" dirty="0"/>
              <a:t>COMMON QUESTIONS</a:t>
            </a:r>
          </a:p>
        </p:txBody>
      </p:sp>
    </p:spTree>
    <p:extLst>
      <p:ext uri="{BB962C8B-B14F-4D97-AF65-F5344CB8AC3E}">
        <p14:creationId xmlns:p14="http://schemas.microsoft.com/office/powerpoint/2010/main" val="1698657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8D8EF5-3AA5-1C89-22C8-CB5D125FBABD}"/>
              </a:ext>
            </a:extLst>
          </p:cNvPr>
          <p:cNvSpPr>
            <a:spLocks noGrp="1"/>
          </p:cNvSpPr>
          <p:nvPr>
            <p:ph idx="1"/>
          </p:nvPr>
        </p:nvSpPr>
        <p:spPr>
          <a:xfrm>
            <a:off x="1698625" y="1642075"/>
            <a:ext cx="9442450" cy="4351338"/>
          </a:xfrm>
        </p:spPr>
        <p:txBody>
          <a:bodyPr>
            <a:noAutofit/>
          </a:bodyPr>
          <a:lstStyle/>
          <a:p>
            <a:pPr marL="0" indent="0">
              <a:buNone/>
            </a:pPr>
            <a:r>
              <a:rPr lang="en-GB" b="1" dirty="0"/>
              <a:t>If you’re interested in offering an industry placement :</a:t>
            </a:r>
          </a:p>
          <a:p>
            <a:pPr marL="0" indent="0">
              <a:buNone/>
            </a:pPr>
            <a:endParaRPr lang="en-GB" dirty="0"/>
          </a:p>
          <a:p>
            <a:r>
              <a:rPr lang="en-GB" dirty="0"/>
              <a:t>Arrange to speak with one of our team who will explore the opportunity with you in more detail</a:t>
            </a:r>
          </a:p>
          <a:p>
            <a:endParaRPr lang="en-GB" dirty="0"/>
          </a:p>
          <a:p>
            <a:r>
              <a:rPr lang="en-GB" dirty="0"/>
              <a:t>Attend a briefing / forum </a:t>
            </a:r>
            <a:r>
              <a:rPr lang="en-GB" dirty="0">
                <a:highlight>
                  <a:srgbClr val="FFFF00"/>
                </a:highlight>
              </a:rPr>
              <a:t>&lt;insert date/time&gt;</a:t>
            </a:r>
          </a:p>
          <a:p>
            <a:pPr marL="0" indent="0">
              <a:buNone/>
            </a:pPr>
            <a:endParaRPr lang="en-GB" dirty="0"/>
          </a:p>
        </p:txBody>
      </p:sp>
      <p:sp>
        <p:nvSpPr>
          <p:cNvPr id="4" name="Title 1">
            <a:extLst>
              <a:ext uri="{FF2B5EF4-FFF2-40B4-BE49-F238E27FC236}">
                <a16:creationId xmlns:a16="http://schemas.microsoft.com/office/drawing/2014/main" id="{65C97C00-D76E-D201-9CB3-FA1B29676182}"/>
              </a:ext>
            </a:extLst>
          </p:cNvPr>
          <p:cNvSpPr txBox="1">
            <a:spLocks/>
          </p:cNvSpPr>
          <p:nvPr/>
        </p:nvSpPr>
        <p:spPr>
          <a:xfrm>
            <a:off x="670792" y="346075"/>
            <a:ext cx="10800000" cy="1296000"/>
          </a:xfrm>
          <a:prstGeom prst="rect">
            <a:avLst/>
          </a:prstGeom>
        </p:spPr>
        <p:txBody>
          <a:bodyPr vert="horz" lIns="91440" tIns="45720" rIns="91440" bIns="45720" rtlCol="0" anchor="t">
            <a:noAutofit/>
          </a:bodyPr>
          <a:lstStyle>
            <a:defPPr>
              <a:defRPr lang="en-US"/>
            </a:defPPr>
            <a:lvl1pPr>
              <a:lnSpc>
                <a:spcPct val="100000"/>
              </a:lnSpc>
              <a:spcBef>
                <a:spcPct val="0"/>
              </a:spcBef>
              <a:buNone/>
              <a:defRPr sz="4000" b="1" i="1" kern="0" cap="all" baseline="0">
                <a:solidFill>
                  <a:srgbClr val="E8462B"/>
                </a:solidFill>
                <a:latin typeface="Arial" panose="020B0604020202020204" pitchFamily="34" charset="0"/>
                <a:ea typeface="+mj-ea"/>
                <a:cs typeface="Arial" panose="020B0604020202020204" pitchFamily="34" charset="0"/>
              </a:defRPr>
            </a:lvl1pPr>
          </a:lstStyle>
          <a:p>
            <a:r>
              <a:rPr lang="en-GB" sz="4400" dirty="0"/>
              <a:t>READY FOR THE NEXT LEVEL?</a:t>
            </a:r>
          </a:p>
        </p:txBody>
      </p:sp>
    </p:spTree>
    <p:extLst>
      <p:ext uri="{BB962C8B-B14F-4D97-AF65-F5344CB8AC3E}">
        <p14:creationId xmlns:p14="http://schemas.microsoft.com/office/powerpoint/2010/main" val="4063306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6E5F2E-AF5F-4579-9421-314B1B05090F}"/>
              </a:ext>
            </a:extLst>
          </p:cNvPr>
          <p:cNvSpPr txBox="1"/>
          <p:nvPr/>
        </p:nvSpPr>
        <p:spPr>
          <a:xfrm>
            <a:off x="899723" y="3335711"/>
            <a:ext cx="7217630" cy="2693045"/>
          </a:xfrm>
          <a:prstGeom prst="rect">
            <a:avLst/>
          </a:prstGeom>
          <a:noFill/>
        </p:spPr>
        <p:txBody>
          <a:bodyPr wrap="square" rtlCol="0">
            <a:spAutoFit/>
          </a:bodyPr>
          <a:lstStyle/>
          <a:p>
            <a:pPr lvl="0">
              <a:spcBef>
                <a:spcPts val="1200"/>
              </a:spcBef>
              <a:spcAft>
                <a:spcPts val="600"/>
              </a:spcAft>
            </a:pPr>
            <a:r>
              <a:rPr lang="en-GB" sz="2800" b="1" i="1" dirty="0">
                <a:solidFill>
                  <a:srgbClr val="E8462B"/>
                </a:solidFill>
                <a:latin typeface="Arial" panose="020B0604020202020204" pitchFamily="34" charset="0"/>
                <a:cs typeface="Arial" panose="020B0604020202020204" pitchFamily="34" charset="0"/>
              </a:rPr>
              <a:t>GO TO: </a:t>
            </a:r>
            <a:r>
              <a:rPr lang="en-GB" sz="2400" b="1" dirty="0">
                <a:solidFill>
                  <a:srgbClr val="0070C0"/>
                </a:solidFill>
                <a:latin typeface="Arial" panose="020B0604020202020204" pitchFamily="34" charset="0"/>
                <a:cs typeface="Arial" panose="020B0604020202020204" pitchFamily="34" charset="0"/>
              </a:rPr>
              <a:t>employers.tlevels.gov.uk</a:t>
            </a:r>
          </a:p>
          <a:p>
            <a:pPr marL="285750" lvl="0" indent="-285750">
              <a:spcBef>
                <a:spcPts val="1200"/>
              </a:spcBef>
              <a:spcAft>
                <a:spcPts val="600"/>
              </a:spcAft>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Tools, guides, templates</a:t>
            </a:r>
          </a:p>
          <a:p>
            <a:pPr marL="285750" lvl="0" indent="-285750">
              <a:spcBef>
                <a:spcPts val="600"/>
              </a:spcBef>
              <a:spcAft>
                <a:spcPts val="600"/>
              </a:spcAft>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Events</a:t>
            </a:r>
          </a:p>
          <a:p>
            <a:pPr marL="285750" lvl="0" indent="-285750">
              <a:spcBef>
                <a:spcPts val="600"/>
              </a:spcBef>
              <a:spcAft>
                <a:spcPts val="600"/>
              </a:spcAft>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Advice</a:t>
            </a:r>
          </a:p>
          <a:p>
            <a:pPr marL="285750" lvl="0" indent="-285750">
              <a:spcBef>
                <a:spcPts val="600"/>
              </a:spcBef>
              <a:spcAft>
                <a:spcPts val="600"/>
              </a:spcAft>
              <a:buFont typeface="Arial" panose="020B0604020202020204" pitchFamily="34" charset="0"/>
              <a:buChar char="•"/>
            </a:pPr>
            <a:r>
              <a:rPr lang="en-GB" sz="2400" i="1" dirty="0">
                <a:solidFill>
                  <a:prstClr val="black"/>
                </a:solidFill>
                <a:latin typeface="Arial" panose="020B0604020202020204" pitchFamily="34" charset="0"/>
                <a:cs typeface="Arial" panose="020B0604020202020204" pitchFamily="34" charset="0"/>
                <a:hlinkClick r:id="rId3"/>
              </a:rPr>
              <a:t>Hear from another employer</a:t>
            </a:r>
            <a:endParaRPr lang="en-GB" sz="2000" i="1" dirty="0">
              <a:solidFill>
                <a:srgbClr val="E8472B"/>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B244D11-440B-43ED-B45B-A230828FA53D}"/>
              </a:ext>
            </a:extLst>
          </p:cNvPr>
          <p:cNvSpPr txBox="1"/>
          <p:nvPr/>
        </p:nvSpPr>
        <p:spPr>
          <a:xfrm>
            <a:off x="899723" y="244400"/>
            <a:ext cx="6016108" cy="2641749"/>
          </a:xfrm>
          <a:prstGeom prst="rect">
            <a:avLst/>
          </a:prstGeom>
          <a:noFill/>
        </p:spPr>
        <p:txBody>
          <a:bodyPr wrap="square" rtlCol="0">
            <a:spAutoFit/>
          </a:bodyPr>
          <a:lstStyle/>
          <a:p>
            <a:pPr>
              <a:spcBef>
                <a:spcPts val="1200"/>
              </a:spcBef>
            </a:pPr>
            <a:r>
              <a:rPr lang="en-GB" sz="2800" b="1" i="1" dirty="0">
                <a:solidFill>
                  <a:srgbClr val="E8462B"/>
                </a:solidFill>
                <a:latin typeface="Arial" panose="020B0604020202020204" pitchFamily="34" charset="0"/>
                <a:cs typeface="Arial" panose="020B0604020202020204" pitchFamily="34" charset="0"/>
              </a:rPr>
              <a:t>WANT FURTHER SUPPORT WITH</a:t>
            </a:r>
          </a:p>
          <a:p>
            <a:pPr marL="285750" indent="-285750">
              <a:spcBef>
                <a:spcPts val="1000"/>
              </a:spcBef>
              <a:spcAft>
                <a:spcPts val="1000"/>
              </a:spcAft>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Understanding and deciding whether to offer industry placements</a:t>
            </a:r>
          </a:p>
          <a:p>
            <a:pPr marL="285750" indent="-285750">
              <a:spcBef>
                <a:spcPts val="1000"/>
              </a:spcBef>
              <a:spcAft>
                <a:spcPts val="1000"/>
              </a:spcAft>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Planning industry placements</a:t>
            </a:r>
          </a:p>
          <a:p>
            <a:pPr marL="285750" indent="-285750">
              <a:spcBef>
                <a:spcPts val="1000"/>
              </a:spcBef>
              <a:spcAft>
                <a:spcPts val="1000"/>
              </a:spcAft>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Delivering industry placements</a:t>
            </a:r>
          </a:p>
        </p:txBody>
      </p:sp>
      <p:pic>
        <p:nvPicPr>
          <p:cNvPr id="3" name="Picture 2">
            <a:extLst>
              <a:ext uri="{FF2B5EF4-FFF2-40B4-BE49-F238E27FC236}">
                <a16:creationId xmlns:a16="http://schemas.microsoft.com/office/drawing/2014/main" id="{B040FEBC-2AEE-5C6B-5B7B-B8D8FF4132AA}"/>
              </a:ext>
            </a:extLst>
          </p:cNvPr>
          <p:cNvPicPr>
            <a:picLocks noChangeAspect="1"/>
          </p:cNvPicPr>
          <p:nvPr/>
        </p:nvPicPr>
        <p:blipFill>
          <a:blip r:embed="rId4"/>
          <a:stretch>
            <a:fillRect/>
          </a:stretch>
        </p:blipFill>
        <p:spPr>
          <a:xfrm>
            <a:off x="6298032" y="1461139"/>
            <a:ext cx="5493917" cy="4806238"/>
          </a:xfrm>
          <a:prstGeom prst="rect">
            <a:avLst/>
          </a:prstGeom>
        </p:spPr>
      </p:pic>
    </p:spTree>
    <p:extLst>
      <p:ext uri="{BB962C8B-B14F-4D97-AF65-F5344CB8AC3E}">
        <p14:creationId xmlns:p14="http://schemas.microsoft.com/office/powerpoint/2010/main" val="1875141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58C545-0609-FF96-CFC2-011EF93526CF}"/>
              </a:ext>
            </a:extLst>
          </p:cNvPr>
          <p:cNvSpPr>
            <a:spLocks noGrp="1"/>
          </p:cNvSpPr>
          <p:nvPr>
            <p:ph idx="1"/>
          </p:nvPr>
        </p:nvSpPr>
        <p:spPr>
          <a:xfrm>
            <a:off x="1165941" y="1308100"/>
            <a:ext cx="6962100" cy="3236842"/>
          </a:xfrm>
        </p:spPr>
        <p:txBody>
          <a:bodyPr vert="horz" lIns="91440" tIns="45720" rIns="91440" bIns="45720" rtlCol="0">
            <a:noAutofit/>
          </a:bodyPr>
          <a:lstStyle/>
          <a:p>
            <a:pPr>
              <a:lnSpc>
                <a:spcPct val="100000"/>
              </a:lnSpc>
              <a:spcBef>
                <a:spcPts val="1800"/>
              </a:spcBef>
              <a:spcAft>
                <a:spcPts val="1800"/>
              </a:spcAft>
            </a:pPr>
            <a:r>
              <a:rPr lang="en-GB" sz="3200" dirty="0"/>
              <a:t>Introduce you to the </a:t>
            </a:r>
            <a:r>
              <a:rPr lang="en-GB" sz="3200" b="1" dirty="0">
                <a:solidFill>
                  <a:srgbClr val="E8462B"/>
                </a:solidFill>
              </a:rPr>
              <a:t>Construction</a:t>
            </a:r>
            <a:r>
              <a:rPr lang="en-GB" sz="3200" dirty="0"/>
              <a:t> T Levels including occupational specialisms and industry placements</a:t>
            </a:r>
          </a:p>
          <a:p>
            <a:pPr>
              <a:lnSpc>
                <a:spcPct val="100000"/>
              </a:lnSpc>
              <a:spcBef>
                <a:spcPts val="1800"/>
              </a:spcBef>
              <a:spcAft>
                <a:spcPts val="1800"/>
              </a:spcAft>
            </a:pPr>
            <a:r>
              <a:rPr lang="en-GB" sz="3200" dirty="0"/>
              <a:t>Answer your initial questions</a:t>
            </a:r>
          </a:p>
          <a:p>
            <a:pPr>
              <a:lnSpc>
                <a:spcPct val="100000"/>
              </a:lnSpc>
              <a:spcBef>
                <a:spcPts val="1800"/>
              </a:spcBef>
              <a:spcAft>
                <a:spcPts val="1800"/>
              </a:spcAft>
            </a:pPr>
            <a:r>
              <a:rPr lang="en-GB" sz="3200" dirty="0"/>
              <a:t>Gauge your interest in offering a </a:t>
            </a:r>
            <a:r>
              <a:rPr lang="en-GB" sz="3200" dirty="0">
                <a:highlight>
                  <a:srgbClr val="FFFF00"/>
                </a:highlight>
              </a:rPr>
              <a:t>&lt;school/college&gt;</a:t>
            </a:r>
            <a:r>
              <a:rPr lang="en-GB" sz="3200" dirty="0"/>
              <a:t> student an industry placement</a:t>
            </a:r>
          </a:p>
        </p:txBody>
      </p:sp>
      <p:sp>
        <p:nvSpPr>
          <p:cNvPr id="4" name="Title 1">
            <a:extLst>
              <a:ext uri="{FF2B5EF4-FFF2-40B4-BE49-F238E27FC236}">
                <a16:creationId xmlns:a16="http://schemas.microsoft.com/office/drawing/2014/main" id="{2802E05C-124C-BFD8-163C-4E2F84556302}"/>
              </a:ext>
            </a:extLst>
          </p:cNvPr>
          <p:cNvSpPr txBox="1">
            <a:spLocks/>
          </p:cNvSpPr>
          <p:nvPr/>
        </p:nvSpPr>
        <p:spPr>
          <a:xfrm>
            <a:off x="670792" y="346075"/>
            <a:ext cx="10800000" cy="12960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lang="en-GB" sz="4400" b="1" i="1" kern="0" cap="all" baseline="0" dirty="0">
                <a:solidFill>
                  <a:srgbClr val="E8462B"/>
                </a:solidFill>
                <a:latin typeface="Arial" panose="020B0604020202020204" pitchFamily="34" charset="0"/>
                <a:ea typeface="+mj-ea"/>
                <a:cs typeface="Arial" panose="020B0604020202020204" pitchFamily="34" charset="0"/>
              </a:defRPr>
            </a:lvl1pPr>
          </a:lstStyle>
          <a:p>
            <a:pPr>
              <a:lnSpc>
                <a:spcPct val="100000"/>
              </a:lnSpc>
            </a:pPr>
            <a:r>
              <a:rPr lang="en-GB" sz="4000" dirty="0"/>
              <a:t>SESSION AIMS</a:t>
            </a:r>
          </a:p>
        </p:txBody>
      </p:sp>
      <p:pic>
        <p:nvPicPr>
          <p:cNvPr id="7" name="Picture 6" descr="A black and orange poster with white text&#10;&#10;Description automatically generated">
            <a:extLst>
              <a:ext uri="{FF2B5EF4-FFF2-40B4-BE49-F238E27FC236}">
                <a16:creationId xmlns:a16="http://schemas.microsoft.com/office/drawing/2014/main" id="{D64D0726-D5A2-8EF4-5CAD-67DD09C56EBF}"/>
              </a:ext>
            </a:extLst>
          </p:cNvPr>
          <p:cNvPicPr>
            <a:picLocks noChangeAspect="1"/>
          </p:cNvPicPr>
          <p:nvPr/>
        </p:nvPicPr>
        <p:blipFill>
          <a:blip r:embed="rId3"/>
          <a:stretch>
            <a:fillRect/>
          </a:stretch>
        </p:blipFill>
        <p:spPr>
          <a:xfrm>
            <a:off x="8128041" y="2604100"/>
            <a:ext cx="3600000" cy="3600000"/>
          </a:xfrm>
          <a:prstGeom prst="rect">
            <a:avLst/>
          </a:prstGeom>
        </p:spPr>
      </p:pic>
    </p:spTree>
    <p:extLst>
      <p:ext uri="{BB962C8B-B14F-4D97-AF65-F5344CB8AC3E}">
        <p14:creationId xmlns:p14="http://schemas.microsoft.com/office/powerpoint/2010/main" val="2912236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33D66-47E5-4731-AFAE-DBC2DF19E109}"/>
              </a:ext>
            </a:extLst>
          </p:cNvPr>
          <p:cNvSpPr>
            <a:spLocks noGrp="1"/>
          </p:cNvSpPr>
          <p:nvPr>
            <p:ph type="title"/>
          </p:nvPr>
        </p:nvSpPr>
        <p:spPr>
          <a:xfrm>
            <a:off x="1395662" y="1709738"/>
            <a:ext cx="9951787" cy="1913995"/>
          </a:xfrm>
        </p:spPr>
        <p:txBody>
          <a:bodyPr/>
          <a:lstStyle/>
          <a:p>
            <a:r>
              <a:rPr lang="en-GB" b="1" i="1" dirty="0"/>
              <a:t>Thank you for your time.</a:t>
            </a:r>
          </a:p>
        </p:txBody>
      </p:sp>
      <p:sp>
        <p:nvSpPr>
          <p:cNvPr id="3" name="Content Placeholder 2">
            <a:extLst>
              <a:ext uri="{FF2B5EF4-FFF2-40B4-BE49-F238E27FC236}">
                <a16:creationId xmlns:a16="http://schemas.microsoft.com/office/drawing/2014/main" id="{711853AE-E317-F978-6D95-D5C6A4F0B44F}"/>
              </a:ext>
            </a:extLst>
          </p:cNvPr>
          <p:cNvSpPr>
            <a:spLocks noGrp="1"/>
          </p:cNvSpPr>
          <p:nvPr>
            <p:ph type="body" idx="1"/>
          </p:nvPr>
        </p:nvSpPr>
        <p:spPr>
          <a:xfrm>
            <a:off x="1612232" y="4589463"/>
            <a:ext cx="9735218" cy="1500187"/>
          </a:xfrm>
        </p:spPr>
        <p:txBody>
          <a:bodyPr>
            <a:normAutofit/>
          </a:bodyPr>
          <a:lstStyle/>
          <a:p>
            <a:pPr marL="0" indent="0">
              <a:buNone/>
            </a:pPr>
            <a:r>
              <a:rPr lang="en-GB" dirty="0">
                <a:highlight>
                  <a:srgbClr val="FFFF00"/>
                </a:highlight>
              </a:rPr>
              <a:t>&lt;INSERT CONTACT DETAILS (Phone, Email, Website, LinkedIn)&gt;</a:t>
            </a:r>
          </a:p>
          <a:p>
            <a:pPr marL="0" indent="0">
              <a:buNone/>
            </a:pPr>
            <a:endParaRPr lang="en-GB" dirty="0">
              <a:highlight>
                <a:srgbClr val="FFFF00"/>
              </a:highlight>
            </a:endParaRPr>
          </a:p>
          <a:p>
            <a:pPr marL="0" indent="0">
              <a:buNone/>
            </a:pPr>
            <a:r>
              <a:rPr lang="en-GB" dirty="0">
                <a:highlight>
                  <a:srgbClr val="FFFF00"/>
                </a:highlight>
              </a:rPr>
              <a:t>More information and support can be accessed on </a:t>
            </a:r>
            <a:r>
              <a:rPr lang="en-GB" dirty="0">
                <a:highlight>
                  <a:srgbClr val="FFFF00"/>
                </a:highlight>
                <a:hlinkClick r:id="rId3"/>
              </a:rPr>
              <a:t>gov.uk </a:t>
            </a:r>
            <a:endParaRPr lang="en-GB" dirty="0">
              <a:highlight>
                <a:srgbClr val="FFFF00"/>
              </a:highlight>
            </a:endParaRPr>
          </a:p>
        </p:txBody>
      </p:sp>
    </p:spTree>
    <p:extLst>
      <p:ext uri="{BB962C8B-B14F-4D97-AF65-F5344CB8AC3E}">
        <p14:creationId xmlns:p14="http://schemas.microsoft.com/office/powerpoint/2010/main" val="3704020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E8D3E-1BF2-7F11-A8EE-14F23C6F6CF7}"/>
              </a:ext>
            </a:extLst>
          </p:cNvPr>
          <p:cNvSpPr>
            <a:spLocks noGrp="1"/>
          </p:cNvSpPr>
          <p:nvPr>
            <p:ph type="title"/>
          </p:nvPr>
        </p:nvSpPr>
        <p:spPr>
          <a:xfrm>
            <a:off x="670792" y="346075"/>
            <a:ext cx="10800000" cy="1296000"/>
          </a:xfrm>
        </p:spPr>
        <p:txBody>
          <a:bodyPr vert="horz" lIns="91440" tIns="45720" rIns="91440" bIns="45720" rtlCol="0" anchor="t">
            <a:noAutofit/>
          </a:bodyPr>
          <a:lstStyle/>
          <a:p>
            <a:pPr>
              <a:lnSpc>
                <a:spcPct val="100000"/>
              </a:lnSpc>
            </a:pPr>
            <a:r>
              <a:rPr lang="en-GB" sz="4000" dirty="0"/>
              <a:t>construction</a:t>
            </a:r>
          </a:p>
        </p:txBody>
      </p:sp>
      <p:sp>
        <p:nvSpPr>
          <p:cNvPr id="3" name="Content Placeholder 2">
            <a:extLst>
              <a:ext uri="{FF2B5EF4-FFF2-40B4-BE49-F238E27FC236}">
                <a16:creationId xmlns:a16="http://schemas.microsoft.com/office/drawing/2014/main" id="{50B84775-87FE-334E-716A-E0432DE5A099}"/>
              </a:ext>
            </a:extLst>
          </p:cNvPr>
          <p:cNvSpPr>
            <a:spLocks noGrp="1"/>
          </p:cNvSpPr>
          <p:nvPr>
            <p:ph idx="1"/>
          </p:nvPr>
        </p:nvSpPr>
        <p:spPr>
          <a:xfrm>
            <a:off x="1092200" y="1642075"/>
            <a:ext cx="10800000" cy="5132838"/>
          </a:xfrm>
        </p:spPr>
        <p:txBody>
          <a:bodyPr anchor="t">
            <a:noAutofit/>
          </a:bodyPr>
          <a:lstStyle/>
          <a:p>
            <a:pPr marL="0" indent="0">
              <a:lnSpc>
                <a:spcPct val="100000"/>
              </a:lnSpc>
              <a:spcBef>
                <a:spcPts val="1200"/>
              </a:spcBef>
              <a:spcAft>
                <a:spcPts val="1200"/>
              </a:spcAft>
              <a:buNone/>
            </a:pPr>
            <a:r>
              <a:rPr lang="en-GB" dirty="0"/>
              <a:t>The </a:t>
            </a:r>
            <a:r>
              <a:rPr lang="en-GB" sz="2800" dirty="0"/>
              <a:t>Construction </a:t>
            </a:r>
            <a:r>
              <a:rPr lang="en-GB" dirty="0">
                <a:effectLst/>
              </a:rPr>
              <a:t>skills area </a:t>
            </a:r>
            <a:r>
              <a:rPr lang="en-GB" dirty="0"/>
              <a:t>has </a:t>
            </a:r>
            <a:r>
              <a:rPr lang="en-GB" dirty="0">
                <a:effectLst/>
              </a:rPr>
              <a:t>3 T Levels for students: </a:t>
            </a:r>
          </a:p>
          <a:p>
            <a:pPr marL="898525" lvl="1" indent="-454025">
              <a:lnSpc>
                <a:spcPct val="100000"/>
              </a:lnSpc>
              <a:spcBef>
                <a:spcPts val="1200"/>
              </a:spcBef>
              <a:spcAft>
                <a:spcPts val="1200"/>
              </a:spcAft>
              <a:buFont typeface="+mj-lt"/>
              <a:buAutoNum type="arabicPeriod"/>
            </a:pPr>
            <a:r>
              <a:rPr lang="en-GB" sz="3200" b="1" dirty="0">
                <a:solidFill>
                  <a:srgbClr val="E8462B"/>
                </a:solidFill>
              </a:rPr>
              <a:t>Building Services Engineering for Construction</a:t>
            </a:r>
          </a:p>
          <a:p>
            <a:pPr marL="898525" lvl="1" indent="-454025">
              <a:lnSpc>
                <a:spcPct val="100000"/>
              </a:lnSpc>
              <a:spcBef>
                <a:spcPts val="1200"/>
              </a:spcBef>
              <a:spcAft>
                <a:spcPts val="1200"/>
              </a:spcAft>
              <a:buFont typeface="+mj-lt"/>
              <a:buAutoNum type="arabicPeriod"/>
            </a:pPr>
            <a:r>
              <a:rPr lang="en-GB" sz="3200" b="1" dirty="0">
                <a:solidFill>
                  <a:srgbClr val="E8462B"/>
                </a:solidFill>
              </a:rPr>
              <a:t>Design, Surveying and Planning for Construction</a:t>
            </a:r>
          </a:p>
          <a:p>
            <a:pPr marL="898525" lvl="1" indent="-454025">
              <a:lnSpc>
                <a:spcPct val="100000"/>
              </a:lnSpc>
              <a:spcBef>
                <a:spcPts val="1200"/>
              </a:spcBef>
              <a:spcAft>
                <a:spcPts val="1200"/>
              </a:spcAft>
              <a:buFont typeface="+mj-lt"/>
              <a:buAutoNum type="arabicPeriod"/>
            </a:pPr>
            <a:r>
              <a:rPr lang="en-GB" sz="3200" b="1" dirty="0">
                <a:solidFill>
                  <a:srgbClr val="E8462B"/>
                </a:solidFill>
              </a:rPr>
              <a:t>Onsite Construction</a:t>
            </a:r>
          </a:p>
          <a:p>
            <a:pPr marL="0" lvl="1" indent="0">
              <a:lnSpc>
                <a:spcPct val="100000"/>
              </a:lnSpc>
              <a:spcBef>
                <a:spcPts val="1200"/>
              </a:spcBef>
              <a:spcAft>
                <a:spcPts val="1200"/>
              </a:spcAft>
              <a:buNone/>
            </a:pPr>
            <a:r>
              <a:rPr lang="en-GB" sz="2800" dirty="0"/>
              <a:t>Each is a 2-year course that equips students with practical and technical skills they need for employment in the industry</a:t>
            </a:r>
          </a:p>
        </p:txBody>
      </p:sp>
    </p:spTree>
    <p:extLst>
      <p:ext uri="{BB962C8B-B14F-4D97-AF65-F5344CB8AC3E}">
        <p14:creationId xmlns:p14="http://schemas.microsoft.com/office/powerpoint/2010/main" val="2286716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01A9F15-28C9-9460-E10B-D7A6510C8792}"/>
              </a:ext>
            </a:extLst>
          </p:cNvPr>
          <p:cNvSpPr>
            <a:spLocks noGrp="1"/>
          </p:cNvSpPr>
          <p:nvPr>
            <p:ph sz="half" idx="1"/>
          </p:nvPr>
        </p:nvSpPr>
        <p:spPr>
          <a:xfrm>
            <a:off x="1092200" y="1484842"/>
            <a:ext cx="5898592" cy="3633718"/>
          </a:xfrm>
        </p:spPr>
        <p:txBody>
          <a:bodyPr>
            <a:noAutofit/>
          </a:bodyPr>
          <a:lstStyle/>
          <a:p>
            <a:pPr marL="0" indent="0" fontAlgn="base">
              <a:lnSpc>
                <a:spcPct val="100000"/>
              </a:lnSpc>
              <a:buNone/>
            </a:pPr>
            <a:r>
              <a:rPr lang="en-GB" sz="2400" b="1" dirty="0"/>
              <a:t>Students will develop a deep understanding of industry issues including:</a:t>
            </a:r>
          </a:p>
          <a:p>
            <a:pPr marL="355600" lvl="1" indent="-261938">
              <a:lnSpc>
                <a:spcPct val="100000"/>
              </a:lnSpc>
              <a:spcAft>
                <a:spcPts val="500"/>
              </a:spcAft>
            </a:pPr>
            <a:r>
              <a:rPr lang="en-GB" sz="1900" b="0" i="0" dirty="0">
                <a:solidFill>
                  <a:srgbClr val="0B0C0C"/>
                </a:solidFill>
                <a:effectLst/>
              </a:rPr>
              <a:t>health and safety</a:t>
            </a:r>
          </a:p>
          <a:p>
            <a:pPr marL="355600" lvl="1" indent="-261938">
              <a:lnSpc>
                <a:spcPct val="100000"/>
              </a:lnSpc>
              <a:spcAft>
                <a:spcPts val="500"/>
              </a:spcAft>
            </a:pPr>
            <a:r>
              <a:rPr lang="en-GB" sz="1900" b="0" i="0" dirty="0">
                <a:solidFill>
                  <a:srgbClr val="0B0C0C"/>
                </a:solidFill>
                <a:effectLst/>
              </a:rPr>
              <a:t>making accurate, appropriate measurements</a:t>
            </a:r>
          </a:p>
          <a:p>
            <a:pPr marL="355600" lvl="1" indent="-261938">
              <a:lnSpc>
                <a:spcPct val="100000"/>
              </a:lnSpc>
              <a:spcAft>
                <a:spcPts val="500"/>
              </a:spcAft>
            </a:pPr>
            <a:r>
              <a:rPr lang="en-GB" sz="1900" b="0" i="0" dirty="0">
                <a:solidFill>
                  <a:srgbClr val="0B0C0C"/>
                </a:solidFill>
                <a:effectLst/>
              </a:rPr>
              <a:t>construction methods</a:t>
            </a:r>
          </a:p>
          <a:p>
            <a:pPr marL="355600" lvl="1" indent="-261938">
              <a:lnSpc>
                <a:spcPct val="100000"/>
              </a:lnSpc>
              <a:spcAft>
                <a:spcPts val="500"/>
              </a:spcAft>
            </a:pPr>
            <a:r>
              <a:rPr lang="en-GB" sz="1900" b="0" i="0" dirty="0">
                <a:solidFill>
                  <a:srgbClr val="0B0C0C"/>
                </a:solidFill>
                <a:effectLst/>
              </a:rPr>
              <a:t>building regulations and standards</a:t>
            </a:r>
          </a:p>
          <a:p>
            <a:pPr marL="355600" lvl="1" indent="-261938">
              <a:lnSpc>
                <a:spcPct val="100000"/>
              </a:lnSpc>
              <a:spcAft>
                <a:spcPts val="500"/>
              </a:spcAft>
            </a:pPr>
            <a:r>
              <a:rPr lang="en-GB" sz="1900" b="0" i="0" dirty="0">
                <a:solidFill>
                  <a:srgbClr val="0B0C0C"/>
                </a:solidFill>
                <a:effectLst/>
              </a:rPr>
              <a:t>how the Internet of Things (IoT) impacts construction</a:t>
            </a:r>
          </a:p>
          <a:p>
            <a:pPr marL="355600" lvl="1" indent="-261938">
              <a:lnSpc>
                <a:spcPct val="100000"/>
              </a:lnSpc>
              <a:spcAft>
                <a:spcPts val="500"/>
              </a:spcAft>
            </a:pPr>
            <a:r>
              <a:rPr lang="en-GB" sz="1900" b="0" i="0" dirty="0">
                <a:solidFill>
                  <a:srgbClr val="0B0C0C"/>
                </a:solidFill>
                <a:effectLst/>
              </a:rPr>
              <a:t>digital engineering techniques</a:t>
            </a:r>
          </a:p>
          <a:p>
            <a:pPr marL="355600" lvl="1" indent="-261938">
              <a:lnSpc>
                <a:spcPct val="100000"/>
              </a:lnSpc>
              <a:spcAft>
                <a:spcPts val="500"/>
              </a:spcAft>
            </a:pPr>
            <a:r>
              <a:rPr lang="en-GB" sz="1900" b="0" i="0" dirty="0">
                <a:solidFill>
                  <a:srgbClr val="0B0C0C"/>
                </a:solidFill>
                <a:effectLst/>
              </a:rPr>
              <a:t>construction design principles and processes</a:t>
            </a:r>
          </a:p>
          <a:p>
            <a:pPr marL="355600" lvl="1" indent="-261938">
              <a:lnSpc>
                <a:spcPct val="100000"/>
              </a:lnSpc>
              <a:spcAft>
                <a:spcPts val="500"/>
              </a:spcAft>
            </a:pPr>
            <a:r>
              <a:rPr lang="en-GB" sz="1900" b="0" i="0" dirty="0">
                <a:solidFill>
                  <a:srgbClr val="0B0C0C"/>
                </a:solidFill>
                <a:effectLst/>
              </a:rPr>
              <a:t>sustainability and the environmental impact of construction</a:t>
            </a:r>
          </a:p>
          <a:p>
            <a:pPr marL="0" indent="0">
              <a:lnSpc>
                <a:spcPct val="100000"/>
              </a:lnSpc>
              <a:buNone/>
            </a:pPr>
            <a:endParaRPr lang="en-GB" sz="2000" dirty="0"/>
          </a:p>
        </p:txBody>
      </p:sp>
      <p:sp>
        <p:nvSpPr>
          <p:cNvPr id="4" name="Content Placeholder 3">
            <a:extLst>
              <a:ext uri="{FF2B5EF4-FFF2-40B4-BE49-F238E27FC236}">
                <a16:creationId xmlns:a16="http://schemas.microsoft.com/office/drawing/2014/main" id="{F24D38BF-C0F1-19D6-C686-222F7D7B0E9B}"/>
              </a:ext>
            </a:extLst>
          </p:cNvPr>
          <p:cNvSpPr>
            <a:spLocks noGrp="1"/>
          </p:cNvSpPr>
          <p:nvPr>
            <p:ph sz="half" idx="2"/>
          </p:nvPr>
        </p:nvSpPr>
        <p:spPr>
          <a:xfrm>
            <a:off x="6851871" y="361977"/>
            <a:ext cx="5644929" cy="1956079"/>
          </a:xfrm>
        </p:spPr>
        <p:txBody>
          <a:bodyPr>
            <a:noAutofit/>
          </a:bodyPr>
          <a:lstStyle/>
          <a:p>
            <a:pPr marL="0" indent="0">
              <a:lnSpc>
                <a:spcPct val="100000"/>
              </a:lnSpc>
              <a:spcBef>
                <a:spcPts val="600"/>
              </a:spcBef>
              <a:spcAft>
                <a:spcPts val="600"/>
              </a:spcAft>
              <a:buNone/>
            </a:pPr>
            <a:r>
              <a:rPr lang="en-GB" sz="2400" b="1" dirty="0"/>
              <a:t>Students at </a:t>
            </a:r>
            <a:r>
              <a:rPr lang="en-GB" sz="2400" b="1" dirty="0">
                <a:highlight>
                  <a:srgbClr val="FFFF00"/>
                </a:highlight>
              </a:rPr>
              <a:t>&lt;school/college&gt;</a:t>
            </a:r>
            <a:r>
              <a:rPr lang="en-GB" sz="2400" b="1" dirty="0"/>
              <a:t> will study one of the following occupational specialisms: </a:t>
            </a:r>
          </a:p>
          <a:p>
            <a:pPr marL="269875" lvl="1" indent="-182563" fontAlgn="base">
              <a:lnSpc>
                <a:spcPct val="100000"/>
              </a:lnSpc>
              <a:spcBef>
                <a:spcPts val="300"/>
              </a:spcBef>
              <a:spcAft>
                <a:spcPts val="300"/>
              </a:spcAft>
            </a:pPr>
            <a:r>
              <a:rPr lang="en-GB" sz="1800" dirty="0">
                <a:solidFill>
                  <a:srgbClr val="FF0000"/>
                </a:solidFill>
              </a:rPr>
              <a:t>E</a:t>
            </a:r>
            <a:r>
              <a:rPr lang="en-GB" sz="1800" b="0" i="0" dirty="0">
                <a:solidFill>
                  <a:srgbClr val="FF0000"/>
                </a:solidFill>
                <a:effectLst/>
              </a:rPr>
              <a:t>lectrical and electronic equipment engineering</a:t>
            </a:r>
          </a:p>
          <a:p>
            <a:pPr marL="269875" lvl="1" indent="-182563" fontAlgn="base">
              <a:lnSpc>
                <a:spcPct val="100000"/>
              </a:lnSpc>
              <a:spcBef>
                <a:spcPts val="300"/>
              </a:spcBef>
              <a:spcAft>
                <a:spcPts val="300"/>
              </a:spcAft>
            </a:pPr>
            <a:r>
              <a:rPr lang="en-GB" sz="1800" dirty="0">
                <a:solidFill>
                  <a:srgbClr val="FF0000"/>
                </a:solidFill>
              </a:rPr>
              <a:t>E</a:t>
            </a:r>
            <a:r>
              <a:rPr lang="en-GB" sz="1800" b="0" i="0" dirty="0">
                <a:solidFill>
                  <a:srgbClr val="FF0000"/>
                </a:solidFill>
                <a:effectLst/>
              </a:rPr>
              <a:t>lectrotechnical engineering</a:t>
            </a:r>
          </a:p>
          <a:p>
            <a:pPr marL="269875" lvl="1" indent="-182563" fontAlgn="base">
              <a:lnSpc>
                <a:spcPct val="100000"/>
              </a:lnSpc>
              <a:spcBef>
                <a:spcPts val="300"/>
              </a:spcBef>
              <a:spcAft>
                <a:spcPts val="300"/>
              </a:spcAft>
            </a:pPr>
            <a:r>
              <a:rPr lang="en-GB" sz="1800" dirty="0">
                <a:solidFill>
                  <a:srgbClr val="FF0000"/>
                </a:solidFill>
              </a:rPr>
              <a:t>G</a:t>
            </a:r>
            <a:r>
              <a:rPr lang="en-GB" sz="1800" b="0" i="0" dirty="0">
                <a:solidFill>
                  <a:srgbClr val="FF0000"/>
                </a:solidFill>
                <a:effectLst/>
              </a:rPr>
              <a:t>as engineering</a:t>
            </a:r>
          </a:p>
          <a:p>
            <a:pPr marL="269875" lvl="1" indent="-182563" fontAlgn="base">
              <a:lnSpc>
                <a:spcPct val="100000"/>
              </a:lnSpc>
              <a:spcBef>
                <a:spcPts val="300"/>
              </a:spcBef>
              <a:spcAft>
                <a:spcPts val="300"/>
              </a:spcAft>
            </a:pPr>
            <a:r>
              <a:rPr lang="en-GB" sz="1800" dirty="0">
                <a:solidFill>
                  <a:srgbClr val="FF0000"/>
                </a:solidFill>
              </a:rPr>
              <a:t>P</a:t>
            </a:r>
            <a:r>
              <a:rPr lang="en-GB" sz="1800" b="0" i="0" dirty="0">
                <a:solidFill>
                  <a:srgbClr val="FF0000"/>
                </a:solidFill>
                <a:effectLst/>
              </a:rPr>
              <a:t>rotection systems engineering</a:t>
            </a:r>
          </a:p>
          <a:p>
            <a:pPr marL="269875" lvl="1" indent="-182563" fontAlgn="base">
              <a:lnSpc>
                <a:spcPct val="100000"/>
              </a:lnSpc>
              <a:spcBef>
                <a:spcPts val="300"/>
              </a:spcBef>
              <a:spcAft>
                <a:spcPts val="300"/>
              </a:spcAft>
            </a:pPr>
            <a:r>
              <a:rPr lang="en-GB" sz="1800" dirty="0">
                <a:solidFill>
                  <a:srgbClr val="FF0000"/>
                </a:solidFill>
              </a:rPr>
              <a:t>P</a:t>
            </a:r>
            <a:r>
              <a:rPr lang="en-GB" sz="1800" b="0" i="0" dirty="0">
                <a:solidFill>
                  <a:srgbClr val="FF0000"/>
                </a:solidFill>
                <a:effectLst/>
              </a:rPr>
              <a:t>lumbing and heating engineering</a:t>
            </a:r>
          </a:p>
          <a:p>
            <a:pPr marL="269875" lvl="1" indent="-182563" fontAlgn="base">
              <a:lnSpc>
                <a:spcPct val="100000"/>
              </a:lnSpc>
              <a:spcBef>
                <a:spcPts val="300"/>
              </a:spcBef>
              <a:spcAft>
                <a:spcPts val="300"/>
              </a:spcAft>
            </a:pPr>
            <a:r>
              <a:rPr lang="en-GB" sz="1800" dirty="0">
                <a:solidFill>
                  <a:srgbClr val="FF0000"/>
                </a:solidFill>
              </a:rPr>
              <a:t>H</a:t>
            </a:r>
            <a:r>
              <a:rPr lang="en-GB" sz="1800" b="0" i="0" dirty="0">
                <a:solidFill>
                  <a:srgbClr val="FF0000"/>
                </a:solidFill>
                <a:effectLst/>
              </a:rPr>
              <a:t>eating engineering and ventilation</a:t>
            </a:r>
          </a:p>
          <a:p>
            <a:pPr marL="269875" lvl="1" indent="-182563" fontAlgn="base">
              <a:lnSpc>
                <a:spcPct val="100000"/>
              </a:lnSpc>
              <a:spcBef>
                <a:spcPts val="300"/>
              </a:spcBef>
              <a:spcAft>
                <a:spcPts val="300"/>
              </a:spcAft>
            </a:pPr>
            <a:r>
              <a:rPr lang="en-GB" sz="1800" dirty="0">
                <a:solidFill>
                  <a:srgbClr val="FF0000"/>
                </a:solidFill>
              </a:rPr>
              <a:t>R</a:t>
            </a:r>
            <a:r>
              <a:rPr lang="en-GB" sz="1800" b="0" i="0" dirty="0">
                <a:solidFill>
                  <a:srgbClr val="FF0000"/>
                </a:solidFill>
                <a:effectLst/>
              </a:rPr>
              <a:t>efrigeration engineering and air conditioning engineering</a:t>
            </a:r>
          </a:p>
          <a:p>
            <a:pPr marL="0" indent="0" algn="l" fontAlgn="base">
              <a:lnSpc>
                <a:spcPct val="100000"/>
              </a:lnSpc>
              <a:spcBef>
                <a:spcPts val="600"/>
              </a:spcBef>
              <a:spcAft>
                <a:spcPts val="600"/>
              </a:spcAft>
              <a:buNone/>
            </a:pPr>
            <a:endParaRPr lang="en-GB" sz="2000" dirty="0"/>
          </a:p>
        </p:txBody>
      </p:sp>
      <p:sp>
        <p:nvSpPr>
          <p:cNvPr id="3" name="Title 1">
            <a:extLst>
              <a:ext uri="{FF2B5EF4-FFF2-40B4-BE49-F238E27FC236}">
                <a16:creationId xmlns:a16="http://schemas.microsoft.com/office/drawing/2014/main" id="{C88C6620-B8AC-D443-D2C3-615B4B7509F8}"/>
              </a:ext>
            </a:extLst>
          </p:cNvPr>
          <p:cNvSpPr txBox="1">
            <a:spLocks/>
          </p:cNvSpPr>
          <p:nvPr/>
        </p:nvSpPr>
        <p:spPr>
          <a:xfrm>
            <a:off x="125300" y="361977"/>
            <a:ext cx="6421771" cy="1296000"/>
          </a:xfrm>
          <a:prstGeom prst="rect">
            <a:avLst/>
          </a:prstGeom>
        </p:spPr>
        <p:txBody>
          <a:bodyPr vert="horz" lIns="91440" tIns="45720" rIns="91440" bIns="45720" rtlCol="0" anchor="t">
            <a:noAutofit/>
          </a:bodyPr>
          <a:lstStyle>
            <a:defPPr>
              <a:defRPr lang="en-US"/>
            </a:defPPr>
            <a:lvl1pPr>
              <a:lnSpc>
                <a:spcPct val="100000"/>
              </a:lnSpc>
              <a:spcBef>
                <a:spcPct val="0"/>
              </a:spcBef>
              <a:buNone/>
              <a:defRPr sz="4000" b="1" i="1" kern="0" cap="all" baseline="0">
                <a:solidFill>
                  <a:srgbClr val="E8462B"/>
                </a:solidFill>
                <a:latin typeface="Arial" panose="020B0604020202020204" pitchFamily="34" charset="0"/>
                <a:ea typeface="+mj-ea"/>
                <a:cs typeface="Arial" panose="020B0604020202020204" pitchFamily="34" charset="0"/>
              </a:defRPr>
            </a:lvl1pPr>
          </a:lstStyle>
          <a:p>
            <a:r>
              <a:rPr lang="en-GB" sz="2800" dirty="0"/>
              <a:t>Building Services Engineering for Construction T Level</a:t>
            </a:r>
          </a:p>
        </p:txBody>
      </p:sp>
      <p:pic>
        <p:nvPicPr>
          <p:cNvPr id="6" name="Picture 5" descr="A group of people wearing hard hats&#10;&#10;Description automatically generated">
            <a:extLst>
              <a:ext uri="{FF2B5EF4-FFF2-40B4-BE49-F238E27FC236}">
                <a16:creationId xmlns:a16="http://schemas.microsoft.com/office/drawing/2014/main" id="{04DF4DD0-EE6E-05AA-6ADE-D6FFE49057E5}"/>
              </a:ext>
            </a:extLst>
          </p:cNvPr>
          <p:cNvPicPr>
            <a:picLocks noChangeAspect="1"/>
          </p:cNvPicPr>
          <p:nvPr/>
        </p:nvPicPr>
        <p:blipFill>
          <a:blip r:embed="rId3"/>
          <a:stretch>
            <a:fillRect/>
          </a:stretch>
        </p:blipFill>
        <p:spPr>
          <a:xfrm>
            <a:off x="7957692" y="4539945"/>
            <a:ext cx="3543448" cy="2021722"/>
          </a:xfrm>
          <a:prstGeom prst="rect">
            <a:avLst/>
          </a:prstGeom>
        </p:spPr>
      </p:pic>
    </p:spTree>
    <p:extLst>
      <p:ext uri="{BB962C8B-B14F-4D97-AF65-F5344CB8AC3E}">
        <p14:creationId xmlns:p14="http://schemas.microsoft.com/office/powerpoint/2010/main" val="444765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E1313A-A3AB-4D5A-B586-70878396BE53}"/>
              </a:ext>
            </a:extLst>
          </p:cNvPr>
          <p:cNvSpPr txBox="1"/>
          <p:nvPr/>
        </p:nvSpPr>
        <p:spPr>
          <a:xfrm>
            <a:off x="2016565" y="1757737"/>
            <a:ext cx="1296144" cy="2943545"/>
          </a:xfrm>
          <a:prstGeom prst="rect">
            <a:avLst/>
          </a:prstGeom>
          <a:noFill/>
          <a:ln>
            <a:solidFill>
              <a:srgbClr val="E8472B"/>
            </a:solidFill>
          </a:ln>
        </p:spPr>
        <p:txBody>
          <a:bodyPr wrap="square" rtlCol="0" anchor="ctr">
            <a:noAutofit/>
          </a:bodyPr>
          <a:lstStyle/>
          <a:p>
            <a:pPr algn="ctr"/>
            <a:r>
              <a:rPr lang="en-GB" sz="2800" b="1" dirty="0">
                <a:latin typeface="Arial" panose="020B0604020202020204" pitchFamily="34" charset="0"/>
                <a:cs typeface="Arial" panose="020B0604020202020204" pitchFamily="34" charset="0"/>
              </a:rPr>
              <a:t>80%</a:t>
            </a:r>
          </a:p>
          <a:p>
            <a:pPr algn="ctr"/>
            <a:endParaRPr lang="en-GB" sz="20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Up to 1400 hours</a:t>
            </a:r>
          </a:p>
        </p:txBody>
      </p:sp>
      <p:sp>
        <p:nvSpPr>
          <p:cNvPr id="10" name="TextBox 9">
            <a:extLst>
              <a:ext uri="{FF2B5EF4-FFF2-40B4-BE49-F238E27FC236}">
                <a16:creationId xmlns:a16="http://schemas.microsoft.com/office/drawing/2014/main" id="{6274EE95-6081-429C-AB42-0BE807A36850}"/>
              </a:ext>
            </a:extLst>
          </p:cNvPr>
          <p:cNvSpPr txBox="1"/>
          <p:nvPr/>
        </p:nvSpPr>
        <p:spPr>
          <a:xfrm>
            <a:off x="1991771" y="5038767"/>
            <a:ext cx="1296144" cy="1554064"/>
          </a:xfrm>
          <a:prstGeom prst="rect">
            <a:avLst/>
          </a:prstGeom>
          <a:noFill/>
          <a:ln>
            <a:solidFill>
              <a:srgbClr val="E8472B"/>
            </a:solidFill>
          </a:ln>
        </p:spPr>
        <p:txBody>
          <a:bodyPr wrap="square" rtlCol="0" anchor="ctr">
            <a:noAutofit/>
          </a:bodyPr>
          <a:lstStyle/>
          <a:p>
            <a:pPr algn="ctr"/>
            <a:r>
              <a:rPr lang="en-GB" sz="2800" b="1" dirty="0">
                <a:latin typeface="Arial" panose="020B0604020202020204" pitchFamily="34" charset="0"/>
                <a:cs typeface="Arial" panose="020B0604020202020204" pitchFamily="34" charset="0"/>
              </a:rPr>
              <a:t>20%</a:t>
            </a:r>
          </a:p>
          <a:p>
            <a:pPr algn="ctr"/>
            <a:r>
              <a:rPr lang="en-GB" sz="1600" dirty="0">
                <a:latin typeface="Arial" panose="020B0604020202020204" pitchFamily="34" charset="0"/>
                <a:cs typeface="Arial" panose="020B0604020202020204" pitchFamily="34" charset="0"/>
              </a:rPr>
              <a:t>At least </a:t>
            </a:r>
          </a:p>
          <a:p>
            <a:pPr algn="ctr">
              <a:spcAft>
                <a:spcPts val="600"/>
              </a:spcAft>
            </a:pPr>
            <a:r>
              <a:rPr lang="en-GB" sz="1600" dirty="0">
                <a:latin typeface="Arial" panose="020B0604020202020204" pitchFamily="34" charset="0"/>
                <a:cs typeface="Arial" panose="020B0604020202020204" pitchFamily="34" charset="0"/>
              </a:rPr>
              <a:t>315 hours</a:t>
            </a:r>
          </a:p>
          <a:p>
            <a:pPr algn="ctr"/>
            <a:r>
              <a:rPr lang="en-GB" sz="1600" dirty="0">
                <a:latin typeface="Arial" panose="020B0604020202020204" pitchFamily="34" charset="0"/>
                <a:cs typeface="Arial" panose="020B0604020202020204" pitchFamily="34" charset="0"/>
              </a:rPr>
              <a:t>350 hours average</a:t>
            </a:r>
            <a:endParaRPr lang="en-GB" sz="3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B2A99DC-D22B-4A9E-901C-E72C6A5BDA50}"/>
              </a:ext>
            </a:extLst>
          </p:cNvPr>
          <p:cNvSpPr txBox="1"/>
          <p:nvPr/>
        </p:nvSpPr>
        <p:spPr>
          <a:xfrm>
            <a:off x="3837259" y="1757737"/>
            <a:ext cx="2430774" cy="2943545"/>
          </a:xfrm>
          <a:prstGeom prst="rect">
            <a:avLst/>
          </a:prstGeom>
          <a:noFill/>
          <a:ln>
            <a:noFill/>
          </a:ln>
        </p:spPr>
        <p:txBody>
          <a:bodyPr wrap="square" rtlCol="0" anchor="ctr">
            <a:noAutofit/>
          </a:bodyPr>
          <a:lstStyle/>
          <a:p>
            <a:pPr algn="ctr">
              <a:spcBef>
                <a:spcPts val="600"/>
              </a:spcBef>
              <a:spcAft>
                <a:spcPts val="600"/>
              </a:spcAft>
            </a:pPr>
            <a:r>
              <a:rPr lang="en-GB" sz="1600" b="1" dirty="0">
                <a:latin typeface="Arial" panose="020B0604020202020204" pitchFamily="34" charset="0"/>
                <a:cs typeface="Arial" panose="020B0604020202020204" pitchFamily="34" charset="0"/>
              </a:rPr>
              <a:t>TECHNICAL QUALIFICATION</a:t>
            </a:r>
          </a:p>
          <a:p>
            <a:pPr algn="ctr">
              <a:spcBef>
                <a:spcPts val="600"/>
              </a:spcBef>
              <a:spcAft>
                <a:spcPts val="600"/>
              </a:spcAft>
            </a:pPr>
            <a:r>
              <a:rPr lang="en-GB" sz="1600" b="1" dirty="0">
                <a:latin typeface="Arial" panose="020B0604020202020204" pitchFamily="34" charset="0"/>
                <a:cs typeface="Arial" panose="020B0604020202020204" pitchFamily="34" charset="0"/>
              </a:rPr>
              <a:t> </a:t>
            </a:r>
            <a:r>
              <a:rPr lang="en-GB" b="1" dirty="0">
                <a:solidFill>
                  <a:srgbClr val="E8462B"/>
                </a:solidFill>
              </a:rPr>
              <a:t>BUILDING SERVICES ENGINEERING FOR CONSTRUCTION </a:t>
            </a:r>
            <a:endParaRPr lang="en-GB" sz="1600" b="1" dirty="0">
              <a:solidFill>
                <a:srgbClr val="E8462B"/>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4721C45-D209-4086-BA1D-284BA3439897}"/>
              </a:ext>
            </a:extLst>
          </p:cNvPr>
          <p:cNvSpPr txBox="1"/>
          <p:nvPr/>
        </p:nvSpPr>
        <p:spPr>
          <a:xfrm>
            <a:off x="6268033" y="1762872"/>
            <a:ext cx="3743353" cy="591555"/>
          </a:xfrm>
          <a:prstGeom prst="rect">
            <a:avLst/>
          </a:prstGeom>
          <a:noFill/>
          <a:ln>
            <a:solidFill>
              <a:srgbClr val="E8472B"/>
            </a:solidFill>
          </a:ln>
        </p:spPr>
        <p:txBody>
          <a:bodyPr wrap="square" rtlCol="0" anchor="ctr">
            <a:noAutofit/>
          </a:bodyPr>
          <a:lstStyle/>
          <a:p>
            <a:pPr algn="ctr"/>
            <a:r>
              <a:rPr lang="en-GB" sz="2000" dirty="0">
                <a:latin typeface="Arial" panose="020B0604020202020204" pitchFamily="34" charset="0"/>
                <a:cs typeface="Arial" panose="020B0604020202020204" pitchFamily="34" charset="0"/>
              </a:rPr>
              <a:t>Core</a:t>
            </a:r>
          </a:p>
        </p:txBody>
      </p:sp>
      <p:sp>
        <p:nvSpPr>
          <p:cNvPr id="13" name="TextBox 12">
            <a:extLst>
              <a:ext uri="{FF2B5EF4-FFF2-40B4-BE49-F238E27FC236}">
                <a16:creationId xmlns:a16="http://schemas.microsoft.com/office/drawing/2014/main" id="{883C1488-8BD6-4A3D-9AE1-5CAD9576C255}"/>
              </a:ext>
            </a:extLst>
          </p:cNvPr>
          <p:cNvSpPr txBox="1"/>
          <p:nvPr/>
        </p:nvSpPr>
        <p:spPr>
          <a:xfrm>
            <a:off x="6268032" y="2357418"/>
            <a:ext cx="3743352" cy="2337493"/>
          </a:xfrm>
          <a:prstGeom prst="rect">
            <a:avLst/>
          </a:prstGeom>
          <a:noFill/>
          <a:ln>
            <a:solidFill>
              <a:srgbClr val="E8472B"/>
            </a:solidFill>
          </a:ln>
        </p:spPr>
        <p:txBody>
          <a:bodyPr wrap="square" rtlCol="0" anchor="ctr">
            <a:noAutofit/>
          </a:bodyPr>
          <a:lstStyle/>
          <a:p>
            <a:pPr marL="271463" indent="-177800">
              <a:spcBef>
                <a:spcPts val="300"/>
              </a:spcBef>
              <a:spcAft>
                <a:spcPts val="300"/>
              </a:spcAft>
            </a:pPr>
            <a:r>
              <a:rPr lang="en-GB" sz="1600" dirty="0">
                <a:latin typeface="Arial" panose="020B0604020202020204" pitchFamily="34" charset="0"/>
                <a:cs typeface="Arial" panose="020B0604020202020204" pitchFamily="34" charset="0"/>
              </a:rPr>
              <a:t>Occupational specialisms</a:t>
            </a:r>
          </a:p>
          <a:p>
            <a:pPr marL="271463" lvl="1" indent="-177800" fontAlgn="base">
              <a:spcBef>
                <a:spcPts val="200"/>
              </a:spcBef>
              <a:spcAft>
                <a:spcPts val="200"/>
              </a:spcAft>
              <a:buFont typeface="Arial" panose="020B0604020202020204" pitchFamily="34" charset="0"/>
              <a:buChar char="•"/>
            </a:pPr>
            <a:r>
              <a:rPr lang="en-GB" sz="1200" dirty="0">
                <a:solidFill>
                  <a:srgbClr val="E8462B"/>
                </a:solidFill>
                <a:latin typeface="Arial" panose="020B0604020202020204" pitchFamily="34" charset="0"/>
                <a:cs typeface="Arial" panose="020B0604020202020204" pitchFamily="34" charset="0"/>
              </a:rPr>
              <a:t>E</a:t>
            </a:r>
            <a:r>
              <a:rPr lang="en-GB" sz="1200" b="0" i="0" dirty="0">
                <a:solidFill>
                  <a:srgbClr val="E8462B"/>
                </a:solidFill>
                <a:effectLst/>
                <a:latin typeface="Arial" panose="020B0604020202020204" pitchFamily="34" charset="0"/>
                <a:cs typeface="Arial" panose="020B0604020202020204" pitchFamily="34" charset="0"/>
              </a:rPr>
              <a:t>lectrical and electronic equipment engineering</a:t>
            </a:r>
          </a:p>
          <a:p>
            <a:pPr marL="271463" lvl="1" indent="-177800" fontAlgn="base">
              <a:spcBef>
                <a:spcPts val="200"/>
              </a:spcBef>
              <a:spcAft>
                <a:spcPts val="200"/>
              </a:spcAft>
              <a:buFont typeface="Arial" panose="020B0604020202020204" pitchFamily="34" charset="0"/>
              <a:buChar char="•"/>
            </a:pPr>
            <a:r>
              <a:rPr lang="en-GB" sz="1200" dirty="0">
                <a:solidFill>
                  <a:srgbClr val="E8462B"/>
                </a:solidFill>
                <a:latin typeface="Arial" panose="020B0604020202020204" pitchFamily="34" charset="0"/>
                <a:cs typeface="Arial" panose="020B0604020202020204" pitchFamily="34" charset="0"/>
              </a:rPr>
              <a:t>E</a:t>
            </a:r>
            <a:r>
              <a:rPr lang="en-GB" sz="1200" b="0" i="0" dirty="0">
                <a:solidFill>
                  <a:srgbClr val="E8462B"/>
                </a:solidFill>
                <a:effectLst/>
                <a:latin typeface="Arial" panose="020B0604020202020204" pitchFamily="34" charset="0"/>
                <a:cs typeface="Arial" panose="020B0604020202020204" pitchFamily="34" charset="0"/>
              </a:rPr>
              <a:t>lectrotechnical engineering</a:t>
            </a:r>
          </a:p>
          <a:p>
            <a:pPr marL="271463" lvl="1" indent="-177800" fontAlgn="base">
              <a:spcBef>
                <a:spcPts val="200"/>
              </a:spcBef>
              <a:spcAft>
                <a:spcPts val="200"/>
              </a:spcAft>
              <a:buFont typeface="Arial" panose="020B0604020202020204" pitchFamily="34" charset="0"/>
              <a:buChar char="•"/>
            </a:pPr>
            <a:r>
              <a:rPr lang="en-GB" sz="1200" b="0" i="0" dirty="0">
                <a:solidFill>
                  <a:srgbClr val="E8462B"/>
                </a:solidFill>
                <a:effectLst/>
                <a:latin typeface="Arial" panose="020B0604020202020204" pitchFamily="34" charset="0"/>
                <a:cs typeface="Arial" panose="020B0604020202020204" pitchFamily="34" charset="0"/>
              </a:rPr>
              <a:t>Gas engineering</a:t>
            </a:r>
          </a:p>
          <a:p>
            <a:pPr marL="271463" lvl="1" indent="-177800" fontAlgn="base">
              <a:spcBef>
                <a:spcPts val="200"/>
              </a:spcBef>
              <a:spcAft>
                <a:spcPts val="200"/>
              </a:spcAft>
              <a:buFont typeface="Arial" panose="020B0604020202020204" pitchFamily="34" charset="0"/>
              <a:buChar char="•"/>
            </a:pPr>
            <a:r>
              <a:rPr lang="en-GB" sz="1200" dirty="0">
                <a:solidFill>
                  <a:srgbClr val="E8462B"/>
                </a:solidFill>
                <a:latin typeface="Arial" panose="020B0604020202020204" pitchFamily="34" charset="0"/>
                <a:cs typeface="Arial" panose="020B0604020202020204" pitchFamily="34" charset="0"/>
              </a:rPr>
              <a:t>P</a:t>
            </a:r>
            <a:r>
              <a:rPr lang="en-GB" sz="1200" b="0" i="0" dirty="0">
                <a:solidFill>
                  <a:srgbClr val="E8462B"/>
                </a:solidFill>
                <a:effectLst/>
                <a:latin typeface="Arial" panose="020B0604020202020204" pitchFamily="34" charset="0"/>
                <a:cs typeface="Arial" panose="020B0604020202020204" pitchFamily="34" charset="0"/>
              </a:rPr>
              <a:t>rotection systems engineering</a:t>
            </a:r>
          </a:p>
          <a:p>
            <a:pPr marL="271463" lvl="1" indent="-177800" fontAlgn="base">
              <a:spcBef>
                <a:spcPts val="200"/>
              </a:spcBef>
              <a:spcAft>
                <a:spcPts val="200"/>
              </a:spcAft>
              <a:buFont typeface="Arial" panose="020B0604020202020204" pitchFamily="34" charset="0"/>
              <a:buChar char="•"/>
            </a:pPr>
            <a:r>
              <a:rPr lang="en-GB" sz="1200" b="0" i="0" dirty="0">
                <a:solidFill>
                  <a:srgbClr val="E8462B"/>
                </a:solidFill>
                <a:effectLst/>
                <a:latin typeface="Arial" panose="020B0604020202020204" pitchFamily="34" charset="0"/>
                <a:cs typeface="Arial" panose="020B0604020202020204" pitchFamily="34" charset="0"/>
              </a:rPr>
              <a:t>Plumbing and heating engineering</a:t>
            </a:r>
          </a:p>
          <a:p>
            <a:pPr marL="271463" lvl="1" indent="-177800" fontAlgn="base">
              <a:spcBef>
                <a:spcPts val="200"/>
              </a:spcBef>
              <a:spcAft>
                <a:spcPts val="200"/>
              </a:spcAft>
              <a:buFont typeface="Arial" panose="020B0604020202020204" pitchFamily="34" charset="0"/>
              <a:buChar char="•"/>
            </a:pPr>
            <a:r>
              <a:rPr lang="en-GB" sz="1200" dirty="0">
                <a:solidFill>
                  <a:srgbClr val="E8462B"/>
                </a:solidFill>
                <a:latin typeface="Arial" panose="020B0604020202020204" pitchFamily="34" charset="0"/>
                <a:cs typeface="Arial" panose="020B0604020202020204" pitchFamily="34" charset="0"/>
              </a:rPr>
              <a:t>H</a:t>
            </a:r>
            <a:r>
              <a:rPr lang="en-GB" sz="1200" b="0" i="0" dirty="0">
                <a:solidFill>
                  <a:srgbClr val="E8462B"/>
                </a:solidFill>
                <a:effectLst/>
                <a:latin typeface="Arial" panose="020B0604020202020204" pitchFamily="34" charset="0"/>
                <a:cs typeface="Arial" panose="020B0604020202020204" pitchFamily="34" charset="0"/>
              </a:rPr>
              <a:t>eating engineering and ventilation</a:t>
            </a:r>
          </a:p>
          <a:p>
            <a:pPr marL="271463" lvl="1" indent="-177800" fontAlgn="base">
              <a:spcBef>
                <a:spcPts val="200"/>
              </a:spcBef>
              <a:spcAft>
                <a:spcPts val="200"/>
              </a:spcAft>
              <a:buFont typeface="Arial" panose="020B0604020202020204" pitchFamily="34" charset="0"/>
              <a:buChar char="•"/>
            </a:pPr>
            <a:r>
              <a:rPr lang="en-GB" sz="1200" b="0" i="0" dirty="0">
                <a:solidFill>
                  <a:srgbClr val="E8462B"/>
                </a:solidFill>
                <a:effectLst/>
                <a:latin typeface="Arial" panose="020B0604020202020204" pitchFamily="34" charset="0"/>
                <a:cs typeface="Arial" panose="020B0604020202020204" pitchFamily="34" charset="0"/>
              </a:rPr>
              <a:t>Refrigeration engineering and air conditioning engineering*</a:t>
            </a:r>
          </a:p>
        </p:txBody>
      </p:sp>
      <p:sp>
        <p:nvSpPr>
          <p:cNvPr id="14" name="TextBox 13">
            <a:extLst>
              <a:ext uri="{FF2B5EF4-FFF2-40B4-BE49-F238E27FC236}">
                <a16:creationId xmlns:a16="http://schemas.microsoft.com/office/drawing/2014/main" id="{710209C1-19DA-43EE-9896-121958E52E4B}"/>
              </a:ext>
            </a:extLst>
          </p:cNvPr>
          <p:cNvSpPr txBox="1"/>
          <p:nvPr/>
        </p:nvSpPr>
        <p:spPr>
          <a:xfrm>
            <a:off x="10011387" y="1765863"/>
            <a:ext cx="1783892" cy="591555"/>
          </a:xfrm>
          <a:prstGeom prst="rect">
            <a:avLst/>
          </a:prstGeom>
          <a:noFill/>
          <a:ln>
            <a:solidFill>
              <a:srgbClr val="E8472B"/>
            </a:solidFill>
          </a:ln>
        </p:spPr>
        <p:txBody>
          <a:bodyPr wrap="square" rtlCol="0" anchor="ctr">
            <a:noAutofit/>
          </a:bodyPr>
          <a:lstStyle>
            <a:defPPr>
              <a:defRPr lang="en-US"/>
            </a:defPPr>
            <a:lvl1pPr algn="ctr">
              <a:defRPr sz="2000">
                <a:latin typeface="Arial" panose="020B0604020202020204" pitchFamily="34" charset="0"/>
                <a:cs typeface="Arial" panose="020B0604020202020204" pitchFamily="34" charset="0"/>
              </a:defRPr>
            </a:lvl1pPr>
          </a:lstStyle>
          <a:p>
            <a:r>
              <a:rPr lang="en-GB" sz="1600" dirty="0"/>
              <a:t>English and maths</a:t>
            </a:r>
          </a:p>
        </p:txBody>
      </p:sp>
      <p:sp>
        <p:nvSpPr>
          <p:cNvPr id="15" name="TextBox 14">
            <a:extLst>
              <a:ext uri="{FF2B5EF4-FFF2-40B4-BE49-F238E27FC236}">
                <a16:creationId xmlns:a16="http://schemas.microsoft.com/office/drawing/2014/main" id="{195E7FF4-4352-4349-A2BD-7B092098223B}"/>
              </a:ext>
            </a:extLst>
          </p:cNvPr>
          <p:cNvSpPr txBox="1"/>
          <p:nvPr/>
        </p:nvSpPr>
        <p:spPr>
          <a:xfrm>
            <a:off x="10011384" y="2357418"/>
            <a:ext cx="1783895" cy="2337492"/>
          </a:xfrm>
          <a:prstGeom prst="rect">
            <a:avLst/>
          </a:prstGeom>
          <a:noFill/>
          <a:ln>
            <a:solidFill>
              <a:srgbClr val="E8472B"/>
            </a:solidFill>
          </a:ln>
        </p:spPr>
        <p:txBody>
          <a:bodyPr wrap="square" rtlCol="0" anchor="ctr">
            <a:noAutofit/>
          </a:bodyPr>
          <a:lstStyle/>
          <a:p>
            <a:pPr algn="ctr"/>
            <a:endParaRPr lang="en-GB" sz="1200" dirty="0">
              <a:latin typeface="Arial" panose="020B0604020202020204" pitchFamily="34" charset="0"/>
              <a:cs typeface="Arial" panose="020B0604020202020204" pitchFamily="34" charset="0"/>
            </a:endParaRPr>
          </a:p>
          <a:p>
            <a:pPr algn="ctr"/>
            <a:r>
              <a:rPr lang="en-GB" sz="1400" dirty="0">
                <a:latin typeface="Arial" panose="020B0604020202020204" pitchFamily="34" charset="0"/>
                <a:cs typeface="Arial" panose="020B0604020202020204" pitchFamily="34" charset="0"/>
              </a:rPr>
              <a:t>Other requirements:</a:t>
            </a:r>
          </a:p>
          <a:p>
            <a:pPr algn="ctr"/>
            <a:endParaRPr lang="en-GB" sz="1400" dirty="0">
              <a:latin typeface="Arial" panose="020B0604020202020204" pitchFamily="34" charset="0"/>
              <a:cs typeface="Arial" panose="020B0604020202020204" pitchFamily="34" charset="0"/>
            </a:endParaRPr>
          </a:p>
          <a:p>
            <a:pPr algn="ctr"/>
            <a:r>
              <a:rPr lang="en-GB" sz="1200" dirty="0">
                <a:solidFill>
                  <a:srgbClr val="E8462B"/>
                </a:solidFill>
                <a:latin typeface="Arial" panose="020B0604020202020204" pitchFamily="34" charset="0"/>
                <a:cs typeface="Arial" panose="020B0604020202020204" pitchFamily="34" charset="0"/>
              </a:rPr>
              <a:t>CSCS Industry Placement Card</a:t>
            </a:r>
          </a:p>
          <a:p>
            <a:pPr algn="ctr"/>
            <a:endParaRPr lang="en-GB" sz="1200" dirty="0">
              <a:solidFill>
                <a:srgbClr val="E8462B"/>
              </a:solidFill>
              <a:latin typeface="Arial" panose="020B0604020202020204" pitchFamily="34" charset="0"/>
              <a:cs typeface="Arial" panose="020B0604020202020204" pitchFamily="34" charset="0"/>
            </a:endParaRPr>
          </a:p>
          <a:p>
            <a:pPr algn="ctr"/>
            <a:endParaRPr lang="en-GB" sz="1200" dirty="0">
              <a:solidFill>
                <a:srgbClr val="E8462B"/>
              </a:solidFill>
              <a:latin typeface="Arial" panose="020B0604020202020204" pitchFamily="34" charset="0"/>
              <a:cs typeface="Arial" panose="020B0604020202020204" pitchFamily="34" charset="0"/>
            </a:endParaRPr>
          </a:p>
          <a:p>
            <a:pPr algn="ctr"/>
            <a:endParaRPr lang="en-GB" sz="1200" dirty="0">
              <a:solidFill>
                <a:srgbClr val="E8462B"/>
              </a:solidFill>
              <a:latin typeface="Arial" panose="020B0604020202020204" pitchFamily="34" charset="0"/>
              <a:cs typeface="Arial" panose="020B0604020202020204" pitchFamily="34" charset="0"/>
            </a:endParaRPr>
          </a:p>
          <a:p>
            <a:pPr algn="ctr"/>
            <a:endParaRPr lang="en-GB" sz="1200" dirty="0">
              <a:solidFill>
                <a:srgbClr val="E8462B"/>
              </a:solidFill>
              <a:latin typeface="Arial" panose="020B0604020202020204" pitchFamily="34" charset="0"/>
              <a:cs typeface="Arial" panose="020B0604020202020204" pitchFamily="34" charset="0"/>
            </a:endParaRPr>
          </a:p>
          <a:p>
            <a:pPr algn="ctr"/>
            <a:endParaRPr lang="en-GB" sz="1200" dirty="0">
              <a:solidFill>
                <a:srgbClr val="E8462B"/>
              </a:solidFill>
              <a:latin typeface="Arial" panose="020B0604020202020204" pitchFamily="34" charset="0"/>
              <a:cs typeface="Arial" panose="020B0604020202020204" pitchFamily="34" charset="0"/>
            </a:endParaRPr>
          </a:p>
          <a:p>
            <a:pPr algn="ctr"/>
            <a:r>
              <a:rPr lang="en-GB" sz="1200" dirty="0">
                <a:solidFill>
                  <a:srgbClr val="E8462B"/>
                </a:solidFill>
                <a:latin typeface="Arial" panose="020B0604020202020204" pitchFamily="34" charset="0"/>
                <a:cs typeface="Arial" panose="020B0604020202020204" pitchFamily="34" charset="0"/>
              </a:rPr>
              <a:t>*F Gas Category 1 Certificate</a:t>
            </a:r>
          </a:p>
        </p:txBody>
      </p:sp>
      <p:sp>
        <p:nvSpPr>
          <p:cNvPr id="22" name="TextBox 21">
            <a:extLst>
              <a:ext uri="{FF2B5EF4-FFF2-40B4-BE49-F238E27FC236}">
                <a16:creationId xmlns:a16="http://schemas.microsoft.com/office/drawing/2014/main" id="{671CED57-6BCE-42AC-B3BD-336B72E33490}"/>
              </a:ext>
            </a:extLst>
          </p:cNvPr>
          <p:cNvSpPr txBox="1"/>
          <p:nvPr/>
        </p:nvSpPr>
        <p:spPr>
          <a:xfrm rot="16200000">
            <a:off x="-900240" y="3998793"/>
            <a:ext cx="4701141" cy="427715"/>
          </a:xfrm>
          <a:prstGeom prst="rect">
            <a:avLst/>
          </a:prstGeom>
          <a:noFill/>
          <a:ln>
            <a:noFill/>
          </a:ln>
        </p:spPr>
        <p:txBody>
          <a:bodyPr wrap="square" rtlCol="0" anchor="ctr">
            <a:noAutofit/>
          </a:bodyPr>
          <a:lstStyle/>
          <a:p>
            <a:pPr algn="ctr"/>
            <a:r>
              <a:rPr lang="en-GB" sz="3200" b="1" dirty="0">
                <a:latin typeface="Arial" panose="020B0604020202020204" pitchFamily="34" charset="0"/>
                <a:cs typeface="Arial" panose="020B0604020202020204" pitchFamily="34" charset="0"/>
              </a:rPr>
              <a:t>2 years</a:t>
            </a:r>
          </a:p>
        </p:txBody>
      </p:sp>
      <p:sp>
        <p:nvSpPr>
          <p:cNvPr id="23" name="TextBox 22">
            <a:extLst>
              <a:ext uri="{FF2B5EF4-FFF2-40B4-BE49-F238E27FC236}">
                <a16:creationId xmlns:a16="http://schemas.microsoft.com/office/drawing/2014/main" id="{DBEEEDD8-0041-4AE6-B357-E156712AD55F}"/>
              </a:ext>
            </a:extLst>
          </p:cNvPr>
          <p:cNvSpPr txBox="1"/>
          <p:nvPr/>
        </p:nvSpPr>
        <p:spPr>
          <a:xfrm>
            <a:off x="3839587" y="1748051"/>
            <a:ext cx="7983581" cy="2935419"/>
          </a:xfrm>
          <a:prstGeom prst="rect">
            <a:avLst/>
          </a:prstGeom>
          <a:noFill/>
          <a:ln w="38100">
            <a:solidFill>
              <a:srgbClr val="FC4421"/>
            </a:solidFill>
            <a:prstDash val="solid"/>
          </a:ln>
        </p:spPr>
        <p:txBody>
          <a:bodyPr wrap="square" rtlCol="0" anchor="ctr">
            <a:noAutofit/>
          </a:bodyPr>
          <a:lstStyle/>
          <a:p>
            <a:pPr algn="ctr"/>
            <a:endParaRPr lang="en-GB" sz="1600" dirty="0">
              <a:latin typeface="Arial" panose="020B0604020202020204" pitchFamily="34" charset="0"/>
              <a:cs typeface="Arial" panose="020B0604020202020204" pitchFamily="34" charset="0"/>
            </a:endParaRPr>
          </a:p>
          <a:p>
            <a:pPr algn="ctr"/>
            <a:endParaRPr lang="en-GB" sz="1600" dirty="0">
              <a:latin typeface="Arial" panose="020B0604020202020204" pitchFamily="34" charset="0"/>
              <a:cs typeface="Arial" panose="020B0604020202020204" pitchFamily="34" charset="0"/>
            </a:endParaRPr>
          </a:p>
          <a:p>
            <a:pPr algn="ctr"/>
            <a:endParaRPr lang="en-GB" sz="1600" dirty="0">
              <a:latin typeface="Arial" panose="020B0604020202020204" pitchFamily="34" charset="0"/>
              <a:cs typeface="Arial" panose="020B0604020202020204" pitchFamily="34" charset="0"/>
            </a:endParaRPr>
          </a:p>
          <a:p>
            <a:pPr algn="ctr"/>
            <a:endParaRPr lang="en-GB" sz="1600" dirty="0">
              <a:latin typeface="Arial" panose="020B0604020202020204" pitchFamily="34" charset="0"/>
              <a:cs typeface="Arial" panose="020B0604020202020204" pitchFamily="34" charset="0"/>
            </a:endParaRPr>
          </a:p>
          <a:p>
            <a:pPr algn="ctr"/>
            <a:endParaRPr lang="en-GB" sz="16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4ED8059-245E-C119-11D4-6F429F6B50D9}"/>
              </a:ext>
            </a:extLst>
          </p:cNvPr>
          <p:cNvGrpSpPr/>
          <p:nvPr/>
        </p:nvGrpSpPr>
        <p:grpSpPr>
          <a:xfrm>
            <a:off x="3837259" y="5038768"/>
            <a:ext cx="7985909" cy="1554063"/>
            <a:chOff x="3722864" y="4581078"/>
            <a:chExt cx="7985909" cy="1554063"/>
          </a:xfrm>
        </p:grpSpPr>
        <p:sp>
          <p:nvSpPr>
            <p:cNvPr id="16" name="TextBox 15">
              <a:extLst>
                <a:ext uri="{FF2B5EF4-FFF2-40B4-BE49-F238E27FC236}">
                  <a16:creationId xmlns:a16="http://schemas.microsoft.com/office/drawing/2014/main" id="{0C596A7C-BAFC-40D6-8151-6F483F88F81E}"/>
                </a:ext>
              </a:extLst>
            </p:cNvPr>
            <p:cNvSpPr txBox="1"/>
            <p:nvPr/>
          </p:nvSpPr>
          <p:spPr>
            <a:xfrm>
              <a:off x="3774111" y="4601581"/>
              <a:ext cx="2483264" cy="756529"/>
            </a:xfrm>
            <a:prstGeom prst="rect">
              <a:avLst/>
            </a:prstGeom>
            <a:noFill/>
            <a:ln>
              <a:noFill/>
            </a:ln>
          </p:spPr>
          <p:txBody>
            <a:bodyPr wrap="square" rtlCol="0" anchor="t">
              <a:noAutofit/>
            </a:bodyPr>
            <a:lstStyle/>
            <a:p>
              <a:pPr algn="ctr"/>
              <a:r>
                <a:rPr lang="en-GB" dirty="0">
                  <a:latin typeface="Arial" panose="020B0604020202020204" pitchFamily="34" charset="0"/>
                  <a:cs typeface="Arial" panose="020B0604020202020204" pitchFamily="34" charset="0"/>
                </a:rPr>
                <a:t>Technical skills and knowledge</a:t>
              </a:r>
            </a:p>
          </p:txBody>
        </p:sp>
        <p:sp>
          <p:nvSpPr>
            <p:cNvPr id="17" name="TextBox 16">
              <a:extLst>
                <a:ext uri="{FF2B5EF4-FFF2-40B4-BE49-F238E27FC236}">
                  <a16:creationId xmlns:a16="http://schemas.microsoft.com/office/drawing/2014/main" id="{5516085A-80E9-4DC8-AFC4-E1C22BBE586D}"/>
                </a:ext>
              </a:extLst>
            </p:cNvPr>
            <p:cNvSpPr txBox="1"/>
            <p:nvPr/>
          </p:nvSpPr>
          <p:spPr>
            <a:xfrm>
              <a:off x="6338996" y="4591040"/>
              <a:ext cx="2520000" cy="742948"/>
            </a:xfrm>
            <a:prstGeom prst="rect">
              <a:avLst/>
            </a:prstGeom>
            <a:noFill/>
            <a:ln>
              <a:noFill/>
            </a:ln>
          </p:spPr>
          <p:txBody>
            <a:bodyPr wrap="square" rtlCol="0" anchor="t">
              <a:noAutofit/>
            </a:bodyPr>
            <a:lstStyle/>
            <a:p>
              <a:pPr algn="ctr"/>
              <a:r>
                <a:rPr lang="en-GB" dirty="0">
                  <a:latin typeface="Arial" panose="020B0604020202020204" pitchFamily="34" charset="0"/>
                  <a:cs typeface="Arial" panose="020B0604020202020204" pitchFamily="34" charset="0"/>
                </a:rPr>
                <a:t>Practical skills for employment</a:t>
              </a:r>
            </a:p>
          </p:txBody>
        </p:sp>
        <p:sp>
          <p:nvSpPr>
            <p:cNvPr id="21" name="TextBox 20">
              <a:extLst>
                <a:ext uri="{FF2B5EF4-FFF2-40B4-BE49-F238E27FC236}">
                  <a16:creationId xmlns:a16="http://schemas.microsoft.com/office/drawing/2014/main" id="{DE7348F7-723F-4E07-A627-FE4F1385210A}"/>
                </a:ext>
              </a:extLst>
            </p:cNvPr>
            <p:cNvSpPr txBox="1"/>
            <p:nvPr/>
          </p:nvSpPr>
          <p:spPr>
            <a:xfrm>
              <a:off x="3830584" y="5464086"/>
              <a:ext cx="7849647" cy="316228"/>
            </a:xfrm>
            <a:prstGeom prst="rect">
              <a:avLst/>
            </a:prstGeom>
            <a:solidFill>
              <a:schemeClr val="bg1"/>
            </a:solidFill>
            <a:ln w="38100">
              <a:noFill/>
            </a:ln>
          </p:spPr>
          <p:txBody>
            <a:bodyPr wrap="square" rtlCol="0" anchor="ctr">
              <a:noAutofit/>
            </a:bodyPr>
            <a:lstStyle/>
            <a:p>
              <a:pPr algn="ctr"/>
              <a:r>
                <a:rPr lang="en-GB" sz="2400" b="1" dirty="0">
                  <a:latin typeface="Arial" panose="020B0604020202020204" pitchFamily="34" charset="0"/>
                  <a:cs typeface="Arial" panose="020B0604020202020204" pitchFamily="34" charset="0"/>
                </a:rPr>
                <a:t>INDUSTRY PLACEMENT </a:t>
              </a:r>
              <a:endParaRPr lang="en-GB" sz="20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25B419C4-E515-4976-9FB2-27A372BA717D}"/>
                </a:ext>
              </a:extLst>
            </p:cNvPr>
            <p:cNvSpPr txBox="1"/>
            <p:nvPr/>
          </p:nvSpPr>
          <p:spPr>
            <a:xfrm>
              <a:off x="3722864" y="4581078"/>
              <a:ext cx="7985909" cy="1554063"/>
            </a:xfrm>
            <a:prstGeom prst="rect">
              <a:avLst/>
            </a:prstGeom>
            <a:noFill/>
            <a:ln w="38100">
              <a:solidFill>
                <a:srgbClr val="E8472B"/>
              </a:solidFill>
            </a:ln>
          </p:spPr>
          <p:txBody>
            <a:bodyPr wrap="square" rtlCol="0" anchor="ctr">
              <a:noAutofit/>
            </a:bodyPr>
            <a:lstStyle/>
            <a:p>
              <a:pPr algn="ctr"/>
              <a:endParaRPr lang="en-GB" sz="2000"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C8CCC7B-FA53-4071-93F2-29418A272832}"/>
                </a:ext>
              </a:extLst>
            </p:cNvPr>
            <p:cNvSpPr txBox="1"/>
            <p:nvPr/>
          </p:nvSpPr>
          <p:spPr>
            <a:xfrm>
              <a:off x="9321248" y="4591040"/>
              <a:ext cx="2348594" cy="1070208"/>
            </a:xfrm>
            <a:prstGeom prst="rect">
              <a:avLst/>
            </a:prstGeom>
            <a:noFill/>
            <a:ln>
              <a:noFill/>
            </a:ln>
          </p:spPr>
          <p:txBody>
            <a:bodyPr wrap="square" rtlCol="0" anchor="t">
              <a:noAutofit/>
            </a:bodyPr>
            <a:lstStyle/>
            <a:p>
              <a:pPr algn="ctr"/>
              <a:r>
                <a:rPr lang="en-GB" dirty="0">
                  <a:latin typeface="Arial" panose="020B0604020202020204" pitchFamily="34" charset="0"/>
                  <a:cs typeface="Arial" panose="020B0604020202020204" pitchFamily="34" charset="0"/>
                </a:rPr>
                <a:t>Meaningful contribution in the workplace </a:t>
              </a:r>
            </a:p>
          </p:txBody>
        </p:sp>
      </p:grpSp>
      <p:sp>
        <p:nvSpPr>
          <p:cNvPr id="2" name="Title 1">
            <a:extLst>
              <a:ext uri="{FF2B5EF4-FFF2-40B4-BE49-F238E27FC236}">
                <a16:creationId xmlns:a16="http://schemas.microsoft.com/office/drawing/2014/main" id="{7D8F21B9-1D24-B59D-BA25-928F801529A7}"/>
              </a:ext>
            </a:extLst>
          </p:cNvPr>
          <p:cNvSpPr txBox="1">
            <a:spLocks/>
          </p:cNvSpPr>
          <p:nvPr/>
        </p:nvSpPr>
        <p:spPr>
          <a:xfrm>
            <a:off x="670792" y="346075"/>
            <a:ext cx="10800000" cy="1296000"/>
          </a:xfrm>
          <a:prstGeom prst="rect">
            <a:avLst/>
          </a:prstGeom>
        </p:spPr>
        <p:txBody>
          <a:bodyPr vert="horz" lIns="91440" tIns="45720" rIns="91440" bIns="45720" rtlCol="0" anchor="t">
            <a:noAutofit/>
          </a:bodyPr>
          <a:lstStyle>
            <a:defPPr>
              <a:defRPr lang="en-US"/>
            </a:defPPr>
            <a:lvl1pPr>
              <a:lnSpc>
                <a:spcPct val="100000"/>
              </a:lnSpc>
              <a:spcBef>
                <a:spcPct val="0"/>
              </a:spcBef>
              <a:buNone/>
              <a:defRPr sz="4000" b="1" i="1" kern="0" cap="all" baseline="0">
                <a:solidFill>
                  <a:srgbClr val="E8462B"/>
                </a:solidFill>
                <a:latin typeface="Arial" panose="020B0604020202020204" pitchFamily="34" charset="0"/>
                <a:ea typeface="+mj-ea"/>
                <a:cs typeface="Arial" panose="020B0604020202020204" pitchFamily="34" charset="0"/>
              </a:defRPr>
            </a:lvl1pPr>
          </a:lstStyle>
          <a:p>
            <a:r>
              <a:rPr lang="en-GB" dirty="0"/>
              <a:t>THE COURSE – BUILDING SERVICES ENGINEERING FOR CONSTRUCTION </a:t>
            </a:r>
          </a:p>
          <a:p>
            <a:endParaRPr lang="en-GB" dirty="0"/>
          </a:p>
        </p:txBody>
      </p:sp>
    </p:spTree>
    <p:extLst>
      <p:ext uri="{BB962C8B-B14F-4D97-AF65-F5344CB8AC3E}">
        <p14:creationId xmlns:p14="http://schemas.microsoft.com/office/powerpoint/2010/main" val="3142741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01A9F15-28C9-9460-E10B-D7A6510C8792}"/>
              </a:ext>
            </a:extLst>
          </p:cNvPr>
          <p:cNvSpPr>
            <a:spLocks noGrp="1"/>
          </p:cNvSpPr>
          <p:nvPr>
            <p:ph sz="half" idx="1"/>
          </p:nvPr>
        </p:nvSpPr>
        <p:spPr>
          <a:xfrm>
            <a:off x="1092200" y="1484842"/>
            <a:ext cx="5898592" cy="3633718"/>
          </a:xfrm>
        </p:spPr>
        <p:txBody>
          <a:bodyPr>
            <a:noAutofit/>
          </a:bodyPr>
          <a:lstStyle/>
          <a:p>
            <a:pPr marL="0" indent="0" fontAlgn="base">
              <a:lnSpc>
                <a:spcPct val="100000"/>
              </a:lnSpc>
              <a:buNone/>
            </a:pPr>
            <a:r>
              <a:rPr lang="en-GB" sz="2400" b="1" dirty="0"/>
              <a:t>Students will develop a deep understanding of industry issues including:</a:t>
            </a:r>
          </a:p>
          <a:p>
            <a:pPr marL="355600" lvl="1" indent="-261938">
              <a:lnSpc>
                <a:spcPct val="100000"/>
              </a:lnSpc>
              <a:spcAft>
                <a:spcPts val="500"/>
              </a:spcAft>
            </a:pPr>
            <a:r>
              <a:rPr lang="en-GB" sz="1900" b="0" i="0" dirty="0">
                <a:solidFill>
                  <a:srgbClr val="0B0C0C"/>
                </a:solidFill>
                <a:effectLst/>
              </a:rPr>
              <a:t>health and safety</a:t>
            </a:r>
          </a:p>
          <a:p>
            <a:pPr marL="355600" lvl="1" indent="-261938">
              <a:lnSpc>
                <a:spcPct val="100000"/>
              </a:lnSpc>
              <a:spcAft>
                <a:spcPts val="500"/>
              </a:spcAft>
            </a:pPr>
            <a:r>
              <a:rPr lang="en-GB" sz="1900" b="0" i="0" dirty="0">
                <a:solidFill>
                  <a:srgbClr val="0B0C0C"/>
                </a:solidFill>
                <a:effectLst/>
              </a:rPr>
              <a:t>making accurate, appropriate measurements</a:t>
            </a:r>
          </a:p>
          <a:p>
            <a:pPr marL="355600" lvl="1" indent="-261938">
              <a:lnSpc>
                <a:spcPct val="100000"/>
              </a:lnSpc>
              <a:spcAft>
                <a:spcPts val="500"/>
              </a:spcAft>
            </a:pPr>
            <a:r>
              <a:rPr lang="en-GB" sz="1900" b="0" i="0" dirty="0">
                <a:solidFill>
                  <a:srgbClr val="0B0C0C"/>
                </a:solidFill>
                <a:effectLst/>
              </a:rPr>
              <a:t>construction methods</a:t>
            </a:r>
          </a:p>
          <a:p>
            <a:pPr marL="355600" lvl="1" indent="-261938">
              <a:lnSpc>
                <a:spcPct val="100000"/>
              </a:lnSpc>
              <a:spcAft>
                <a:spcPts val="500"/>
              </a:spcAft>
            </a:pPr>
            <a:r>
              <a:rPr lang="en-GB" sz="1900" b="0" i="0" dirty="0">
                <a:solidFill>
                  <a:srgbClr val="0B0C0C"/>
                </a:solidFill>
                <a:effectLst/>
              </a:rPr>
              <a:t>building regulations and standards</a:t>
            </a:r>
          </a:p>
          <a:p>
            <a:pPr marL="355600" lvl="1" indent="-261938">
              <a:lnSpc>
                <a:spcPct val="100000"/>
              </a:lnSpc>
              <a:spcAft>
                <a:spcPts val="500"/>
              </a:spcAft>
            </a:pPr>
            <a:r>
              <a:rPr lang="en-GB" sz="1900" b="0" i="0" dirty="0">
                <a:solidFill>
                  <a:srgbClr val="0B0C0C"/>
                </a:solidFill>
                <a:effectLst/>
              </a:rPr>
              <a:t>how the Internet of Things (IoT) impacts construction</a:t>
            </a:r>
          </a:p>
          <a:p>
            <a:pPr marL="355600" lvl="1" indent="-261938">
              <a:lnSpc>
                <a:spcPct val="100000"/>
              </a:lnSpc>
              <a:spcAft>
                <a:spcPts val="500"/>
              </a:spcAft>
            </a:pPr>
            <a:r>
              <a:rPr lang="en-GB" sz="1900" b="0" i="0" dirty="0">
                <a:solidFill>
                  <a:srgbClr val="0B0C0C"/>
                </a:solidFill>
                <a:effectLst/>
              </a:rPr>
              <a:t>digital engineering techniques</a:t>
            </a:r>
          </a:p>
          <a:p>
            <a:pPr marL="355600" lvl="1" indent="-261938">
              <a:lnSpc>
                <a:spcPct val="100000"/>
              </a:lnSpc>
              <a:spcAft>
                <a:spcPts val="500"/>
              </a:spcAft>
            </a:pPr>
            <a:r>
              <a:rPr lang="en-GB" sz="1900" b="0" i="0" dirty="0">
                <a:solidFill>
                  <a:srgbClr val="0B0C0C"/>
                </a:solidFill>
                <a:effectLst/>
              </a:rPr>
              <a:t>construction design principles and processes</a:t>
            </a:r>
          </a:p>
          <a:p>
            <a:pPr marL="355600" lvl="1" indent="-261938">
              <a:lnSpc>
                <a:spcPct val="100000"/>
              </a:lnSpc>
              <a:spcAft>
                <a:spcPts val="500"/>
              </a:spcAft>
            </a:pPr>
            <a:r>
              <a:rPr lang="en-GB" sz="1900" b="0" i="0" dirty="0">
                <a:solidFill>
                  <a:srgbClr val="0B0C0C"/>
                </a:solidFill>
                <a:effectLst/>
              </a:rPr>
              <a:t>sustainability and the environmental impact of construction</a:t>
            </a:r>
          </a:p>
          <a:p>
            <a:pPr marL="0" indent="0">
              <a:lnSpc>
                <a:spcPct val="100000"/>
              </a:lnSpc>
              <a:buNone/>
            </a:pPr>
            <a:endParaRPr lang="en-GB" sz="2000" dirty="0"/>
          </a:p>
        </p:txBody>
      </p:sp>
      <p:sp>
        <p:nvSpPr>
          <p:cNvPr id="4" name="Content Placeholder 3">
            <a:extLst>
              <a:ext uri="{FF2B5EF4-FFF2-40B4-BE49-F238E27FC236}">
                <a16:creationId xmlns:a16="http://schemas.microsoft.com/office/drawing/2014/main" id="{F24D38BF-C0F1-19D6-C686-222F7D7B0E9B}"/>
              </a:ext>
            </a:extLst>
          </p:cNvPr>
          <p:cNvSpPr>
            <a:spLocks noGrp="1"/>
          </p:cNvSpPr>
          <p:nvPr>
            <p:ph sz="half" idx="2"/>
          </p:nvPr>
        </p:nvSpPr>
        <p:spPr>
          <a:xfrm>
            <a:off x="6928071" y="466020"/>
            <a:ext cx="4964563" cy="1956079"/>
          </a:xfrm>
        </p:spPr>
        <p:txBody>
          <a:bodyPr>
            <a:noAutofit/>
          </a:bodyPr>
          <a:lstStyle/>
          <a:p>
            <a:pPr marL="0" indent="0">
              <a:lnSpc>
                <a:spcPct val="100000"/>
              </a:lnSpc>
              <a:spcBef>
                <a:spcPts val="600"/>
              </a:spcBef>
              <a:spcAft>
                <a:spcPts val="600"/>
              </a:spcAft>
              <a:buNone/>
            </a:pPr>
            <a:r>
              <a:rPr lang="en-GB" sz="2400" b="1" dirty="0"/>
              <a:t>Students at </a:t>
            </a:r>
            <a:r>
              <a:rPr lang="en-GB" sz="2400" b="1" dirty="0">
                <a:highlight>
                  <a:srgbClr val="FFFF00"/>
                </a:highlight>
              </a:rPr>
              <a:t>&lt;school/college&gt; </a:t>
            </a:r>
            <a:r>
              <a:rPr lang="en-GB" sz="2400" b="1" dirty="0"/>
              <a:t>will study one of the following occupational specialisms: </a:t>
            </a:r>
          </a:p>
          <a:p>
            <a:pPr marL="269875" lvl="1" indent="-182563" fontAlgn="base">
              <a:lnSpc>
                <a:spcPct val="100000"/>
              </a:lnSpc>
              <a:spcBef>
                <a:spcPts val="600"/>
              </a:spcBef>
              <a:spcAft>
                <a:spcPts val="600"/>
              </a:spcAft>
            </a:pPr>
            <a:r>
              <a:rPr lang="en-GB" sz="1800" dirty="0">
                <a:solidFill>
                  <a:srgbClr val="FF0000"/>
                </a:solidFill>
                <a:highlight>
                  <a:srgbClr val="FFFF00"/>
                </a:highlight>
              </a:rPr>
              <a:t>S</a:t>
            </a:r>
            <a:r>
              <a:rPr lang="en-GB" sz="1800" b="0" i="0" dirty="0">
                <a:solidFill>
                  <a:srgbClr val="FF0000"/>
                </a:solidFill>
                <a:effectLst/>
                <a:highlight>
                  <a:srgbClr val="FFFF00"/>
                </a:highlight>
              </a:rPr>
              <a:t>urveying and design for construction and the built environment</a:t>
            </a:r>
          </a:p>
          <a:p>
            <a:pPr marL="269875" lvl="1" indent="-182563" fontAlgn="base">
              <a:lnSpc>
                <a:spcPct val="100000"/>
              </a:lnSpc>
              <a:spcBef>
                <a:spcPts val="600"/>
              </a:spcBef>
              <a:spcAft>
                <a:spcPts val="600"/>
              </a:spcAft>
            </a:pPr>
            <a:r>
              <a:rPr lang="en-GB" sz="1800" dirty="0">
                <a:solidFill>
                  <a:srgbClr val="FF0000"/>
                </a:solidFill>
                <a:highlight>
                  <a:srgbClr val="FFFF00"/>
                </a:highlight>
              </a:rPr>
              <a:t>C</a:t>
            </a:r>
            <a:r>
              <a:rPr lang="en-GB" sz="1800" b="0" i="0" dirty="0">
                <a:solidFill>
                  <a:srgbClr val="FF0000"/>
                </a:solidFill>
                <a:effectLst/>
                <a:highlight>
                  <a:srgbClr val="FFFF00"/>
                </a:highlight>
              </a:rPr>
              <a:t>ivil engineering</a:t>
            </a:r>
          </a:p>
          <a:p>
            <a:pPr marL="269875" lvl="1" indent="-182563" fontAlgn="base">
              <a:lnSpc>
                <a:spcPct val="100000"/>
              </a:lnSpc>
              <a:spcBef>
                <a:spcPts val="600"/>
              </a:spcBef>
              <a:spcAft>
                <a:spcPts val="600"/>
              </a:spcAft>
            </a:pPr>
            <a:r>
              <a:rPr lang="en-GB" sz="1800" dirty="0">
                <a:solidFill>
                  <a:srgbClr val="FF0000"/>
                </a:solidFill>
                <a:highlight>
                  <a:srgbClr val="FFFF00"/>
                </a:highlight>
              </a:rPr>
              <a:t>B</a:t>
            </a:r>
            <a:r>
              <a:rPr lang="en-GB" sz="1800" b="0" i="0" dirty="0">
                <a:solidFill>
                  <a:srgbClr val="FF0000"/>
                </a:solidFill>
                <a:effectLst/>
                <a:highlight>
                  <a:srgbClr val="FFFF00"/>
                </a:highlight>
              </a:rPr>
              <a:t>uilding services design</a:t>
            </a:r>
          </a:p>
          <a:p>
            <a:pPr marL="269875" lvl="1" indent="-182563" fontAlgn="base">
              <a:lnSpc>
                <a:spcPct val="100000"/>
              </a:lnSpc>
              <a:spcBef>
                <a:spcPts val="600"/>
              </a:spcBef>
              <a:spcAft>
                <a:spcPts val="600"/>
              </a:spcAft>
            </a:pPr>
            <a:r>
              <a:rPr lang="en-GB" sz="1800" dirty="0">
                <a:solidFill>
                  <a:srgbClr val="FF0000"/>
                </a:solidFill>
                <a:highlight>
                  <a:srgbClr val="FFFF00"/>
                </a:highlight>
              </a:rPr>
              <a:t>H</a:t>
            </a:r>
            <a:r>
              <a:rPr lang="en-GB" sz="1800" b="0" i="0" dirty="0">
                <a:solidFill>
                  <a:srgbClr val="FF0000"/>
                </a:solidFill>
                <a:effectLst/>
                <a:highlight>
                  <a:srgbClr val="FFFF00"/>
                </a:highlight>
              </a:rPr>
              <a:t>azardous materials analysis and surveying</a:t>
            </a:r>
          </a:p>
        </p:txBody>
      </p:sp>
      <p:sp>
        <p:nvSpPr>
          <p:cNvPr id="3" name="Title 1">
            <a:extLst>
              <a:ext uri="{FF2B5EF4-FFF2-40B4-BE49-F238E27FC236}">
                <a16:creationId xmlns:a16="http://schemas.microsoft.com/office/drawing/2014/main" id="{C88C6620-B8AC-D443-D2C3-615B4B7509F8}"/>
              </a:ext>
            </a:extLst>
          </p:cNvPr>
          <p:cNvSpPr txBox="1">
            <a:spLocks/>
          </p:cNvSpPr>
          <p:nvPr/>
        </p:nvSpPr>
        <p:spPr>
          <a:xfrm>
            <a:off x="125300" y="361977"/>
            <a:ext cx="6614167" cy="1296000"/>
          </a:xfrm>
          <a:prstGeom prst="rect">
            <a:avLst/>
          </a:prstGeom>
        </p:spPr>
        <p:txBody>
          <a:bodyPr vert="horz" lIns="91440" tIns="45720" rIns="91440" bIns="45720" rtlCol="0" anchor="t">
            <a:noAutofit/>
          </a:bodyPr>
          <a:lstStyle>
            <a:defPPr>
              <a:defRPr lang="en-US"/>
            </a:defPPr>
            <a:lvl1pPr>
              <a:lnSpc>
                <a:spcPct val="100000"/>
              </a:lnSpc>
              <a:spcBef>
                <a:spcPct val="0"/>
              </a:spcBef>
              <a:buNone/>
              <a:defRPr sz="4000" b="1" i="1" kern="0" cap="all" baseline="0">
                <a:solidFill>
                  <a:srgbClr val="E8462B"/>
                </a:solidFill>
                <a:latin typeface="Arial" panose="020B0604020202020204" pitchFamily="34" charset="0"/>
                <a:ea typeface="+mj-ea"/>
                <a:cs typeface="Arial" panose="020B0604020202020204" pitchFamily="34" charset="0"/>
              </a:defRPr>
            </a:lvl1pPr>
          </a:lstStyle>
          <a:p>
            <a:r>
              <a:rPr lang="en-GB" sz="2800" dirty="0"/>
              <a:t>DESIGN SURVEYING AND PLANNING FOR CONSTRUCTION t LEVEL</a:t>
            </a:r>
          </a:p>
        </p:txBody>
      </p:sp>
      <p:pic>
        <p:nvPicPr>
          <p:cNvPr id="6" name="Picture 5" descr="A group of workers using a theodolite&#10;&#10;Description automatically generated">
            <a:extLst>
              <a:ext uri="{FF2B5EF4-FFF2-40B4-BE49-F238E27FC236}">
                <a16:creationId xmlns:a16="http://schemas.microsoft.com/office/drawing/2014/main" id="{8C4604F1-1EB2-E96F-C639-CA37C47F32CD}"/>
              </a:ext>
            </a:extLst>
          </p:cNvPr>
          <p:cNvPicPr>
            <a:picLocks noChangeAspect="1"/>
          </p:cNvPicPr>
          <p:nvPr/>
        </p:nvPicPr>
        <p:blipFill>
          <a:blip r:embed="rId3"/>
          <a:stretch>
            <a:fillRect/>
          </a:stretch>
        </p:blipFill>
        <p:spPr>
          <a:xfrm>
            <a:off x="7372350" y="4023780"/>
            <a:ext cx="3892550" cy="2189559"/>
          </a:xfrm>
          <a:prstGeom prst="rect">
            <a:avLst/>
          </a:prstGeom>
        </p:spPr>
      </p:pic>
    </p:spTree>
    <p:extLst>
      <p:ext uri="{BB962C8B-B14F-4D97-AF65-F5344CB8AC3E}">
        <p14:creationId xmlns:p14="http://schemas.microsoft.com/office/powerpoint/2010/main" val="1114534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E1313A-A3AB-4D5A-B586-70878396BE53}"/>
              </a:ext>
            </a:extLst>
          </p:cNvPr>
          <p:cNvSpPr txBox="1"/>
          <p:nvPr/>
        </p:nvSpPr>
        <p:spPr>
          <a:xfrm>
            <a:off x="2016565" y="1757737"/>
            <a:ext cx="1296144" cy="2943545"/>
          </a:xfrm>
          <a:prstGeom prst="rect">
            <a:avLst/>
          </a:prstGeom>
          <a:noFill/>
          <a:ln>
            <a:solidFill>
              <a:srgbClr val="E8472B"/>
            </a:solidFill>
          </a:ln>
        </p:spPr>
        <p:txBody>
          <a:bodyPr wrap="square" rtlCol="0" anchor="ctr">
            <a:noAutofit/>
          </a:bodyPr>
          <a:lstStyle/>
          <a:p>
            <a:pPr algn="ctr"/>
            <a:r>
              <a:rPr lang="en-GB" sz="2800" b="1" dirty="0">
                <a:latin typeface="Arial" panose="020B0604020202020204" pitchFamily="34" charset="0"/>
                <a:cs typeface="Arial" panose="020B0604020202020204" pitchFamily="34" charset="0"/>
              </a:rPr>
              <a:t>80%</a:t>
            </a:r>
          </a:p>
          <a:p>
            <a:pPr algn="ctr"/>
            <a:endParaRPr lang="en-GB" sz="20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Up to 1400 hours</a:t>
            </a:r>
          </a:p>
        </p:txBody>
      </p:sp>
      <p:sp>
        <p:nvSpPr>
          <p:cNvPr id="10" name="TextBox 9">
            <a:extLst>
              <a:ext uri="{FF2B5EF4-FFF2-40B4-BE49-F238E27FC236}">
                <a16:creationId xmlns:a16="http://schemas.microsoft.com/office/drawing/2014/main" id="{6274EE95-6081-429C-AB42-0BE807A36850}"/>
              </a:ext>
            </a:extLst>
          </p:cNvPr>
          <p:cNvSpPr txBox="1"/>
          <p:nvPr/>
        </p:nvSpPr>
        <p:spPr>
          <a:xfrm>
            <a:off x="1991771" y="5038767"/>
            <a:ext cx="1296144" cy="1554064"/>
          </a:xfrm>
          <a:prstGeom prst="rect">
            <a:avLst/>
          </a:prstGeom>
          <a:noFill/>
          <a:ln>
            <a:solidFill>
              <a:srgbClr val="E8472B"/>
            </a:solidFill>
          </a:ln>
        </p:spPr>
        <p:txBody>
          <a:bodyPr wrap="square" rtlCol="0" anchor="ctr">
            <a:noAutofit/>
          </a:bodyPr>
          <a:lstStyle/>
          <a:p>
            <a:pPr algn="ctr"/>
            <a:r>
              <a:rPr lang="en-GB" sz="2800" b="1" dirty="0">
                <a:latin typeface="Arial" panose="020B0604020202020204" pitchFamily="34" charset="0"/>
                <a:cs typeface="Arial" panose="020B0604020202020204" pitchFamily="34" charset="0"/>
              </a:rPr>
              <a:t>20%</a:t>
            </a:r>
          </a:p>
          <a:p>
            <a:pPr algn="ctr"/>
            <a:r>
              <a:rPr lang="en-GB" sz="1600" dirty="0">
                <a:latin typeface="Arial" panose="020B0604020202020204" pitchFamily="34" charset="0"/>
                <a:cs typeface="Arial" panose="020B0604020202020204" pitchFamily="34" charset="0"/>
              </a:rPr>
              <a:t>At least </a:t>
            </a:r>
          </a:p>
          <a:p>
            <a:pPr algn="ctr">
              <a:spcAft>
                <a:spcPts val="600"/>
              </a:spcAft>
            </a:pPr>
            <a:r>
              <a:rPr lang="en-GB" sz="1600" dirty="0">
                <a:latin typeface="Arial" panose="020B0604020202020204" pitchFamily="34" charset="0"/>
                <a:cs typeface="Arial" panose="020B0604020202020204" pitchFamily="34" charset="0"/>
              </a:rPr>
              <a:t>315 hours</a:t>
            </a:r>
          </a:p>
          <a:p>
            <a:pPr algn="ctr"/>
            <a:r>
              <a:rPr lang="en-GB" sz="1600" dirty="0">
                <a:latin typeface="Arial" panose="020B0604020202020204" pitchFamily="34" charset="0"/>
                <a:cs typeface="Arial" panose="020B0604020202020204" pitchFamily="34" charset="0"/>
              </a:rPr>
              <a:t>350 hours average</a:t>
            </a:r>
            <a:endParaRPr lang="en-GB" sz="3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B2A99DC-D22B-4A9E-901C-E72C6A5BDA50}"/>
              </a:ext>
            </a:extLst>
          </p:cNvPr>
          <p:cNvSpPr txBox="1"/>
          <p:nvPr/>
        </p:nvSpPr>
        <p:spPr>
          <a:xfrm>
            <a:off x="3837259" y="1757737"/>
            <a:ext cx="2430774" cy="2943545"/>
          </a:xfrm>
          <a:prstGeom prst="rect">
            <a:avLst/>
          </a:prstGeom>
          <a:noFill/>
          <a:ln>
            <a:noFill/>
          </a:ln>
        </p:spPr>
        <p:txBody>
          <a:bodyPr wrap="square" rtlCol="0" anchor="ctr">
            <a:noAutofit/>
          </a:bodyPr>
          <a:lstStyle/>
          <a:p>
            <a:pPr algn="ctr">
              <a:spcBef>
                <a:spcPts val="600"/>
              </a:spcBef>
              <a:spcAft>
                <a:spcPts val="600"/>
              </a:spcAft>
            </a:pPr>
            <a:r>
              <a:rPr lang="en-GB" sz="1600" b="1" dirty="0">
                <a:latin typeface="Arial" panose="020B0604020202020204" pitchFamily="34" charset="0"/>
                <a:cs typeface="Arial" panose="020B0604020202020204" pitchFamily="34" charset="0"/>
              </a:rPr>
              <a:t>TECHNICAL QUALIFICATION</a:t>
            </a:r>
          </a:p>
          <a:p>
            <a:pPr algn="ctr">
              <a:spcBef>
                <a:spcPts val="600"/>
              </a:spcBef>
              <a:spcAft>
                <a:spcPts val="600"/>
              </a:spcAft>
            </a:pPr>
            <a:r>
              <a:rPr lang="en-GB" b="1" dirty="0">
                <a:solidFill>
                  <a:srgbClr val="E8462B"/>
                </a:solidFill>
              </a:rPr>
              <a:t>DESIGN SURVEYING AND PLANNING FOR CONSTRUCTION</a:t>
            </a:r>
            <a:endParaRPr lang="en-GB" sz="1600" b="1" dirty="0">
              <a:solidFill>
                <a:srgbClr val="E8462B"/>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4721C45-D209-4086-BA1D-284BA3439897}"/>
              </a:ext>
            </a:extLst>
          </p:cNvPr>
          <p:cNvSpPr txBox="1"/>
          <p:nvPr/>
        </p:nvSpPr>
        <p:spPr>
          <a:xfrm>
            <a:off x="6268033" y="1762872"/>
            <a:ext cx="3743353" cy="591555"/>
          </a:xfrm>
          <a:prstGeom prst="rect">
            <a:avLst/>
          </a:prstGeom>
          <a:noFill/>
          <a:ln>
            <a:solidFill>
              <a:srgbClr val="E8472B"/>
            </a:solidFill>
          </a:ln>
        </p:spPr>
        <p:txBody>
          <a:bodyPr wrap="square" rtlCol="0" anchor="ctr">
            <a:noAutofit/>
          </a:bodyPr>
          <a:lstStyle/>
          <a:p>
            <a:pPr algn="ctr"/>
            <a:r>
              <a:rPr lang="en-GB" sz="2000" dirty="0">
                <a:latin typeface="Arial" panose="020B0604020202020204" pitchFamily="34" charset="0"/>
                <a:cs typeface="Arial" panose="020B0604020202020204" pitchFamily="34" charset="0"/>
              </a:rPr>
              <a:t>Core</a:t>
            </a:r>
          </a:p>
        </p:txBody>
      </p:sp>
      <p:sp>
        <p:nvSpPr>
          <p:cNvPr id="13" name="TextBox 12">
            <a:extLst>
              <a:ext uri="{FF2B5EF4-FFF2-40B4-BE49-F238E27FC236}">
                <a16:creationId xmlns:a16="http://schemas.microsoft.com/office/drawing/2014/main" id="{883C1488-8BD6-4A3D-9AE1-5CAD9576C255}"/>
              </a:ext>
            </a:extLst>
          </p:cNvPr>
          <p:cNvSpPr txBox="1"/>
          <p:nvPr/>
        </p:nvSpPr>
        <p:spPr>
          <a:xfrm>
            <a:off x="6268032" y="2357418"/>
            <a:ext cx="3743352" cy="2337493"/>
          </a:xfrm>
          <a:prstGeom prst="rect">
            <a:avLst/>
          </a:prstGeom>
          <a:noFill/>
          <a:ln>
            <a:solidFill>
              <a:srgbClr val="E8472B"/>
            </a:solidFill>
          </a:ln>
        </p:spPr>
        <p:txBody>
          <a:bodyPr wrap="square" rtlCol="0" anchor="ctr">
            <a:noAutofit/>
          </a:bodyPr>
          <a:lstStyle/>
          <a:p>
            <a:pPr marL="271463" indent="-177800">
              <a:spcBef>
                <a:spcPts val="300"/>
              </a:spcBef>
              <a:spcAft>
                <a:spcPts val="300"/>
              </a:spcAft>
            </a:pPr>
            <a:r>
              <a:rPr lang="en-GB" sz="1600" dirty="0">
                <a:latin typeface="Arial" panose="020B0604020202020204" pitchFamily="34" charset="0"/>
                <a:cs typeface="Arial" panose="020B0604020202020204" pitchFamily="34" charset="0"/>
              </a:rPr>
              <a:t>Occupational specialisms</a:t>
            </a:r>
          </a:p>
          <a:p>
            <a:pPr marL="271463" lvl="1" indent="-177800" fontAlgn="base">
              <a:spcBef>
                <a:spcPts val="600"/>
              </a:spcBef>
              <a:spcAft>
                <a:spcPts val="600"/>
              </a:spcAft>
              <a:buFont typeface="Arial" panose="020B0604020202020204" pitchFamily="34" charset="0"/>
              <a:buChar char="•"/>
            </a:pPr>
            <a:r>
              <a:rPr lang="en-GB" sz="1400" b="0" i="0" dirty="0">
                <a:solidFill>
                  <a:srgbClr val="E8462B"/>
                </a:solidFill>
                <a:effectLst/>
                <a:latin typeface="Arial" panose="020B0604020202020204" pitchFamily="34" charset="0"/>
                <a:cs typeface="Arial" panose="020B0604020202020204" pitchFamily="34" charset="0"/>
              </a:rPr>
              <a:t>surveying and design for construction and the built environment</a:t>
            </a:r>
          </a:p>
          <a:p>
            <a:pPr marL="271463" lvl="1" indent="-177800" fontAlgn="base">
              <a:spcBef>
                <a:spcPts val="600"/>
              </a:spcBef>
              <a:spcAft>
                <a:spcPts val="600"/>
              </a:spcAft>
              <a:buFont typeface="Arial" panose="020B0604020202020204" pitchFamily="34" charset="0"/>
              <a:buChar char="•"/>
            </a:pPr>
            <a:r>
              <a:rPr lang="en-GB" sz="1400" b="0" i="0" dirty="0">
                <a:solidFill>
                  <a:srgbClr val="E8462B"/>
                </a:solidFill>
                <a:effectLst/>
                <a:latin typeface="Arial" panose="020B0604020202020204" pitchFamily="34" charset="0"/>
                <a:cs typeface="Arial" panose="020B0604020202020204" pitchFamily="34" charset="0"/>
              </a:rPr>
              <a:t>civil engineering</a:t>
            </a:r>
          </a:p>
          <a:p>
            <a:pPr marL="271463" lvl="1" indent="-177800" fontAlgn="base">
              <a:spcBef>
                <a:spcPts val="600"/>
              </a:spcBef>
              <a:spcAft>
                <a:spcPts val="600"/>
              </a:spcAft>
              <a:buFont typeface="Arial" panose="020B0604020202020204" pitchFamily="34" charset="0"/>
              <a:buChar char="•"/>
            </a:pPr>
            <a:r>
              <a:rPr lang="en-GB" sz="1400" b="0" i="0" dirty="0">
                <a:solidFill>
                  <a:srgbClr val="E8462B"/>
                </a:solidFill>
                <a:effectLst/>
                <a:latin typeface="Arial" panose="020B0604020202020204" pitchFamily="34" charset="0"/>
                <a:cs typeface="Arial" panose="020B0604020202020204" pitchFamily="34" charset="0"/>
              </a:rPr>
              <a:t>building services design</a:t>
            </a:r>
          </a:p>
          <a:p>
            <a:pPr marL="271463" lvl="1" indent="-177800" fontAlgn="base">
              <a:spcBef>
                <a:spcPts val="600"/>
              </a:spcBef>
              <a:spcAft>
                <a:spcPts val="600"/>
              </a:spcAft>
              <a:buFont typeface="Arial" panose="020B0604020202020204" pitchFamily="34" charset="0"/>
              <a:buChar char="•"/>
            </a:pPr>
            <a:r>
              <a:rPr lang="en-GB" sz="1400" b="0" i="0" dirty="0">
                <a:solidFill>
                  <a:srgbClr val="E8462B"/>
                </a:solidFill>
                <a:effectLst/>
                <a:latin typeface="Arial" panose="020B0604020202020204" pitchFamily="34" charset="0"/>
                <a:cs typeface="Arial" panose="020B0604020202020204" pitchFamily="34" charset="0"/>
              </a:rPr>
              <a:t>hazardous materials analysis and surveying</a:t>
            </a:r>
          </a:p>
        </p:txBody>
      </p:sp>
      <p:sp>
        <p:nvSpPr>
          <p:cNvPr id="14" name="TextBox 13">
            <a:extLst>
              <a:ext uri="{FF2B5EF4-FFF2-40B4-BE49-F238E27FC236}">
                <a16:creationId xmlns:a16="http://schemas.microsoft.com/office/drawing/2014/main" id="{710209C1-19DA-43EE-9896-121958E52E4B}"/>
              </a:ext>
            </a:extLst>
          </p:cNvPr>
          <p:cNvSpPr txBox="1"/>
          <p:nvPr/>
        </p:nvSpPr>
        <p:spPr>
          <a:xfrm>
            <a:off x="10011387" y="1765863"/>
            <a:ext cx="1783892" cy="591555"/>
          </a:xfrm>
          <a:prstGeom prst="rect">
            <a:avLst/>
          </a:prstGeom>
          <a:noFill/>
          <a:ln>
            <a:solidFill>
              <a:srgbClr val="E8472B"/>
            </a:solidFill>
          </a:ln>
        </p:spPr>
        <p:txBody>
          <a:bodyPr wrap="square" rtlCol="0" anchor="ctr">
            <a:noAutofit/>
          </a:bodyPr>
          <a:lstStyle>
            <a:defPPr>
              <a:defRPr lang="en-US"/>
            </a:defPPr>
            <a:lvl1pPr algn="ctr">
              <a:defRPr sz="2000">
                <a:latin typeface="Arial" panose="020B0604020202020204" pitchFamily="34" charset="0"/>
                <a:cs typeface="Arial" panose="020B0604020202020204" pitchFamily="34" charset="0"/>
              </a:defRPr>
            </a:lvl1pPr>
          </a:lstStyle>
          <a:p>
            <a:r>
              <a:rPr lang="en-GB" sz="1600" dirty="0"/>
              <a:t>English and maths</a:t>
            </a:r>
          </a:p>
        </p:txBody>
      </p:sp>
      <p:sp>
        <p:nvSpPr>
          <p:cNvPr id="15" name="TextBox 14">
            <a:extLst>
              <a:ext uri="{FF2B5EF4-FFF2-40B4-BE49-F238E27FC236}">
                <a16:creationId xmlns:a16="http://schemas.microsoft.com/office/drawing/2014/main" id="{195E7FF4-4352-4349-A2BD-7B092098223B}"/>
              </a:ext>
            </a:extLst>
          </p:cNvPr>
          <p:cNvSpPr txBox="1"/>
          <p:nvPr/>
        </p:nvSpPr>
        <p:spPr>
          <a:xfrm>
            <a:off x="10011384" y="2357419"/>
            <a:ext cx="1783895" cy="2337492"/>
          </a:xfrm>
          <a:prstGeom prst="rect">
            <a:avLst/>
          </a:prstGeom>
          <a:noFill/>
          <a:ln>
            <a:solidFill>
              <a:srgbClr val="E8472B"/>
            </a:solidFill>
          </a:ln>
        </p:spPr>
        <p:txBody>
          <a:bodyPr wrap="square" rtlCol="0" anchor="ctr">
            <a:noAutofit/>
          </a:bodyPr>
          <a:lstStyle/>
          <a:p>
            <a:pPr algn="ctr"/>
            <a:r>
              <a:rPr lang="en-GB" sz="1600" dirty="0">
                <a:latin typeface="Arial" panose="020B0604020202020204" pitchFamily="34" charset="0"/>
                <a:cs typeface="Arial" panose="020B0604020202020204" pitchFamily="34" charset="0"/>
              </a:rPr>
              <a:t>Other requirements:</a:t>
            </a:r>
          </a:p>
          <a:p>
            <a:pPr algn="ctr"/>
            <a:endParaRPr lang="en-GB" sz="1600" dirty="0">
              <a:latin typeface="Arial" panose="020B0604020202020204" pitchFamily="34" charset="0"/>
              <a:cs typeface="Arial" panose="020B0604020202020204" pitchFamily="34" charset="0"/>
            </a:endParaRPr>
          </a:p>
          <a:p>
            <a:pPr algn="ctr"/>
            <a:r>
              <a:rPr lang="en-GB" sz="1400" dirty="0">
                <a:solidFill>
                  <a:srgbClr val="E8462B"/>
                </a:solidFill>
                <a:latin typeface="Arial" panose="020B0604020202020204" pitchFamily="34" charset="0"/>
                <a:cs typeface="Arial" panose="020B0604020202020204" pitchFamily="34" charset="0"/>
              </a:rPr>
              <a:t>CSCS Industry Placement Card</a:t>
            </a:r>
          </a:p>
        </p:txBody>
      </p:sp>
      <p:sp>
        <p:nvSpPr>
          <p:cNvPr id="22" name="TextBox 21">
            <a:extLst>
              <a:ext uri="{FF2B5EF4-FFF2-40B4-BE49-F238E27FC236}">
                <a16:creationId xmlns:a16="http://schemas.microsoft.com/office/drawing/2014/main" id="{671CED57-6BCE-42AC-B3BD-336B72E33490}"/>
              </a:ext>
            </a:extLst>
          </p:cNvPr>
          <p:cNvSpPr txBox="1"/>
          <p:nvPr/>
        </p:nvSpPr>
        <p:spPr>
          <a:xfrm rot="16200000">
            <a:off x="-900240" y="3998793"/>
            <a:ext cx="4701141" cy="427715"/>
          </a:xfrm>
          <a:prstGeom prst="rect">
            <a:avLst/>
          </a:prstGeom>
          <a:noFill/>
          <a:ln>
            <a:noFill/>
          </a:ln>
        </p:spPr>
        <p:txBody>
          <a:bodyPr wrap="square" rtlCol="0" anchor="ctr">
            <a:noAutofit/>
          </a:bodyPr>
          <a:lstStyle/>
          <a:p>
            <a:pPr algn="ctr"/>
            <a:r>
              <a:rPr lang="en-GB" sz="3200" b="1" dirty="0">
                <a:latin typeface="Arial" panose="020B0604020202020204" pitchFamily="34" charset="0"/>
                <a:cs typeface="Arial" panose="020B0604020202020204" pitchFamily="34" charset="0"/>
              </a:rPr>
              <a:t>2 years</a:t>
            </a:r>
          </a:p>
        </p:txBody>
      </p:sp>
      <p:sp>
        <p:nvSpPr>
          <p:cNvPr id="23" name="TextBox 22">
            <a:extLst>
              <a:ext uri="{FF2B5EF4-FFF2-40B4-BE49-F238E27FC236}">
                <a16:creationId xmlns:a16="http://schemas.microsoft.com/office/drawing/2014/main" id="{DBEEEDD8-0041-4AE6-B357-E156712AD55F}"/>
              </a:ext>
            </a:extLst>
          </p:cNvPr>
          <p:cNvSpPr txBox="1"/>
          <p:nvPr/>
        </p:nvSpPr>
        <p:spPr>
          <a:xfrm>
            <a:off x="3800656" y="1748522"/>
            <a:ext cx="7983581" cy="2935419"/>
          </a:xfrm>
          <a:prstGeom prst="rect">
            <a:avLst/>
          </a:prstGeom>
          <a:noFill/>
          <a:ln w="38100">
            <a:solidFill>
              <a:srgbClr val="FC4421"/>
            </a:solidFill>
            <a:prstDash val="solid"/>
          </a:ln>
        </p:spPr>
        <p:txBody>
          <a:bodyPr wrap="square" rtlCol="0" anchor="ctr">
            <a:noAutofit/>
          </a:bodyPr>
          <a:lstStyle/>
          <a:p>
            <a:pPr algn="ctr"/>
            <a:endParaRPr lang="en-GB" sz="1600" dirty="0">
              <a:latin typeface="Arial" panose="020B0604020202020204" pitchFamily="34" charset="0"/>
              <a:cs typeface="Arial" panose="020B0604020202020204" pitchFamily="34" charset="0"/>
            </a:endParaRPr>
          </a:p>
          <a:p>
            <a:pPr algn="ctr"/>
            <a:endParaRPr lang="en-GB" sz="1600" dirty="0">
              <a:latin typeface="Arial" panose="020B0604020202020204" pitchFamily="34" charset="0"/>
              <a:cs typeface="Arial" panose="020B0604020202020204" pitchFamily="34" charset="0"/>
            </a:endParaRPr>
          </a:p>
          <a:p>
            <a:pPr algn="ctr"/>
            <a:endParaRPr lang="en-GB" sz="1600" dirty="0">
              <a:latin typeface="Arial" panose="020B0604020202020204" pitchFamily="34" charset="0"/>
              <a:cs typeface="Arial" panose="020B0604020202020204" pitchFamily="34" charset="0"/>
            </a:endParaRPr>
          </a:p>
          <a:p>
            <a:pPr algn="ctr"/>
            <a:endParaRPr lang="en-GB" sz="1600" dirty="0">
              <a:latin typeface="Arial" panose="020B0604020202020204" pitchFamily="34" charset="0"/>
              <a:cs typeface="Arial" panose="020B0604020202020204" pitchFamily="34" charset="0"/>
            </a:endParaRPr>
          </a:p>
          <a:p>
            <a:pPr algn="ctr"/>
            <a:endParaRPr lang="en-GB" sz="16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4ED8059-245E-C119-11D4-6F429F6B50D9}"/>
              </a:ext>
            </a:extLst>
          </p:cNvPr>
          <p:cNvGrpSpPr/>
          <p:nvPr/>
        </p:nvGrpSpPr>
        <p:grpSpPr>
          <a:xfrm>
            <a:off x="3837259" y="5038768"/>
            <a:ext cx="7985909" cy="1554063"/>
            <a:chOff x="3722864" y="4581078"/>
            <a:chExt cx="7985909" cy="1554063"/>
          </a:xfrm>
        </p:grpSpPr>
        <p:sp>
          <p:nvSpPr>
            <p:cNvPr id="16" name="TextBox 15">
              <a:extLst>
                <a:ext uri="{FF2B5EF4-FFF2-40B4-BE49-F238E27FC236}">
                  <a16:creationId xmlns:a16="http://schemas.microsoft.com/office/drawing/2014/main" id="{0C596A7C-BAFC-40D6-8151-6F483F88F81E}"/>
                </a:ext>
              </a:extLst>
            </p:cNvPr>
            <p:cNvSpPr txBox="1"/>
            <p:nvPr/>
          </p:nvSpPr>
          <p:spPr>
            <a:xfrm>
              <a:off x="3774111" y="4601581"/>
              <a:ext cx="2483264" cy="756529"/>
            </a:xfrm>
            <a:prstGeom prst="rect">
              <a:avLst/>
            </a:prstGeom>
            <a:noFill/>
            <a:ln>
              <a:noFill/>
            </a:ln>
          </p:spPr>
          <p:txBody>
            <a:bodyPr wrap="square" rtlCol="0" anchor="t">
              <a:noAutofit/>
            </a:bodyPr>
            <a:lstStyle/>
            <a:p>
              <a:pPr algn="ctr"/>
              <a:r>
                <a:rPr lang="en-GB" dirty="0">
                  <a:latin typeface="Arial" panose="020B0604020202020204" pitchFamily="34" charset="0"/>
                  <a:cs typeface="Arial" panose="020B0604020202020204" pitchFamily="34" charset="0"/>
                </a:rPr>
                <a:t>Technical skills and knowledge</a:t>
              </a:r>
            </a:p>
          </p:txBody>
        </p:sp>
        <p:sp>
          <p:nvSpPr>
            <p:cNvPr id="17" name="TextBox 16">
              <a:extLst>
                <a:ext uri="{FF2B5EF4-FFF2-40B4-BE49-F238E27FC236}">
                  <a16:creationId xmlns:a16="http://schemas.microsoft.com/office/drawing/2014/main" id="{5516085A-80E9-4DC8-AFC4-E1C22BBE586D}"/>
                </a:ext>
              </a:extLst>
            </p:cNvPr>
            <p:cNvSpPr txBox="1"/>
            <p:nvPr/>
          </p:nvSpPr>
          <p:spPr>
            <a:xfrm>
              <a:off x="6338996" y="4591040"/>
              <a:ext cx="2520000" cy="742948"/>
            </a:xfrm>
            <a:prstGeom prst="rect">
              <a:avLst/>
            </a:prstGeom>
            <a:noFill/>
            <a:ln>
              <a:noFill/>
            </a:ln>
          </p:spPr>
          <p:txBody>
            <a:bodyPr wrap="square" rtlCol="0" anchor="t">
              <a:noAutofit/>
            </a:bodyPr>
            <a:lstStyle/>
            <a:p>
              <a:pPr algn="ctr"/>
              <a:r>
                <a:rPr lang="en-GB" dirty="0">
                  <a:latin typeface="Arial" panose="020B0604020202020204" pitchFamily="34" charset="0"/>
                  <a:cs typeface="Arial" panose="020B0604020202020204" pitchFamily="34" charset="0"/>
                </a:rPr>
                <a:t>Practical skills for employment</a:t>
              </a:r>
            </a:p>
          </p:txBody>
        </p:sp>
        <p:sp>
          <p:nvSpPr>
            <p:cNvPr id="21" name="TextBox 20">
              <a:extLst>
                <a:ext uri="{FF2B5EF4-FFF2-40B4-BE49-F238E27FC236}">
                  <a16:creationId xmlns:a16="http://schemas.microsoft.com/office/drawing/2014/main" id="{DE7348F7-723F-4E07-A627-FE4F1385210A}"/>
                </a:ext>
              </a:extLst>
            </p:cNvPr>
            <p:cNvSpPr txBox="1"/>
            <p:nvPr/>
          </p:nvSpPr>
          <p:spPr>
            <a:xfrm>
              <a:off x="3830584" y="5464086"/>
              <a:ext cx="7849647" cy="316228"/>
            </a:xfrm>
            <a:prstGeom prst="rect">
              <a:avLst/>
            </a:prstGeom>
            <a:solidFill>
              <a:schemeClr val="bg1"/>
            </a:solidFill>
            <a:ln w="38100">
              <a:noFill/>
            </a:ln>
          </p:spPr>
          <p:txBody>
            <a:bodyPr wrap="square" rtlCol="0" anchor="ctr">
              <a:noAutofit/>
            </a:bodyPr>
            <a:lstStyle/>
            <a:p>
              <a:pPr algn="ctr"/>
              <a:r>
                <a:rPr lang="en-GB" sz="2400" b="1" dirty="0">
                  <a:latin typeface="Arial" panose="020B0604020202020204" pitchFamily="34" charset="0"/>
                  <a:cs typeface="Arial" panose="020B0604020202020204" pitchFamily="34" charset="0"/>
                </a:rPr>
                <a:t>INDUSTRY PLACEMENT </a:t>
              </a:r>
              <a:endParaRPr lang="en-GB" sz="20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25B419C4-E515-4976-9FB2-27A372BA717D}"/>
                </a:ext>
              </a:extLst>
            </p:cNvPr>
            <p:cNvSpPr txBox="1"/>
            <p:nvPr/>
          </p:nvSpPr>
          <p:spPr>
            <a:xfrm>
              <a:off x="3722864" y="4581078"/>
              <a:ext cx="7985909" cy="1554063"/>
            </a:xfrm>
            <a:prstGeom prst="rect">
              <a:avLst/>
            </a:prstGeom>
            <a:noFill/>
            <a:ln w="38100">
              <a:solidFill>
                <a:srgbClr val="E8472B"/>
              </a:solidFill>
            </a:ln>
          </p:spPr>
          <p:txBody>
            <a:bodyPr wrap="square" rtlCol="0" anchor="ctr">
              <a:noAutofit/>
            </a:bodyPr>
            <a:lstStyle/>
            <a:p>
              <a:pPr algn="ctr"/>
              <a:endParaRPr lang="en-GB" sz="2000"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C8CCC7B-FA53-4071-93F2-29418A272832}"/>
                </a:ext>
              </a:extLst>
            </p:cNvPr>
            <p:cNvSpPr txBox="1"/>
            <p:nvPr/>
          </p:nvSpPr>
          <p:spPr>
            <a:xfrm>
              <a:off x="9321248" y="4591040"/>
              <a:ext cx="2348594" cy="1070208"/>
            </a:xfrm>
            <a:prstGeom prst="rect">
              <a:avLst/>
            </a:prstGeom>
            <a:noFill/>
            <a:ln>
              <a:noFill/>
            </a:ln>
          </p:spPr>
          <p:txBody>
            <a:bodyPr wrap="square" rtlCol="0" anchor="t">
              <a:noAutofit/>
            </a:bodyPr>
            <a:lstStyle/>
            <a:p>
              <a:pPr algn="ctr"/>
              <a:r>
                <a:rPr lang="en-GB" dirty="0">
                  <a:latin typeface="Arial" panose="020B0604020202020204" pitchFamily="34" charset="0"/>
                  <a:cs typeface="Arial" panose="020B0604020202020204" pitchFamily="34" charset="0"/>
                </a:rPr>
                <a:t>Meaningful contribution in the workplace </a:t>
              </a:r>
            </a:p>
          </p:txBody>
        </p:sp>
      </p:grpSp>
      <p:sp>
        <p:nvSpPr>
          <p:cNvPr id="2" name="Title 1">
            <a:extLst>
              <a:ext uri="{FF2B5EF4-FFF2-40B4-BE49-F238E27FC236}">
                <a16:creationId xmlns:a16="http://schemas.microsoft.com/office/drawing/2014/main" id="{7D8F21B9-1D24-B59D-BA25-928F801529A7}"/>
              </a:ext>
            </a:extLst>
          </p:cNvPr>
          <p:cNvSpPr txBox="1">
            <a:spLocks/>
          </p:cNvSpPr>
          <p:nvPr/>
        </p:nvSpPr>
        <p:spPr>
          <a:xfrm>
            <a:off x="670792" y="346075"/>
            <a:ext cx="10800000" cy="1296000"/>
          </a:xfrm>
          <a:prstGeom prst="rect">
            <a:avLst/>
          </a:prstGeom>
        </p:spPr>
        <p:txBody>
          <a:bodyPr vert="horz" lIns="91440" tIns="45720" rIns="91440" bIns="45720" rtlCol="0" anchor="t">
            <a:noAutofit/>
          </a:bodyPr>
          <a:lstStyle>
            <a:defPPr>
              <a:defRPr lang="en-US"/>
            </a:defPPr>
            <a:lvl1pPr>
              <a:lnSpc>
                <a:spcPct val="100000"/>
              </a:lnSpc>
              <a:spcBef>
                <a:spcPct val="0"/>
              </a:spcBef>
              <a:buNone/>
              <a:defRPr sz="4000" b="1" i="1" kern="0" cap="all" baseline="0">
                <a:solidFill>
                  <a:srgbClr val="E8462B"/>
                </a:solidFill>
                <a:latin typeface="Arial" panose="020B0604020202020204" pitchFamily="34" charset="0"/>
                <a:ea typeface="+mj-ea"/>
                <a:cs typeface="Arial" panose="020B0604020202020204" pitchFamily="34" charset="0"/>
              </a:defRPr>
            </a:lvl1pPr>
          </a:lstStyle>
          <a:p>
            <a:r>
              <a:rPr lang="en-GB" dirty="0"/>
              <a:t>THE COURSE – DESIGN SURVEYING AND PLANNING FOR CONSTRUCTION</a:t>
            </a:r>
          </a:p>
          <a:p>
            <a:endParaRPr lang="en-GB" dirty="0"/>
          </a:p>
        </p:txBody>
      </p:sp>
    </p:spTree>
    <p:extLst>
      <p:ext uri="{BB962C8B-B14F-4D97-AF65-F5344CB8AC3E}">
        <p14:creationId xmlns:p14="http://schemas.microsoft.com/office/powerpoint/2010/main" val="2981686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01A9F15-28C9-9460-E10B-D7A6510C8792}"/>
              </a:ext>
            </a:extLst>
          </p:cNvPr>
          <p:cNvSpPr>
            <a:spLocks noGrp="1"/>
          </p:cNvSpPr>
          <p:nvPr>
            <p:ph sz="half" idx="1"/>
          </p:nvPr>
        </p:nvSpPr>
        <p:spPr>
          <a:xfrm>
            <a:off x="1092200" y="1137708"/>
            <a:ext cx="5898592" cy="3633718"/>
          </a:xfrm>
        </p:spPr>
        <p:txBody>
          <a:bodyPr>
            <a:noAutofit/>
          </a:bodyPr>
          <a:lstStyle/>
          <a:p>
            <a:pPr marL="0" indent="0" fontAlgn="base">
              <a:lnSpc>
                <a:spcPct val="100000"/>
              </a:lnSpc>
              <a:buNone/>
            </a:pPr>
            <a:r>
              <a:rPr lang="en-GB" sz="2400" b="1" dirty="0"/>
              <a:t>Students will develop a deep understanding of industry issues including:</a:t>
            </a:r>
          </a:p>
          <a:p>
            <a:pPr marL="355600" lvl="1" indent="-261938">
              <a:lnSpc>
                <a:spcPct val="100000"/>
              </a:lnSpc>
              <a:spcAft>
                <a:spcPts val="500"/>
              </a:spcAft>
            </a:pPr>
            <a:r>
              <a:rPr lang="en-GB" sz="1900" b="0" i="0" dirty="0">
                <a:solidFill>
                  <a:srgbClr val="0B0C0C"/>
                </a:solidFill>
                <a:effectLst/>
              </a:rPr>
              <a:t>health and safety</a:t>
            </a:r>
          </a:p>
          <a:p>
            <a:pPr marL="355600" lvl="1" indent="-261938">
              <a:lnSpc>
                <a:spcPct val="100000"/>
              </a:lnSpc>
              <a:spcAft>
                <a:spcPts val="500"/>
              </a:spcAft>
            </a:pPr>
            <a:r>
              <a:rPr lang="en-GB" sz="1900" b="0" i="0" dirty="0">
                <a:solidFill>
                  <a:srgbClr val="0B0C0C"/>
                </a:solidFill>
                <a:effectLst/>
              </a:rPr>
              <a:t>making accurate, appropriate measurements</a:t>
            </a:r>
          </a:p>
          <a:p>
            <a:pPr marL="355600" lvl="1" indent="-261938">
              <a:lnSpc>
                <a:spcPct val="100000"/>
              </a:lnSpc>
              <a:spcAft>
                <a:spcPts val="500"/>
              </a:spcAft>
            </a:pPr>
            <a:r>
              <a:rPr lang="en-GB" sz="1900" b="0" i="0" dirty="0">
                <a:solidFill>
                  <a:srgbClr val="0B0C0C"/>
                </a:solidFill>
                <a:effectLst/>
              </a:rPr>
              <a:t>construction methods</a:t>
            </a:r>
          </a:p>
          <a:p>
            <a:pPr marL="355600" lvl="1" indent="-261938">
              <a:lnSpc>
                <a:spcPct val="100000"/>
              </a:lnSpc>
              <a:spcAft>
                <a:spcPts val="500"/>
              </a:spcAft>
            </a:pPr>
            <a:r>
              <a:rPr lang="en-GB" sz="1900" b="0" i="0" dirty="0">
                <a:solidFill>
                  <a:srgbClr val="0B0C0C"/>
                </a:solidFill>
                <a:effectLst/>
              </a:rPr>
              <a:t>building regulations and standards</a:t>
            </a:r>
          </a:p>
          <a:p>
            <a:pPr marL="355600" lvl="1" indent="-261938">
              <a:lnSpc>
                <a:spcPct val="100000"/>
              </a:lnSpc>
              <a:spcAft>
                <a:spcPts val="500"/>
              </a:spcAft>
            </a:pPr>
            <a:r>
              <a:rPr lang="en-GB" sz="1900" b="0" i="0" dirty="0">
                <a:solidFill>
                  <a:srgbClr val="0B0C0C"/>
                </a:solidFill>
                <a:effectLst/>
              </a:rPr>
              <a:t>how the Internet of Things (IoT) impacts construction</a:t>
            </a:r>
          </a:p>
          <a:p>
            <a:pPr marL="355600" lvl="1" indent="-261938">
              <a:lnSpc>
                <a:spcPct val="100000"/>
              </a:lnSpc>
              <a:spcAft>
                <a:spcPts val="500"/>
              </a:spcAft>
            </a:pPr>
            <a:r>
              <a:rPr lang="en-GB" sz="1900" b="0" i="0" dirty="0">
                <a:solidFill>
                  <a:srgbClr val="0B0C0C"/>
                </a:solidFill>
                <a:effectLst/>
              </a:rPr>
              <a:t>digital engineering techniques</a:t>
            </a:r>
          </a:p>
          <a:p>
            <a:pPr marL="355600" lvl="1" indent="-261938">
              <a:lnSpc>
                <a:spcPct val="100000"/>
              </a:lnSpc>
              <a:spcAft>
                <a:spcPts val="500"/>
              </a:spcAft>
            </a:pPr>
            <a:r>
              <a:rPr lang="en-GB" sz="1900" b="0" i="0" dirty="0">
                <a:solidFill>
                  <a:srgbClr val="0B0C0C"/>
                </a:solidFill>
                <a:effectLst/>
              </a:rPr>
              <a:t>construction design principles and processes</a:t>
            </a:r>
          </a:p>
          <a:p>
            <a:pPr marL="355600" lvl="1" indent="-261938">
              <a:lnSpc>
                <a:spcPct val="100000"/>
              </a:lnSpc>
              <a:spcAft>
                <a:spcPts val="500"/>
              </a:spcAft>
            </a:pPr>
            <a:r>
              <a:rPr lang="en-GB" sz="1900" b="0" i="0" dirty="0">
                <a:solidFill>
                  <a:srgbClr val="0B0C0C"/>
                </a:solidFill>
                <a:effectLst/>
              </a:rPr>
              <a:t>sustainability and the environmental impact of construction</a:t>
            </a:r>
          </a:p>
          <a:p>
            <a:pPr marL="0" indent="0">
              <a:lnSpc>
                <a:spcPct val="100000"/>
              </a:lnSpc>
              <a:buNone/>
            </a:pPr>
            <a:endParaRPr lang="en-GB" sz="2000" dirty="0"/>
          </a:p>
        </p:txBody>
      </p:sp>
      <p:sp>
        <p:nvSpPr>
          <p:cNvPr id="4" name="Content Placeholder 3">
            <a:extLst>
              <a:ext uri="{FF2B5EF4-FFF2-40B4-BE49-F238E27FC236}">
                <a16:creationId xmlns:a16="http://schemas.microsoft.com/office/drawing/2014/main" id="{F24D38BF-C0F1-19D6-C686-222F7D7B0E9B}"/>
              </a:ext>
            </a:extLst>
          </p:cNvPr>
          <p:cNvSpPr>
            <a:spLocks noGrp="1"/>
          </p:cNvSpPr>
          <p:nvPr>
            <p:ph sz="half" idx="2"/>
          </p:nvPr>
        </p:nvSpPr>
        <p:spPr>
          <a:xfrm>
            <a:off x="6928071" y="1126421"/>
            <a:ext cx="4964563" cy="1956079"/>
          </a:xfrm>
        </p:spPr>
        <p:txBody>
          <a:bodyPr>
            <a:noAutofit/>
          </a:bodyPr>
          <a:lstStyle/>
          <a:p>
            <a:pPr marL="0" indent="0">
              <a:lnSpc>
                <a:spcPct val="100000"/>
              </a:lnSpc>
              <a:spcBef>
                <a:spcPts val="600"/>
              </a:spcBef>
              <a:spcAft>
                <a:spcPts val="600"/>
              </a:spcAft>
              <a:buNone/>
            </a:pPr>
            <a:r>
              <a:rPr lang="en-GB" sz="2400" b="1" dirty="0"/>
              <a:t>Students at </a:t>
            </a:r>
            <a:r>
              <a:rPr lang="en-GB" sz="2400" b="1" dirty="0">
                <a:highlight>
                  <a:srgbClr val="FFFF00"/>
                </a:highlight>
              </a:rPr>
              <a:t>&lt;school/college&gt; </a:t>
            </a:r>
            <a:r>
              <a:rPr lang="en-GB" sz="2400" b="1" dirty="0"/>
              <a:t>will study one of the following occupational specialisms: </a:t>
            </a:r>
          </a:p>
          <a:p>
            <a:pPr marL="269875" lvl="1" indent="-182563" fontAlgn="base">
              <a:lnSpc>
                <a:spcPct val="100000"/>
              </a:lnSpc>
              <a:spcBef>
                <a:spcPts val="600"/>
              </a:spcBef>
              <a:spcAft>
                <a:spcPts val="600"/>
              </a:spcAft>
            </a:pPr>
            <a:r>
              <a:rPr lang="en-GB" sz="1800" dirty="0">
                <a:solidFill>
                  <a:srgbClr val="FF0000"/>
                </a:solidFill>
                <a:highlight>
                  <a:srgbClr val="FFFF00"/>
                </a:highlight>
              </a:rPr>
              <a:t>B</a:t>
            </a:r>
            <a:r>
              <a:rPr lang="en-GB" sz="1800" b="0" i="0" dirty="0">
                <a:solidFill>
                  <a:srgbClr val="FF0000"/>
                </a:solidFill>
                <a:effectLst/>
                <a:highlight>
                  <a:srgbClr val="FFFF00"/>
                </a:highlight>
              </a:rPr>
              <a:t>ricklaying</a:t>
            </a:r>
          </a:p>
          <a:p>
            <a:pPr marL="269875" lvl="1" indent="-182563" fontAlgn="base">
              <a:lnSpc>
                <a:spcPct val="100000"/>
              </a:lnSpc>
              <a:spcBef>
                <a:spcPts val="600"/>
              </a:spcBef>
              <a:spcAft>
                <a:spcPts val="600"/>
              </a:spcAft>
            </a:pPr>
            <a:r>
              <a:rPr lang="en-GB" sz="1800" dirty="0">
                <a:solidFill>
                  <a:srgbClr val="FF0000"/>
                </a:solidFill>
                <a:highlight>
                  <a:srgbClr val="FFFF00"/>
                </a:highlight>
              </a:rPr>
              <a:t>C</a:t>
            </a:r>
            <a:r>
              <a:rPr lang="en-GB" sz="1800" b="0" i="0" dirty="0">
                <a:solidFill>
                  <a:srgbClr val="FF0000"/>
                </a:solidFill>
                <a:effectLst/>
                <a:highlight>
                  <a:srgbClr val="FFFF00"/>
                </a:highlight>
              </a:rPr>
              <a:t>arpentry and joinery</a:t>
            </a:r>
          </a:p>
          <a:p>
            <a:pPr marL="269875" lvl="1" indent="-182563" fontAlgn="base">
              <a:lnSpc>
                <a:spcPct val="100000"/>
              </a:lnSpc>
              <a:spcBef>
                <a:spcPts val="600"/>
              </a:spcBef>
              <a:spcAft>
                <a:spcPts val="600"/>
              </a:spcAft>
            </a:pPr>
            <a:r>
              <a:rPr lang="en-GB" sz="1800" dirty="0">
                <a:solidFill>
                  <a:srgbClr val="FF0000"/>
                </a:solidFill>
                <a:highlight>
                  <a:srgbClr val="FFFF00"/>
                </a:highlight>
              </a:rPr>
              <a:t>Pl</a:t>
            </a:r>
            <a:r>
              <a:rPr lang="en-GB" sz="1800" b="0" i="0" dirty="0">
                <a:solidFill>
                  <a:srgbClr val="FF0000"/>
                </a:solidFill>
                <a:effectLst/>
                <a:highlight>
                  <a:srgbClr val="FFFF00"/>
                </a:highlight>
              </a:rPr>
              <a:t>astering</a:t>
            </a:r>
          </a:p>
          <a:p>
            <a:pPr marL="269875" lvl="1" indent="-182563" fontAlgn="base">
              <a:lnSpc>
                <a:spcPct val="100000"/>
              </a:lnSpc>
              <a:spcBef>
                <a:spcPts val="600"/>
              </a:spcBef>
              <a:spcAft>
                <a:spcPts val="600"/>
              </a:spcAft>
            </a:pPr>
            <a:r>
              <a:rPr lang="en-GB" sz="1800" dirty="0">
                <a:solidFill>
                  <a:srgbClr val="FF0000"/>
                </a:solidFill>
                <a:highlight>
                  <a:srgbClr val="FFFF00"/>
                </a:highlight>
              </a:rPr>
              <a:t>P</a:t>
            </a:r>
            <a:r>
              <a:rPr lang="en-GB" sz="1800" b="0" i="0" dirty="0">
                <a:solidFill>
                  <a:srgbClr val="FF0000"/>
                </a:solidFill>
                <a:effectLst/>
                <a:highlight>
                  <a:srgbClr val="FFFF00"/>
                </a:highlight>
              </a:rPr>
              <a:t>ainting and decorating</a:t>
            </a:r>
          </a:p>
        </p:txBody>
      </p:sp>
      <p:sp>
        <p:nvSpPr>
          <p:cNvPr id="3" name="Title 1">
            <a:extLst>
              <a:ext uri="{FF2B5EF4-FFF2-40B4-BE49-F238E27FC236}">
                <a16:creationId xmlns:a16="http://schemas.microsoft.com/office/drawing/2014/main" id="{C88C6620-B8AC-D443-D2C3-615B4B7509F8}"/>
              </a:ext>
            </a:extLst>
          </p:cNvPr>
          <p:cNvSpPr txBox="1">
            <a:spLocks/>
          </p:cNvSpPr>
          <p:nvPr/>
        </p:nvSpPr>
        <p:spPr>
          <a:xfrm>
            <a:off x="125300" y="361977"/>
            <a:ext cx="6614167" cy="1296000"/>
          </a:xfrm>
          <a:prstGeom prst="rect">
            <a:avLst/>
          </a:prstGeom>
        </p:spPr>
        <p:txBody>
          <a:bodyPr vert="horz" lIns="91440" tIns="45720" rIns="91440" bIns="45720" rtlCol="0" anchor="t">
            <a:noAutofit/>
          </a:bodyPr>
          <a:lstStyle>
            <a:defPPr>
              <a:defRPr lang="en-US"/>
            </a:defPPr>
            <a:lvl1pPr>
              <a:lnSpc>
                <a:spcPct val="100000"/>
              </a:lnSpc>
              <a:spcBef>
                <a:spcPct val="0"/>
              </a:spcBef>
              <a:buNone/>
              <a:defRPr sz="4000" b="1" i="1" kern="0" cap="all" baseline="0">
                <a:solidFill>
                  <a:srgbClr val="E8462B"/>
                </a:solidFill>
                <a:latin typeface="Arial" panose="020B0604020202020204" pitchFamily="34" charset="0"/>
                <a:ea typeface="+mj-ea"/>
                <a:cs typeface="Arial" panose="020B0604020202020204" pitchFamily="34" charset="0"/>
              </a:defRPr>
            </a:lvl1pPr>
          </a:lstStyle>
          <a:p>
            <a:r>
              <a:rPr lang="en-GB" sz="2800" dirty="0"/>
              <a:t>ONSITE CONSTRUCTION T LEVEL</a:t>
            </a:r>
          </a:p>
        </p:txBody>
      </p:sp>
      <p:pic>
        <p:nvPicPr>
          <p:cNvPr id="2050" name="Picture 2" descr="Carpentry Images – Browse 864,664 Stock Photos, Vectors, and ...">
            <a:extLst>
              <a:ext uri="{FF2B5EF4-FFF2-40B4-BE49-F238E27FC236}">
                <a16:creationId xmlns:a16="http://schemas.microsoft.com/office/drawing/2014/main" id="{8498F772-6E1A-4C5E-37DE-B53C57785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7177" y="4270540"/>
            <a:ext cx="3088357" cy="2066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42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E1313A-A3AB-4D5A-B586-70878396BE53}"/>
              </a:ext>
            </a:extLst>
          </p:cNvPr>
          <p:cNvSpPr txBox="1"/>
          <p:nvPr/>
        </p:nvSpPr>
        <p:spPr>
          <a:xfrm>
            <a:off x="2016565" y="1325939"/>
            <a:ext cx="1296144" cy="2943545"/>
          </a:xfrm>
          <a:prstGeom prst="rect">
            <a:avLst/>
          </a:prstGeom>
          <a:noFill/>
          <a:ln>
            <a:solidFill>
              <a:srgbClr val="E8472B"/>
            </a:solidFill>
          </a:ln>
        </p:spPr>
        <p:txBody>
          <a:bodyPr wrap="square" rtlCol="0" anchor="ctr">
            <a:noAutofit/>
          </a:bodyPr>
          <a:lstStyle/>
          <a:p>
            <a:pPr algn="ctr"/>
            <a:r>
              <a:rPr lang="en-GB" sz="2800" b="1" dirty="0">
                <a:latin typeface="Arial" panose="020B0604020202020204" pitchFamily="34" charset="0"/>
                <a:cs typeface="Arial" panose="020B0604020202020204" pitchFamily="34" charset="0"/>
              </a:rPr>
              <a:t>80%</a:t>
            </a:r>
          </a:p>
          <a:p>
            <a:pPr algn="ctr"/>
            <a:endParaRPr lang="en-GB" sz="20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Up to 1400 hours</a:t>
            </a:r>
          </a:p>
        </p:txBody>
      </p:sp>
      <p:sp>
        <p:nvSpPr>
          <p:cNvPr id="10" name="TextBox 9">
            <a:extLst>
              <a:ext uri="{FF2B5EF4-FFF2-40B4-BE49-F238E27FC236}">
                <a16:creationId xmlns:a16="http://schemas.microsoft.com/office/drawing/2014/main" id="{6274EE95-6081-429C-AB42-0BE807A36850}"/>
              </a:ext>
            </a:extLst>
          </p:cNvPr>
          <p:cNvSpPr txBox="1"/>
          <p:nvPr/>
        </p:nvSpPr>
        <p:spPr>
          <a:xfrm>
            <a:off x="1991771" y="4606969"/>
            <a:ext cx="1296144" cy="1554064"/>
          </a:xfrm>
          <a:prstGeom prst="rect">
            <a:avLst/>
          </a:prstGeom>
          <a:noFill/>
          <a:ln>
            <a:solidFill>
              <a:srgbClr val="E8472B"/>
            </a:solidFill>
          </a:ln>
        </p:spPr>
        <p:txBody>
          <a:bodyPr wrap="square" rtlCol="0" anchor="ctr">
            <a:noAutofit/>
          </a:bodyPr>
          <a:lstStyle/>
          <a:p>
            <a:pPr algn="ctr"/>
            <a:r>
              <a:rPr lang="en-GB" sz="2800" b="1" dirty="0">
                <a:latin typeface="Arial" panose="020B0604020202020204" pitchFamily="34" charset="0"/>
                <a:cs typeface="Arial" panose="020B0604020202020204" pitchFamily="34" charset="0"/>
              </a:rPr>
              <a:t>20%</a:t>
            </a:r>
          </a:p>
          <a:p>
            <a:pPr algn="ctr"/>
            <a:r>
              <a:rPr lang="en-GB" sz="1600" dirty="0">
                <a:latin typeface="Arial" panose="020B0604020202020204" pitchFamily="34" charset="0"/>
                <a:cs typeface="Arial" panose="020B0604020202020204" pitchFamily="34" charset="0"/>
              </a:rPr>
              <a:t>At least </a:t>
            </a:r>
          </a:p>
          <a:p>
            <a:pPr algn="ctr">
              <a:spcAft>
                <a:spcPts val="600"/>
              </a:spcAft>
            </a:pPr>
            <a:r>
              <a:rPr lang="en-GB" sz="1600" dirty="0">
                <a:latin typeface="Arial" panose="020B0604020202020204" pitchFamily="34" charset="0"/>
                <a:cs typeface="Arial" panose="020B0604020202020204" pitchFamily="34" charset="0"/>
              </a:rPr>
              <a:t>315 hours</a:t>
            </a:r>
          </a:p>
          <a:p>
            <a:pPr algn="ctr"/>
            <a:r>
              <a:rPr lang="en-GB" sz="1600" dirty="0">
                <a:latin typeface="Arial" panose="020B0604020202020204" pitchFamily="34" charset="0"/>
                <a:cs typeface="Arial" panose="020B0604020202020204" pitchFamily="34" charset="0"/>
              </a:rPr>
              <a:t>350 hours average</a:t>
            </a:r>
            <a:endParaRPr lang="en-GB" sz="3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B2A99DC-D22B-4A9E-901C-E72C6A5BDA50}"/>
              </a:ext>
            </a:extLst>
          </p:cNvPr>
          <p:cNvSpPr txBox="1"/>
          <p:nvPr/>
        </p:nvSpPr>
        <p:spPr>
          <a:xfrm>
            <a:off x="3837259" y="1325939"/>
            <a:ext cx="2430774" cy="2943545"/>
          </a:xfrm>
          <a:prstGeom prst="rect">
            <a:avLst/>
          </a:prstGeom>
          <a:noFill/>
          <a:ln>
            <a:noFill/>
          </a:ln>
        </p:spPr>
        <p:txBody>
          <a:bodyPr wrap="square" rtlCol="0" anchor="ctr">
            <a:noAutofit/>
          </a:bodyPr>
          <a:lstStyle/>
          <a:p>
            <a:pPr algn="ctr">
              <a:spcBef>
                <a:spcPts val="600"/>
              </a:spcBef>
              <a:spcAft>
                <a:spcPts val="600"/>
              </a:spcAft>
            </a:pPr>
            <a:r>
              <a:rPr lang="en-GB" sz="1600" b="1" dirty="0">
                <a:latin typeface="Arial" panose="020B0604020202020204" pitchFamily="34" charset="0"/>
                <a:cs typeface="Arial" panose="020B0604020202020204" pitchFamily="34" charset="0"/>
              </a:rPr>
              <a:t>TECHNICAL QUALIFICATION</a:t>
            </a:r>
          </a:p>
          <a:p>
            <a:pPr algn="ctr">
              <a:spcBef>
                <a:spcPts val="600"/>
              </a:spcBef>
              <a:spcAft>
                <a:spcPts val="600"/>
              </a:spcAft>
            </a:pPr>
            <a:r>
              <a:rPr lang="en-GB" b="1" dirty="0">
                <a:solidFill>
                  <a:srgbClr val="E8462B"/>
                </a:solidFill>
              </a:rPr>
              <a:t>ONSITE CONSTRUCTION</a:t>
            </a:r>
          </a:p>
        </p:txBody>
      </p:sp>
      <p:sp>
        <p:nvSpPr>
          <p:cNvPr id="12" name="TextBox 11">
            <a:extLst>
              <a:ext uri="{FF2B5EF4-FFF2-40B4-BE49-F238E27FC236}">
                <a16:creationId xmlns:a16="http://schemas.microsoft.com/office/drawing/2014/main" id="{64721C45-D209-4086-BA1D-284BA3439897}"/>
              </a:ext>
            </a:extLst>
          </p:cNvPr>
          <p:cNvSpPr txBox="1"/>
          <p:nvPr/>
        </p:nvSpPr>
        <p:spPr>
          <a:xfrm>
            <a:off x="6268033" y="1331074"/>
            <a:ext cx="3743353" cy="591555"/>
          </a:xfrm>
          <a:prstGeom prst="rect">
            <a:avLst/>
          </a:prstGeom>
          <a:noFill/>
          <a:ln>
            <a:solidFill>
              <a:srgbClr val="E8472B"/>
            </a:solidFill>
          </a:ln>
        </p:spPr>
        <p:txBody>
          <a:bodyPr wrap="square" rtlCol="0" anchor="ctr">
            <a:noAutofit/>
          </a:bodyPr>
          <a:lstStyle/>
          <a:p>
            <a:pPr algn="ctr"/>
            <a:r>
              <a:rPr lang="en-GB" sz="2000" dirty="0">
                <a:latin typeface="Arial" panose="020B0604020202020204" pitchFamily="34" charset="0"/>
                <a:cs typeface="Arial" panose="020B0604020202020204" pitchFamily="34" charset="0"/>
              </a:rPr>
              <a:t>Core</a:t>
            </a:r>
          </a:p>
        </p:txBody>
      </p:sp>
      <p:sp>
        <p:nvSpPr>
          <p:cNvPr id="13" name="TextBox 12">
            <a:extLst>
              <a:ext uri="{FF2B5EF4-FFF2-40B4-BE49-F238E27FC236}">
                <a16:creationId xmlns:a16="http://schemas.microsoft.com/office/drawing/2014/main" id="{883C1488-8BD6-4A3D-9AE1-5CAD9576C255}"/>
              </a:ext>
            </a:extLst>
          </p:cNvPr>
          <p:cNvSpPr txBox="1"/>
          <p:nvPr/>
        </p:nvSpPr>
        <p:spPr>
          <a:xfrm>
            <a:off x="6268032" y="1925620"/>
            <a:ext cx="3743352" cy="2337493"/>
          </a:xfrm>
          <a:prstGeom prst="rect">
            <a:avLst/>
          </a:prstGeom>
          <a:noFill/>
          <a:ln>
            <a:solidFill>
              <a:srgbClr val="E8472B"/>
            </a:solidFill>
          </a:ln>
        </p:spPr>
        <p:txBody>
          <a:bodyPr wrap="square" rtlCol="0" anchor="ctr">
            <a:noAutofit/>
          </a:bodyPr>
          <a:lstStyle/>
          <a:p>
            <a:pPr marL="271463" indent="84138">
              <a:spcBef>
                <a:spcPts val="300"/>
              </a:spcBef>
              <a:spcAft>
                <a:spcPts val="300"/>
              </a:spcAft>
            </a:pPr>
            <a:r>
              <a:rPr lang="en-GB" sz="1600" dirty="0">
                <a:latin typeface="Arial" panose="020B0604020202020204" pitchFamily="34" charset="0"/>
                <a:cs typeface="Arial" panose="020B0604020202020204" pitchFamily="34" charset="0"/>
              </a:rPr>
              <a:t>Occupational specialisms</a:t>
            </a:r>
          </a:p>
          <a:p>
            <a:pPr marL="541338" lvl="1" indent="-177800" fontAlgn="base">
              <a:spcBef>
                <a:spcPts val="600"/>
              </a:spcBef>
              <a:spcAft>
                <a:spcPts val="600"/>
              </a:spcAft>
              <a:buFont typeface="Arial" panose="020B0604020202020204" pitchFamily="34" charset="0"/>
              <a:buChar char="•"/>
            </a:pPr>
            <a:r>
              <a:rPr lang="en-GB" sz="1600" dirty="0">
                <a:solidFill>
                  <a:srgbClr val="E8462B"/>
                </a:solidFill>
                <a:latin typeface="Arial" panose="020B0604020202020204" pitchFamily="34" charset="0"/>
                <a:cs typeface="Arial" panose="020B0604020202020204" pitchFamily="34" charset="0"/>
              </a:rPr>
              <a:t>B</a:t>
            </a:r>
            <a:r>
              <a:rPr lang="en-GB" sz="1600" b="0" i="0" dirty="0">
                <a:solidFill>
                  <a:srgbClr val="E8462B"/>
                </a:solidFill>
                <a:effectLst/>
                <a:latin typeface="Arial" panose="020B0604020202020204" pitchFamily="34" charset="0"/>
                <a:cs typeface="Arial" panose="020B0604020202020204" pitchFamily="34" charset="0"/>
              </a:rPr>
              <a:t>ricklaying</a:t>
            </a:r>
          </a:p>
          <a:p>
            <a:pPr marL="541338" lvl="1" indent="-177800" fontAlgn="base">
              <a:spcBef>
                <a:spcPts val="600"/>
              </a:spcBef>
              <a:spcAft>
                <a:spcPts val="600"/>
              </a:spcAft>
              <a:buFont typeface="Arial" panose="020B0604020202020204" pitchFamily="34" charset="0"/>
              <a:buChar char="•"/>
            </a:pPr>
            <a:r>
              <a:rPr lang="en-GB" sz="1600" dirty="0">
                <a:solidFill>
                  <a:srgbClr val="E8462B"/>
                </a:solidFill>
                <a:latin typeface="Arial" panose="020B0604020202020204" pitchFamily="34" charset="0"/>
                <a:cs typeface="Arial" panose="020B0604020202020204" pitchFamily="34" charset="0"/>
              </a:rPr>
              <a:t>C</a:t>
            </a:r>
            <a:r>
              <a:rPr lang="en-GB" sz="1600" b="0" i="0" dirty="0">
                <a:solidFill>
                  <a:srgbClr val="E8462B"/>
                </a:solidFill>
                <a:effectLst/>
                <a:latin typeface="Arial" panose="020B0604020202020204" pitchFamily="34" charset="0"/>
                <a:cs typeface="Arial" panose="020B0604020202020204" pitchFamily="34" charset="0"/>
              </a:rPr>
              <a:t>arpentry and joinery</a:t>
            </a:r>
          </a:p>
          <a:p>
            <a:pPr marL="541338" lvl="1" indent="-177800" fontAlgn="base">
              <a:spcBef>
                <a:spcPts val="600"/>
              </a:spcBef>
              <a:spcAft>
                <a:spcPts val="600"/>
              </a:spcAft>
              <a:buFont typeface="Arial" panose="020B0604020202020204" pitchFamily="34" charset="0"/>
              <a:buChar char="•"/>
            </a:pPr>
            <a:r>
              <a:rPr lang="en-GB" sz="1600" dirty="0">
                <a:solidFill>
                  <a:srgbClr val="E8462B"/>
                </a:solidFill>
                <a:latin typeface="Arial" panose="020B0604020202020204" pitchFamily="34" charset="0"/>
                <a:cs typeface="Arial" panose="020B0604020202020204" pitchFamily="34" charset="0"/>
              </a:rPr>
              <a:t>P</a:t>
            </a:r>
            <a:r>
              <a:rPr lang="en-GB" sz="1600" b="0" i="0" dirty="0">
                <a:solidFill>
                  <a:srgbClr val="E8462B"/>
                </a:solidFill>
                <a:effectLst/>
                <a:latin typeface="Arial" panose="020B0604020202020204" pitchFamily="34" charset="0"/>
                <a:cs typeface="Arial" panose="020B0604020202020204" pitchFamily="34" charset="0"/>
              </a:rPr>
              <a:t>lastering</a:t>
            </a:r>
          </a:p>
          <a:p>
            <a:pPr marL="541338" lvl="1" indent="-177800" fontAlgn="base">
              <a:spcBef>
                <a:spcPts val="600"/>
              </a:spcBef>
              <a:spcAft>
                <a:spcPts val="600"/>
              </a:spcAft>
              <a:buFont typeface="Arial" panose="020B0604020202020204" pitchFamily="34" charset="0"/>
              <a:buChar char="•"/>
            </a:pPr>
            <a:r>
              <a:rPr lang="en-GB" sz="1600" dirty="0">
                <a:solidFill>
                  <a:srgbClr val="E8462B"/>
                </a:solidFill>
                <a:latin typeface="Arial" panose="020B0604020202020204" pitchFamily="34" charset="0"/>
                <a:cs typeface="Arial" panose="020B0604020202020204" pitchFamily="34" charset="0"/>
              </a:rPr>
              <a:t>P</a:t>
            </a:r>
            <a:r>
              <a:rPr lang="en-GB" sz="1600" b="0" i="0" dirty="0">
                <a:solidFill>
                  <a:srgbClr val="E8462B"/>
                </a:solidFill>
                <a:effectLst/>
                <a:latin typeface="Arial" panose="020B0604020202020204" pitchFamily="34" charset="0"/>
                <a:cs typeface="Arial" panose="020B0604020202020204" pitchFamily="34" charset="0"/>
              </a:rPr>
              <a:t>ainting and decorating</a:t>
            </a:r>
          </a:p>
        </p:txBody>
      </p:sp>
      <p:sp>
        <p:nvSpPr>
          <p:cNvPr id="14" name="TextBox 13">
            <a:extLst>
              <a:ext uri="{FF2B5EF4-FFF2-40B4-BE49-F238E27FC236}">
                <a16:creationId xmlns:a16="http://schemas.microsoft.com/office/drawing/2014/main" id="{710209C1-19DA-43EE-9896-121958E52E4B}"/>
              </a:ext>
            </a:extLst>
          </p:cNvPr>
          <p:cNvSpPr txBox="1"/>
          <p:nvPr/>
        </p:nvSpPr>
        <p:spPr>
          <a:xfrm>
            <a:off x="10011387" y="1334065"/>
            <a:ext cx="1783892" cy="591555"/>
          </a:xfrm>
          <a:prstGeom prst="rect">
            <a:avLst/>
          </a:prstGeom>
          <a:noFill/>
          <a:ln>
            <a:solidFill>
              <a:srgbClr val="E8472B"/>
            </a:solidFill>
          </a:ln>
        </p:spPr>
        <p:txBody>
          <a:bodyPr wrap="square" rtlCol="0" anchor="ctr">
            <a:noAutofit/>
          </a:bodyPr>
          <a:lstStyle>
            <a:defPPr>
              <a:defRPr lang="en-US"/>
            </a:defPPr>
            <a:lvl1pPr algn="ctr">
              <a:defRPr sz="2000">
                <a:latin typeface="Arial" panose="020B0604020202020204" pitchFamily="34" charset="0"/>
                <a:cs typeface="Arial" panose="020B0604020202020204" pitchFamily="34" charset="0"/>
              </a:defRPr>
            </a:lvl1pPr>
          </a:lstStyle>
          <a:p>
            <a:r>
              <a:rPr lang="en-GB" sz="1600" dirty="0"/>
              <a:t>English and maths</a:t>
            </a:r>
          </a:p>
        </p:txBody>
      </p:sp>
      <p:sp>
        <p:nvSpPr>
          <p:cNvPr id="15" name="TextBox 14">
            <a:extLst>
              <a:ext uri="{FF2B5EF4-FFF2-40B4-BE49-F238E27FC236}">
                <a16:creationId xmlns:a16="http://schemas.microsoft.com/office/drawing/2014/main" id="{195E7FF4-4352-4349-A2BD-7B092098223B}"/>
              </a:ext>
            </a:extLst>
          </p:cNvPr>
          <p:cNvSpPr txBox="1"/>
          <p:nvPr/>
        </p:nvSpPr>
        <p:spPr>
          <a:xfrm>
            <a:off x="10011384" y="1925621"/>
            <a:ext cx="1783895" cy="2337492"/>
          </a:xfrm>
          <a:prstGeom prst="rect">
            <a:avLst/>
          </a:prstGeom>
          <a:noFill/>
          <a:ln>
            <a:solidFill>
              <a:srgbClr val="E8472B"/>
            </a:solidFill>
          </a:ln>
        </p:spPr>
        <p:txBody>
          <a:bodyPr wrap="square" rtlCol="0" anchor="ctr">
            <a:noAutofit/>
          </a:bodyPr>
          <a:lstStyle/>
          <a:p>
            <a:pPr algn="ctr"/>
            <a:r>
              <a:rPr lang="en-GB" sz="1600" dirty="0">
                <a:latin typeface="Arial" panose="020B0604020202020204" pitchFamily="34" charset="0"/>
                <a:cs typeface="Arial" panose="020B0604020202020204" pitchFamily="34" charset="0"/>
              </a:rPr>
              <a:t>Other requirements:</a:t>
            </a:r>
          </a:p>
          <a:p>
            <a:pPr algn="ctr"/>
            <a:endParaRPr lang="en-GB" sz="1600" dirty="0">
              <a:latin typeface="Arial" panose="020B0604020202020204" pitchFamily="34" charset="0"/>
              <a:cs typeface="Arial" panose="020B0604020202020204" pitchFamily="34" charset="0"/>
            </a:endParaRPr>
          </a:p>
          <a:p>
            <a:pPr algn="ctr"/>
            <a:r>
              <a:rPr lang="en-GB" sz="1400" dirty="0">
                <a:solidFill>
                  <a:srgbClr val="E8462B"/>
                </a:solidFill>
                <a:latin typeface="Arial" panose="020B0604020202020204" pitchFamily="34" charset="0"/>
                <a:cs typeface="Arial" panose="020B0604020202020204" pitchFamily="34" charset="0"/>
              </a:rPr>
              <a:t>CSCS Industry Placement Card</a:t>
            </a:r>
          </a:p>
        </p:txBody>
      </p:sp>
      <p:sp>
        <p:nvSpPr>
          <p:cNvPr id="22" name="TextBox 21">
            <a:extLst>
              <a:ext uri="{FF2B5EF4-FFF2-40B4-BE49-F238E27FC236}">
                <a16:creationId xmlns:a16="http://schemas.microsoft.com/office/drawing/2014/main" id="{671CED57-6BCE-42AC-B3BD-336B72E33490}"/>
              </a:ext>
            </a:extLst>
          </p:cNvPr>
          <p:cNvSpPr txBox="1"/>
          <p:nvPr/>
        </p:nvSpPr>
        <p:spPr>
          <a:xfrm rot="16200000">
            <a:off x="-900240" y="3566995"/>
            <a:ext cx="4701141" cy="427715"/>
          </a:xfrm>
          <a:prstGeom prst="rect">
            <a:avLst/>
          </a:prstGeom>
          <a:noFill/>
          <a:ln>
            <a:noFill/>
          </a:ln>
        </p:spPr>
        <p:txBody>
          <a:bodyPr wrap="square" rtlCol="0" anchor="ctr">
            <a:noAutofit/>
          </a:bodyPr>
          <a:lstStyle/>
          <a:p>
            <a:pPr algn="ctr"/>
            <a:r>
              <a:rPr lang="en-GB" sz="3200" b="1" dirty="0">
                <a:latin typeface="Arial" panose="020B0604020202020204" pitchFamily="34" charset="0"/>
                <a:cs typeface="Arial" panose="020B0604020202020204" pitchFamily="34" charset="0"/>
              </a:rPr>
              <a:t>2 years</a:t>
            </a:r>
          </a:p>
        </p:txBody>
      </p:sp>
      <p:sp>
        <p:nvSpPr>
          <p:cNvPr id="23" name="TextBox 22">
            <a:extLst>
              <a:ext uri="{FF2B5EF4-FFF2-40B4-BE49-F238E27FC236}">
                <a16:creationId xmlns:a16="http://schemas.microsoft.com/office/drawing/2014/main" id="{DBEEEDD8-0041-4AE6-B357-E156712AD55F}"/>
              </a:ext>
            </a:extLst>
          </p:cNvPr>
          <p:cNvSpPr txBox="1"/>
          <p:nvPr/>
        </p:nvSpPr>
        <p:spPr>
          <a:xfrm>
            <a:off x="3800656" y="1354568"/>
            <a:ext cx="7983581" cy="2935419"/>
          </a:xfrm>
          <a:prstGeom prst="rect">
            <a:avLst/>
          </a:prstGeom>
          <a:noFill/>
          <a:ln w="38100">
            <a:solidFill>
              <a:srgbClr val="FC4421"/>
            </a:solidFill>
            <a:prstDash val="solid"/>
          </a:ln>
        </p:spPr>
        <p:txBody>
          <a:bodyPr wrap="square" rtlCol="0" anchor="ctr">
            <a:noAutofit/>
          </a:bodyPr>
          <a:lstStyle/>
          <a:p>
            <a:pPr algn="ctr"/>
            <a:endParaRPr lang="en-GB" sz="1600" dirty="0">
              <a:latin typeface="Arial" panose="020B0604020202020204" pitchFamily="34" charset="0"/>
              <a:cs typeface="Arial" panose="020B0604020202020204" pitchFamily="34" charset="0"/>
            </a:endParaRPr>
          </a:p>
          <a:p>
            <a:pPr algn="ctr"/>
            <a:endParaRPr lang="en-GB" sz="1600" dirty="0">
              <a:latin typeface="Arial" panose="020B0604020202020204" pitchFamily="34" charset="0"/>
              <a:cs typeface="Arial" panose="020B0604020202020204" pitchFamily="34" charset="0"/>
            </a:endParaRPr>
          </a:p>
          <a:p>
            <a:pPr algn="ctr"/>
            <a:endParaRPr lang="en-GB" sz="1600" dirty="0">
              <a:latin typeface="Arial" panose="020B0604020202020204" pitchFamily="34" charset="0"/>
              <a:cs typeface="Arial" panose="020B0604020202020204" pitchFamily="34" charset="0"/>
            </a:endParaRPr>
          </a:p>
          <a:p>
            <a:pPr algn="ctr"/>
            <a:endParaRPr lang="en-GB" sz="1600" dirty="0">
              <a:latin typeface="Arial" panose="020B0604020202020204" pitchFamily="34" charset="0"/>
              <a:cs typeface="Arial" panose="020B0604020202020204" pitchFamily="34" charset="0"/>
            </a:endParaRPr>
          </a:p>
          <a:p>
            <a:pPr algn="ctr"/>
            <a:endParaRPr lang="en-GB" sz="16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4ED8059-245E-C119-11D4-6F429F6B50D9}"/>
              </a:ext>
            </a:extLst>
          </p:cNvPr>
          <p:cNvGrpSpPr/>
          <p:nvPr/>
        </p:nvGrpSpPr>
        <p:grpSpPr>
          <a:xfrm>
            <a:off x="3837259" y="4606970"/>
            <a:ext cx="7985909" cy="1554063"/>
            <a:chOff x="3722864" y="4581078"/>
            <a:chExt cx="7985909" cy="1554063"/>
          </a:xfrm>
        </p:grpSpPr>
        <p:sp>
          <p:nvSpPr>
            <p:cNvPr id="16" name="TextBox 15">
              <a:extLst>
                <a:ext uri="{FF2B5EF4-FFF2-40B4-BE49-F238E27FC236}">
                  <a16:creationId xmlns:a16="http://schemas.microsoft.com/office/drawing/2014/main" id="{0C596A7C-BAFC-40D6-8151-6F483F88F81E}"/>
                </a:ext>
              </a:extLst>
            </p:cNvPr>
            <p:cNvSpPr txBox="1"/>
            <p:nvPr/>
          </p:nvSpPr>
          <p:spPr>
            <a:xfrm>
              <a:off x="3774111" y="4601581"/>
              <a:ext cx="2483264" cy="756529"/>
            </a:xfrm>
            <a:prstGeom prst="rect">
              <a:avLst/>
            </a:prstGeom>
            <a:noFill/>
            <a:ln>
              <a:noFill/>
            </a:ln>
          </p:spPr>
          <p:txBody>
            <a:bodyPr wrap="square" rtlCol="0" anchor="t">
              <a:noAutofit/>
            </a:bodyPr>
            <a:lstStyle/>
            <a:p>
              <a:pPr algn="ctr"/>
              <a:r>
                <a:rPr lang="en-GB" dirty="0">
                  <a:latin typeface="Arial" panose="020B0604020202020204" pitchFamily="34" charset="0"/>
                  <a:cs typeface="Arial" panose="020B0604020202020204" pitchFamily="34" charset="0"/>
                </a:rPr>
                <a:t>Technical skills and knowledge</a:t>
              </a:r>
            </a:p>
          </p:txBody>
        </p:sp>
        <p:sp>
          <p:nvSpPr>
            <p:cNvPr id="17" name="TextBox 16">
              <a:extLst>
                <a:ext uri="{FF2B5EF4-FFF2-40B4-BE49-F238E27FC236}">
                  <a16:creationId xmlns:a16="http://schemas.microsoft.com/office/drawing/2014/main" id="{5516085A-80E9-4DC8-AFC4-E1C22BBE586D}"/>
                </a:ext>
              </a:extLst>
            </p:cNvPr>
            <p:cNvSpPr txBox="1"/>
            <p:nvPr/>
          </p:nvSpPr>
          <p:spPr>
            <a:xfrm>
              <a:off x="6338996" y="4591040"/>
              <a:ext cx="2520000" cy="742948"/>
            </a:xfrm>
            <a:prstGeom prst="rect">
              <a:avLst/>
            </a:prstGeom>
            <a:noFill/>
            <a:ln>
              <a:noFill/>
            </a:ln>
          </p:spPr>
          <p:txBody>
            <a:bodyPr wrap="square" rtlCol="0" anchor="t">
              <a:noAutofit/>
            </a:bodyPr>
            <a:lstStyle/>
            <a:p>
              <a:pPr algn="ctr"/>
              <a:r>
                <a:rPr lang="en-GB" dirty="0">
                  <a:latin typeface="Arial" panose="020B0604020202020204" pitchFamily="34" charset="0"/>
                  <a:cs typeface="Arial" panose="020B0604020202020204" pitchFamily="34" charset="0"/>
                </a:rPr>
                <a:t>Practical skills for employment</a:t>
              </a:r>
            </a:p>
          </p:txBody>
        </p:sp>
        <p:sp>
          <p:nvSpPr>
            <p:cNvPr id="21" name="TextBox 20">
              <a:extLst>
                <a:ext uri="{FF2B5EF4-FFF2-40B4-BE49-F238E27FC236}">
                  <a16:creationId xmlns:a16="http://schemas.microsoft.com/office/drawing/2014/main" id="{DE7348F7-723F-4E07-A627-FE4F1385210A}"/>
                </a:ext>
              </a:extLst>
            </p:cNvPr>
            <p:cNvSpPr txBox="1"/>
            <p:nvPr/>
          </p:nvSpPr>
          <p:spPr>
            <a:xfrm>
              <a:off x="3830584" y="5464086"/>
              <a:ext cx="7849647" cy="316228"/>
            </a:xfrm>
            <a:prstGeom prst="rect">
              <a:avLst/>
            </a:prstGeom>
            <a:solidFill>
              <a:schemeClr val="bg1"/>
            </a:solidFill>
            <a:ln w="38100">
              <a:noFill/>
            </a:ln>
          </p:spPr>
          <p:txBody>
            <a:bodyPr wrap="square" rtlCol="0" anchor="ctr">
              <a:noAutofit/>
            </a:bodyPr>
            <a:lstStyle/>
            <a:p>
              <a:pPr algn="ctr"/>
              <a:r>
                <a:rPr lang="en-GB" sz="2400" b="1" dirty="0">
                  <a:latin typeface="Arial" panose="020B0604020202020204" pitchFamily="34" charset="0"/>
                  <a:cs typeface="Arial" panose="020B0604020202020204" pitchFamily="34" charset="0"/>
                </a:rPr>
                <a:t>INDUSTRY PLACEMENT </a:t>
              </a:r>
              <a:endParaRPr lang="en-GB" sz="20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25B419C4-E515-4976-9FB2-27A372BA717D}"/>
                </a:ext>
              </a:extLst>
            </p:cNvPr>
            <p:cNvSpPr txBox="1"/>
            <p:nvPr/>
          </p:nvSpPr>
          <p:spPr>
            <a:xfrm>
              <a:off x="3722864" y="4581078"/>
              <a:ext cx="7985909" cy="1554063"/>
            </a:xfrm>
            <a:prstGeom prst="rect">
              <a:avLst/>
            </a:prstGeom>
            <a:noFill/>
            <a:ln w="38100">
              <a:solidFill>
                <a:srgbClr val="E8472B"/>
              </a:solidFill>
            </a:ln>
          </p:spPr>
          <p:txBody>
            <a:bodyPr wrap="square" rtlCol="0" anchor="ctr">
              <a:noAutofit/>
            </a:bodyPr>
            <a:lstStyle/>
            <a:p>
              <a:pPr algn="ctr"/>
              <a:endParaRPr lang="en-GB" sz="2000"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C8CCC7B-FA53-4071-93F2-29418A272832}"/>
                </a:ext>
              </a:extLst>
            </p:cNvPr>
            <p:cNvSpPr txBox="1"/>
            <p:nvPr/>
          </p:nvSpPr>
          <p:spPr>
            <a:xfrm>
              <a:off x="9321248" y="4591040"/>
              <a:ext cx="2348594" cy="1070208"/>
            </a:xfrm>
            <a:prstGeom prst="rect">
              <a:avLst/>
            </a:prstGeom>
            <a:noFill/>
            <a:ln>
              <a:noFill/>
            </a:ln>
          </p:spPr>
          <p:txBody>
            <a:bodyPr wrap="square" rtlCol="0" anchor="t">
              <a:noAutofit/>
            </a:bodyPr>
            <a:lstStyle/>
            <a:p>
              <a:pPr algn="ctr"/>
              <a:r>
                <a:rPr lang="en-GB" dirty="0">
                  <a:latin typeface="Arial" panose="020B0604020202020204" pitchFamily="34" charset="0"/>
                  <a:cs typeface="Arial" panose="020B0604020202020204" pitchFamily="34" charset="0"/>
                </a:rPr>
                <a:t>Meaningful contribution in the workplace </a:t>
              </a:r>
            </a:p>
          </p:txBody>
        </p:sp>
      </p:grpSp>
      <p:sp>
        <p:nvSpPr>
          <p:cNvPr id="2" name="Title 1">
            <a:extLst>
              <a:ext uri="{FF2B5EF4-FFF2-40B4-BE49-F238E27FC236}">
                <a16:creationId xmlns:a16="http://schemas.microsoft.com/office/drawing/2014/main" id="{7D8F21B9-1D24-B59D-BA25-928F801529A7}"/>
              </a:ext>
            </a:extLst>
          </p:cNvPr>
          <p:cNvSpPr txBox="1">
            <a:spLocks/>
          </p:cNvSpPr>
          <p:nvPr/>
        </p:nvSpPr>
        <p:spPr>
          <a:xfrm>
            <a:off x="670792" y="346075"/>
            <a:ext cx="10800000" cy="1296000"/>
          </a:xfrm>
          <a:prstGeom prst="rect">
            <a:avLst/>
          </a:prstGeom>
        </p:spPr>
        <p:txBody>
          <a:bodyPr vert="horz" lIns="91440" tIns="45720" rIns="91440" bIns="45720" rtlCol="0" anchor="t">
            <a:noAutofit/>
          </a:bodyPr>
          <a:lstStyle>
            <a:defPPr>
              <a:defRPr lang="en-US"/>
            </a:defPPr>
            <a:lvl1pPr>
              <a:lnSpc>
                <a:spcPct val="100000"/>
              </a:lnSpc>
              <a:spcBef>
                <a:spcPct val="0"/>
              </a:spcBef>
              <a:buNone/>
              <a:defRPr sz="4000" b="1" i="1" kern="0" cap="all" baseline="0">
                <a:solidFill>
                  <a:srgbClr val="E8462B"/>
                </a:solidFill>
                <a:latin typeface="Arial" panose="020B0604020202020204" pitchFamily="34" charset="0"/>
                <a:ea typeface="+mj-ea"/>
                <a:cs typeface="Arial" panose="020B0604020202020204" pitchFamily="34" charset="0"/>
              </a:defRPr>
            </a:lvl1pPr>
          </a:lstStyle>
          <a:p>
            <a:r>
              <a:rPr lang="en-GB" dirty="0"/>
              <a:t>THE COURSE – ONSITE CONSTRUCTION</a:t>
            </a:r>
          </a:p>
          <a:p>
            <a:endParaRPr lang="en-GB" dirty="0"/>
          </a:p>
        </p:txBody>
      </p:sp>
    </p:spTree>
    <p:extLst>
      <p:ext uri="{BB962C8B-B14F-4D97-AF65-F5344CB8AC3E}">
        <p14:creationId xmlns:p14="http://schemas.microsoft.com/office/powerpoint/2010/main" val="366779020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4F55405569884AB0A124CA152463B3" ma:contentTypeVersion="14" ma:contentTypeDescription="Create a new document." ma:contentTypeScope="" ma:versionID="5ad39137901209e0482e7546935faeb2">
  <xsd:schema xmlns:xsd="http://www.w3.org/2001/XMLSchema" xmlns:xs="http://www.w3.org/2001/XMLSchema" xmlns:p="http://schemas.microsoft.com/office/2006/metadata/properties" xmlns:ns2="e331b3de-4d89-4303-8187-0e0a31be41e9" xmlns:ns3="1fa43e64-8a6d-4c3d-bfba-c0d9753f4fb0" targetNamespace="http://schemas.microsoft.com/office/2006/metadata/properties" ma:root="true" ma:fieldsID="af86122f2e3e758737d2168d456e5155" ns2:_="" ns3:_="">
    <xsd:import namespace="e331b3de-4d89-4303-8187-0e0a31be41e9"/>
    <xsd:import namespace="1fa43e64-8a6d-4c3d-bfba-c0d9753f4fb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31b3de-4d89-4303-8187-0e0a31be41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d46117c-483c-4368-8e8e-496db685c016"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a43e64-8a6d-4c3d-bfba-c0d9753f4fb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6b3bc2cb-7429-4bee-88ae-e52a19ab2b64}" ma:internalName="TaxCatchAll" ma:showField="CatchAllData" ma:web="1fa43e64-8a6d-4c3d-bfba-c0d9753f4f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fa43e64-8a6d-4c3d-bfba-c0d9753f4fb0" xsi:nil="true"/>
    <lcf76f155ced4ddcb4097134ff3c332f xmlns="e331b3de-4d89-4303-8187-0e0a31be41e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15925CA-A0F0-484D-A2E8-07977B61B54E}">
  <ds:schemaRefs>
    <ds:schemaRef ds:uri="1fa43e64-8a6d-4c3d-bfba-c0d9753f4fb0"/>
    <ds:schemaRef ds:uri="e331b3de-4d89-4303-8187-0e0a31be41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1E9EFCC-EDE6-43E1-B724-83C54B8A8588}">
  <ds:schemaRefs>
    <ds:schemaRef ds:uri="http://schemas.microsoft.com/sharepoint/v3/contenttype/forms"/>
  </ds:schemaRefs>
</ds:datastoreItem>
</file>

<file path=customXml/itemProps3.xml><?xml version="1.0" encoding="utf-8"?>
<ds:datastoreItem xmlns:ds="http://schemas.openxmlformats.org/officeDocument/2006/customXml" ds:itemID="{13DF1D89-A70D-4B55-B011-CF67029C32F9}">
  <ds:schemaRefs>
    <ds:schemaRef ds:uri="http://schemas.microsoft.com/office/infopath/2007/PartnerControls"/>
    <ds:schemaRef ds:uri="http://www.w3.org/XML/1998/namespace"/>
    <ds:schemaRef ds:uri="http://purl.org/dc/dcmitype/"/>
    <ds:schemaRef ds:uri="http://schemas.microsoft.com/office/2006/metadata/properties"/>
    <ds:schemaRef ds:uri="http://schemas.microsoft.com/office/2006/documentManagement/types"/>
    <ds:schemaRef ds:uri="http://purl.org/dc/terms/"/>
    <ds:schemaRef ds:uri="http://purl.org/dc/elements/1.1/"/>
    <ds:schemaRef ds:uri="http://schemas.openxmlformats.org/package/2006/metadata/core-properties"/>
    <ds:schemaRef ds:uri="1fa43e64-8a6d-4c3d-bfba-c0d9753f4fb0"/>
    <ds:schemaRef ds:uri="e331b3de-4d89-4303-8187-0e0a31be41e9"/>
  </ds:schemaRefs>
</ds:datastoreItem>
</file>

<file path=docProps/app.xml><?xml version="1.0" encoding="utf-8"?>
<Properties xmlns="http://schemas.openxmlformats.org/officeDocument/2006/extended-properties" xmlns:vt="http://schemas.openxmlformats.org/officeDocument/2006/docPropsVTypes">
  <TotalTime>1634</TotalTime>
  <Words>3206</Words>
  <Application>Microsoft Macintosh PowerPoint</Application>
  <PresentationFormat>Widescreen</PresentationFormat>
  <Paragraphs>443</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GDS Transport</vt:lpstr>
      <vt:lpstr>Helvetica</vt:lpstr>
      <vt:lpstr>Segoe UI</vt:lpstr>
      <vt:lpstr>1_Office Theme</vt:lpstr>
      <vt:lpstr>INTRODUCTION  CONSTRUCTION</vt:lpstr>
      <vt:lpstr>PowerPoint Presentation</vt:lpstr>
      <vt:lpstr>construction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 of Hosting  T Level Industry Placement StudentS</vt:lpstr>
      <vt:lpstr>PowerPoint Presentation</vt:lpstr>
      <vt:lpstr>THE placement MODEL</vt:lpstr>
      <vt:lpstr>PowerPoint Presentation</vt:lpstr>
      <vt:lpstr>PowerPoint Presentation</vt:lpstr>
      <vt:lpstr>PowerPoint Presentation</vt:lpstr>
      <vt:lpstr>PowerPoint Presentation</vt:lpstr>
      <vt:lpstr>PowerPoint Presentation</vt:lpstr>
      <vt:lpstr>PowerPoint Presentation</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Sutton</dc:creator>
  <cp:lastModifiedBy>Anna Sutton</cp:lastModifiedBy>
  <cp:revision>13</cp:revision>
  <cp:lastPrinted>2024-02-28T17:23:31Z</cp:lastPrinted>
  <dcterms:created xsi:type="dcterms:W3CDTF">2024-01-23T09:41:52Z</dcterms:created>
  <dcterms:modified xsi:type="dcterms:W3CDTF">2024-03-28T13:49:16Z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0x0101002E4F55405569884AB0A124CA152463B3</vt:lpwstr>
  </property>
  <property fmtid="{D5CDD505-2E9C-101B-9397-08002B2CF9AE}" pid="3" name="MediaServiceImageTags">
    <vt:lpwstr/>
  </property>
</Properties>
</file>